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F9F5833F-3C68-4567-9356-8105C2FFBC61}" type="datetimeFigureOut">
              <a:rPr lang="ar-IQ" smtClean="0"/>
              <a:t>28/03/1448</a:t>
            </a:fld>
            <a:endParaRPr lang="ar-IQ"/>
          </a:p>
        </p:txBody>
      </p:sp>
      <p:sp>
        <p:nvSpPr>
          <p:cNvPr id="19" name="Footer Placeholder 18"/>
          <p:cNvSpPr>
            <a:spLocks noGrp="1"/>
          </p:cNvSpPr>
          <p:nvPr>
            <p:ph type="ftr" sz="quarter" idx="11"/>
          </p:nvPr>
        </p:nvSpPr>
        <p:spPr/>
        <p:txBody>
          <a:bodyPr/>
          <a:lstStyle/>
          <a:p>
            <a:endParaRPr lang="ar-IQ"/>
          </a:p>
        </p:txBody>
      </p:sp>
      <p:sp>
        <p:nvSpPr>
          <p:cNvPr id="27" name="Slide Number Placeholder 26"/>
          <p:cNvSpPr>
            <a:spLocks noGrp="1"/>
          </p:cNvSpPr>
          <p:nvPr>
            <p:ph type="sldNum" sz="quarter" idx="12"/>
          </p:nvPr>
        </p:nvSpPr>
        <p:spPr/>
        <p:txBody>
          <a:bodyPr/>
          <a:lstStyle/>
          <a:p>
            <a:fld id="{5D52D17F-AA65-4475-BBC7-9A852E831942}" type="slidenum">
              <a:rPr lang="ar-IQ" smtClean="0"/>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F9F5833F-3C68-4567-9356-8105C2FFBC61}" type="datetimeFigureOut">
              <a:rPr lang="ar-IQ" smtClean="0"/>
              <a:t>28/03/1448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5D52D17F-AA65-4475-BBC7-9A852E831942}" type="slidenum">
              <a:rPr lang="ar-IQ" smtClean="0"/>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F9F5833F-3C68-4567-9356-8105C2FFBC61}" type="datetimeFigureOut">
              <a:rPr lang="ar-IQ" smtClean="0"/>
              <a:t>28/03/1448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5D52D17F-AA65-4475-BBC7-9A852E831942}" type="slidenum">
              <a:rPr lang="ar-IQ" smtClean="0"/>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F9F5833F-3C68-4567-9356-8105C2FFBC61}" type="datetimeFigureOut">
              <a:rPr lang="ar-IQ" smtClean="0"/>
              <a:t>28/03/1448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5D52D17F-AA65-4475-BBC7-9A852E831942}" type="slidenum">
              <a:rPr lang="ar-IQ" smtClean="0"/>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F9F5833F-3C68-4567-9356-8105C2FFBC61}" type="datetimeFigureOut">
              <a:rPr lang="ar-IQ" smtClean="0"/>
              <a:t>28/03/1448</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5D52D17F-AA65-4475-BBC7-9A852E831942}"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F9F5833F-3C68-4567-9356-8105C2FFBC61}" type="datetimeFigureOut">
              <a:rPr lang="ar-IQ" smtClean="0"/>
              <a:t>28/03/1448</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5D52D17F-AA65-4475-BBC7-9A852E831942}"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F5833F-3C68-4567-9356-8105C2FFBC61}" type="datetimeFigureOut">
              <a:rPr lang="ar-IQ" smtClean="0"/>
              <a:t>28/03/1448</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5D52D17F-AA65-4475-BBC7-9A852E831942}"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F9F5833F-3C68-4567-9356-8105C2FFBC61}" type="datetimeFigureOut">
              <a:rPr lang="ar-IQ" smtClean="0"/>
              <a:t>28/03/1448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5D52D17F-AA65-4475-BBC7-9A852E831942}" type="slidenum">
              <a:rPr lang="ar-IQ" smtClean="0"/>
              <a:t>‹#›</a:t>
            </a:fld>
            <a:endParaRPr lang="ar-IQ"/>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F9F5833F-3C68-4567-9356-8105C2FFBC61}" type="datetimeFigureOut">
              <a:rPr lang="ar-IQ" smtClean="0"/>
              <a:t>28/03/1448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a:xfrm>
            <a:off x="8077200" y="6356350"/>
            <a:ext cx="609600" cy="365125"/>
          </a:xfrm>
        </p:spPr>
        <p:txBody>
          <a:bodyPr/>
          <a:lstStyle/>
          <a:p>
            <a:fld id="{5D52D17F-AA65-4475-BBC7-9A852E831942}" type="slidenum">
              <a:rPr lang="ar-IQ" smtClean="0"/>
              <a:t>‹#›</a:t>
            </a:fld>
            <a:endParaRPr lang="ar-IQ"/>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F9F5833F-3C68-4567-9356-8105C2FFBC61}" type="datetimeFigureOut">
              <a:rPr lang="ar-IQ" smtClean="0"/>
              <a:t>28/03/1448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5D52D17F-AA65-4475-BBC7-9A852E831942}"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F9F5833F-3C68-4567-9356-8105C2FFBC61}" type="datetimeFigureOut">
              <a:rPr lang="ar-IQ" smtClean="0"/>
              <a:t>28/03/1448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5D52D17F-AA65-4475-BBC7-9A852E831942}"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9F5833F-3C68-4567-9356-8105C2FFBC61}" type="datetimeFigureOut">
              <a:rPr lang="ar-IQ" smtClean="0"/>
              <a:t>28/03/1448</a:t>
            </a:fld>
            <a:endParaRPr lang="ar-IQ"/>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IQ"/>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D52D17F-AA65-4475-BBC7-9A852E831942}" type="slidenum">
              <a:rPr lang="ar-IQ" smtClean="0"/>
              <a:t>‹#›</a:t>
            </a:fld>
            <a:endParaRPr lang="ar-IQ"/>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b="1" dirty="0" smtClean="0"/>
              <a:t>المحاسبة الادارية</a:t>
            </a:r>
            <a:br>
              <a:rPr lang="ar-IQ" b="1" dirty="0" smtClean="0"/>
            </a:br>
            <a:r>
              <a:rPr lang="ar-IQ" b="1" dirty="0" smtClean="0"/>
              <a:t>المرحلة الثالثة</a:t>
            </a:r>
            <a:endParaRPr lang="ar-IQ" b="1" dirty="0"/>
          </a:p>
        </p:txBody>
      </p:sp>
      <p:sp>
        <p:nvSpPr>
          <p:cNvPr id="3" name="عنوان فرعي 2"/>
          <p:cNvSpPr>
            <a:spLocks noGrp="1"/>
          </p:cNvSpPr>
          <p:nvPr>
            <p:ph type="subTitle" idx="1"/>
          </p:nvPr>
        </p:nvSpPr>
        <p:spPr/>
        <p:txBody>
          <a:bodyPr/>
          <a:lstStyle/>
          <a:p>
            <a:r>
              <a:rPr lang="ar-IQ" b="1" dirty="0" smtClean="0">
                <a:solidFill>
                  <a:schemeClr val="tx1"/>
                </a:solidFill>
              </a:rPr>
              <a:t>اعداد المدرس</a:t>
            </a:r>
          </a:p>
          <a:p>
            <a:r>
              <a:rPr lang="ar-IQ" b="1" dirty="0" smtClean="0">
                <a:solidFill>
                  <a:schemeClr val="tx1"/>
                </a:solidFill>
              </a:rPr>
              <a:t> امير عباس رحمة الله</a:t>
            </a:r>
          </a:p>
          <a:p>
            <a:endParaRPr lang="ar-IQ" dirty="0"/>
          </a:p>
          <a:p>
            <a:endParaRPr lang="ar-IQ" dirty="0"/>
          </a:p>
        </p:txBody>
      </p:sp>
    </p:spTree>
    <p:extLst>
      <p:ext uri="{BB962C8B-B14F-4D97-AF65-F5344CB8AC3E}">
        <p14:creationId xmlns:p14="http://schemas.microsoft.com/office/powerpoint/2010/main" val="1997118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b="1" dirty="0"/>
              <a:t>تحليل التكلفة</a:t>
            </a:r>
            <a:r>
              <a:rPr lang="en-US" b="1" dirty="0"/>
              <a:t>–</a:t>
            </a:r>
            <a:r>
              <a:rPr lang="ar-SA" b="1" dirty="0"/>
              <a:t>الحجم</a:t>
            </a:r>
            <a:r>
              <a:rPr lang="en-US" b="1" dirty="0"/>
              <a:t>–</a:t>
            </a:r>
            <a:r>
              <a:rPr lang="ar-SA" b="1" dirty="0"/>
              <a:t>الربح ونقطة التعادل</a:t>
            </a:r>
            <a:endParaRPr lang="ar-IQ" dirty="0"/>
          </a:p>
        </p:txBody>
      </p:sp>
      <p:sp>
        <p:nvSpPr>
          <p:cNvPr id="3" name="عنصر نائب للمحتوى 2"/>
          <p:cNvSpPr>
            <a:spLocks noGrp="1"/>
          </p:cNvSpPr>
          <p:nvPr>
            <p:ph idx="1"/>
          </p:nvPr>
        </p:nvSpPr>
        <p:spPr/>
        <p:txBody>
          <a:bodyPr/>
          <a:lstStyle/>
          <a:p>
            <a:pPr marL="0" indent="0" algn="just">
              <a:buNone/>
            </a:pPr>
            <a:r>
              <a:rPr lang="ar-IQ" sz="3600" b="1" dirty="0" smtClean="0"/>
              <a:t>اولا</a:t>
            </a:r>
            <a:r>
              <a:rPr lang="en-US" sz="3600" b="1" dirty="0" smtClean="0"/>
              <a:t>: </a:t>
            </a:r>
            <a:r>
              <a:rPr lang="ar-SA" sz="3600" b="1" dirty="0"/>
              <a:t>مفهوم تحليل التكلفة</a:t>
            </a:r>
            <a:r>
              <a:rPr lang="en-US" sz="3600" b="1" dirty="0"/>
              <a:t>–</a:t>
            </a:r>
            <a:r>
              <a:rPr lang="ar-SA" sz="3600" b="1" dirty="0"/>
              <a:t>الحجم</a:t>
            </a:r>
            <a:r>
              <a:rPr lang="en-US" sz="3600" b="1" dirty="0"/>
              <a:t>–</a:t>
            </a:r>
            <a:r>
              <a:rPr lang="ar-SA" sz="3600" b="1" dirty="0"/>
              <a:t>الربح</a:t>
            </a:r>
            <a:endParaRPr lang="en-US" sz="3600" b="1" dirty="0"/>
          </a:p>
          <a:p>
            <a:pPr marL="0" indent="0" algn="just">
              <a:buNone/>
            </a:pPr>
            <a:r>
              <a:rPr lang="ar-SA" sz="3600" dirty="0"/>
              <a:t>تحليل التكلفة</a:t>
            </a:r>
            <a:r>
              <a:rPr lang="en-US" sz="3600" dirty="0"/>
              <a:t>–</a:t>
            </a:r>
            <a:r>
              <a:rPr lang="ar-SA" sz="3600" dirty="0"/>
              <a:t>الحجم</a:t>
            </a:r>
            <a:r>
              <a:rPr lang="en-US" sz="3600" dirty="0"/>
              <a:t>–</a:t>
            </a:r>
            <a:r>
              <a:rPr lang="ar-SA" sz="3600" dirty="0"/>
              <a:t>الربح أداة إدارية تدرس العلاقة بين حجم النشاط والتكاليف والإيرادات والربح</a:t>
            </a:r>
            <a:r>
              <a:rPr lang="en-US" sz="3600" dirty="0"/>
              <a:t>. </a:t>
            </a:r>
            <a:r>
              <a:rPr lang="ar-SA" sz="3600" dirty="0"/>
              <a:t>ويستخدم لمعرفة حجم المبيعات اللازم لتغطية التكاليف، وتحديد المبيعات المطلوبة لتحقيق ربح مستهدف، ودراسة آثار التغير في الأسعار والتكاليف وحجم المبيعات</a:t>
            </a:r>
            <a:r>
              <a:rPr lang="en-US" sz="3600" dirty="0"/>
              <a:t>. </a:t>
            </a:r>
            <a:r>
              <a:rPr lang="ar-SA" sz="3600" dirty="0"/>
              <a:t>ويعد من الأدوات الأساسية في التخطيط للربح</a:t>
            </a:r>
            <a:r>
              <a:rPr lang="en-US" sz="3600" dirty="0"/>
              <a:t>.</a:t>
            </a:r>
          </a:p>
          <a:p>
            <a:endParaRPr lang="ar-IQ" dirty="0"/>
          </a:p>
        </p:txBody>
      </p:sp>
    </p:spTree>
    <p:extLst>
      <p:ext uri="{BB962C8B-B14F-4D97-AF65-F5344CB8AC3E}">
        <p14:creationId xmlns:p14="http://schemas.microsoft.com/office/powerpoint/2010/main" val="3976387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620688"/>
            <a:ext cx="8229600" cy="4525963"/>
          </a:xfrm>
        </p:spPr>
        <p:txBody>
          <a:bodyPr/>
          <a:lstStyle/>
          <a:p>
            <a:r>
              <a:rPr lang="ar-IQ" b="1" dirty="0" smtClean="0"/>
              <a:t>ثانيا</a:t>
            </a:r>
            <a:r>
              <a:rPr lang="en-US" b="1" dirty="0" smtClean="0"/>
              <a:t>: </a:t>
            </a:r>
            <a:r>
              <a:rPr lang="ar-SA" b="1" dirty="0"/>
              <a:t>افتراضات التحليل</a:t>
            </a:r>
            <a:endParaRPr lang="en-US" b="1" dirty="0"/>
          </a:p>
          <a:p>
            <a:pPr marL="0" indent="0" algn="just">
              <a:buNone/>
            </a:pPr>
            <a:r>
              <a:rPr lang="ar-SA" dirty="0"/>
              <a:t>يعتمد التحليل على مجموعة من الافتراضات، منها ثبات سعر البيع للوحدة ضمن نطاق النشاط، وثبات التكلفة المتغيرة للوحدة، وثبات إجمالي التكاليف الثابتة ضمن النطاق الملائم، وثبات مزيج المبيعات في حالة تعدد المنتجات، وأن حجم الإنتاج والمبيعات متقارب أو أن تغير المخزون لا يؤثر جوهرياً في التحليل</a:t>
            </a:r>
            <a:r>
              <a:rPr lang="en-US" dirty="0"/>
              <a:t>. </a:t>
            </a:r>
            <a:r>
              <a:rPr lang="ar-SA" dirty="0"/>
              <a:t>ويجب فهم هذه الافتراضات عند تفسير النتائج</a:t>
            </a:r>
            <a:r>
              <a:rPr lang="en-US" dirty="0"/>
              <a:t>.</a:t>
            </a:r>
          </a:p>
          <a:p>
            <a:endParaRPr lang="ar-IQ" dirty="0"/>
          </a:p>
        </p:txBody>
      </p:sp>
    </p:spTree>
    <p:extLst>
      <p:ext uri="{BB962C8B-B14F-4D97-AF65-F5344CB8AC3E}">
        <p14:creationId xmlns:p14="http://schemas.microsoft.com/office/powerpoint/2010/main" val="3346372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764704"/>
            <a:ext cx="8229600" cy="4525963"/>
          </a:xfrm>
        </p:spPr>
        <p:txBody>
          <a:bodyPr>
            <a:normAutofit lnSpcReduction="10000"/>
          </a:bodyPr>
          <a:lstStyle/>
          <a:p>
            <a:pPr algn="just"/>
            <a:r>
              <a:rPr lang="ar-IQ" sz="3600" b="1" dirty="0" smtClean="0"/>
              <a:t>ثالثا</a:t>
            </a:r>
            <a:r>
              <a:rPr lang="en-US" sz="3600" b="1" dirty="0" smtClean="0"/>
              <a:t>: </a:t>
            </a:r>
            <a:r>
              <a:rPr lang="ar-SA" sz="3600" b="1" dirty="0"/>
              <a:t>هامش المساهمة</a:t>
            </a:r>
            <a:endParaRPr lang="en-US" sz="3600" b="1" dirty="0"/>
          </a:p>
          <a:p>
            <a:pPr marL="0" indent="0" algn="just">
              <a:buNone/>
            </a:pPr>
            <a:r>
              <a:rPr lang="ar-SA" sz="3600" dirty="0"/>
              <a:t>هامش المساهمة هو الفرق بين المبيعات والتكاليف المتغيرة</a:t>
            </a:r>
            <a:r>
              <a:rPr lang="en-US" sz="3600" dirty="0"/>
              <a:t>. </a:t>
            </a:r>
            <a:r>
              <a:rPr lang="ar-SA" sz="3600" dirty="0"/>
              <a:t>ويستخدم أولاً لتغطية التكاليف الثابتة، وما يتبقى بعد ذلك يمثل الربح التشغيلي</a:t>
            </a:r>
            <a:r>
              <a:rPr lang="en-US" sz="3600" dirty="0"/>
              <a:t>. </a:t>
            </a:r>
            <a:r>
              <a:rPr lang="ar-SA" sz="3600" dirty="0"/>
              <a:t>فإذا كان سعر بيع الوحدة</a:t>
            </a:r>
            <a:r>
              <a:rPr lang="en-US" sz="3600" dirty="0"/>
              <a:t> 50 </a:t>
            </a:r>
            <a:r>
              <a:rPr lang="ar-SA" sz="3600" dirty="0"/>
              <a:t>ديناراً وتكلفتها المتغيرة</a:t>
            </a:r>
            <a:r>
              <a:rPr lang="en-US" sz="3600" dirty="0"/>
              <a:t> 30 </a:t>
            </a:r>
            <a:r>
              <a:rPr lang="ar-SA" sz="3600" dirty="0"/>
              <a:t>ديناراً، فإن هامش المساهمة للوحدة يساوي</a:t>
            </a:r>
            <a:r>
              <a:rPr lang="en-US" sz="3600" dirty="0"/>
              <a:t> 20 </a:t>
            </a:r>
            <a:r>
              <a:rPr lang="ar-SA" sz="3600" dirty="0"/>
              <a:t>ديناراً</a:t>
            </a:r>
            <a:r>
              <a:rPr lang="en-US" sz="3600" dirty="0"/>
              <a:t>. </a:t>
            </a:r>
            <a:r>
              <a:rPr lang="ar-SA" sz="3600" dirty="0"/>
              <a:t>وكل وحدة إضافية بعد نقطة التعادل تساهم بهذا المقدار في زيادة الربح، مع بقاء الافتراضات ثابتة</a:t>
            </a:r>
            <a:r>
              <a:rPr lang="en-US" sz="3600" dirty="0"/>
              <a:t>.</a:t>
            </a:r>
          </a:p>
          <a:p>
            <a:endParaRPr lang="ar-IQ" dirty="0"/>
          </a:p>
        </p:txBody>
      </p:sp>
    </p:spTree>
    <p:extLst>
      <p:ext uri="{BB962C8B-B14F-4D97-AF65-F5344CB8AC3E}">
        <p14:creationId xmlns:p14="http://schemas.microsoft.com/office/powerpoint/2010/main" val="2495969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764704"/>
            <a:ext cx="8229600" cy="4525963"/>
          </a:xfrm>
        </p:spPr>
        <p:txBody>
          <a:bodyPr>
            <a:noAutofit/>
          </a:bodyPr>
          <a:lstStyle/>
          <a:p>
            <a:pPr marL="0" indent="0">
              <a:buNone/>
            </a:pPr>
            <a:r>
              <a:rPr lang="ar-IQ" sz="3600" b="1" dirty="0" smtClean="0"/>
              <a:t>رابعا</a:t>
            </a:r>
            <a:r>
              <a:rPr lang="en-US" sz="3600" b="1" dirty="0" smtClean="0"/>
              <a:t>: </a:t>
            </a:r>
            <a:r>
              <a:rPr lang="ar-SA" sz="3600" b="1" dirty="0"/>
              <a:t>نقطة التعادل</a:t>
            </a:r>
            <a:endParaRPr lang="en-US" sz="3600" b="1" dirty="0"/>
          </a:p>
          <a:p>
            <a:pPr marL="0" indent="0" algn="just">
              <a:buNone/>
            </a:pPr>
            <a:r>
              <a:rPr lang="ar-SA" sz="3600" dirty="0"/>
              <a:t>نقطة التعادل هي مستوى المبيعات الذي تتساوى عنده الإيرادات الكلية مع إجمالي التكاليف، ويكون الربح التشغيلي عنده صفراً</a:t>
            </a:r>
            <a:r>
              <a:rPr lang="en-US" sz="3600" dirty="0"/>
              <a:t>. </a:t>
            </a:r>
            <a:r>
              <a:rPr lang="ar-SA" sz="3600" dirty="0"/>
              <a:t>وتحسب نقطة التعادل بالوحدات وفق المعادلة</a:t>
            </a:r>
            <a:r>
              <a:rPr lang="en-US" sz="3600" dirty="0"/>
              <a:t>: </a:t>
            </a:r>
            <a:r>
              <a:rPr lang="ar-SA" sz="3600" dirty="0"/>
              <a:t>نقطة التعادل</a:t>
            </a:r>
            <a:r>
              <a:rPr lang="en-US" sz="3600" dirty="0"/>
              <a:t> = </a:t>
            </a:r>
            <a:r>
              <a:rPr lang="ar-SA" sz="3600" dirty="0"/>
              <a:t>التكاليف الثابتة</a:t>
            </a:r>
            <a:r>
              <a:rPr lang="en-US" sz="3600" dirty="0"/>
              <a:t> ÷ </a:t>
            </a:r>
            <a:r>
              <a:rPr lang="ar-SA" sz="3600" dirty="0"/>
              <a:t>هامش المساهمة للوحدة</a:t>
            </a:r>
            <a:r>
              <a:rPr lang="en-US" sz="3600" dirty="0"/>
              <a:t>. </a:t>
            </a:r>
            <a:r>
              <a:rPr lang="ar-SA" sz="3600" dirty="0"/>
              <a:t>وبالقيمة النقدية يمكن استخدام نسبة هامش المساهمة</a:t>
            </a:r>
            <a:r>
              <a:rPr lang="en-US" sz="3600" dirty="0"/>
              <a:t>: </a:t>
            </a:r>
            <a:r>
              <a:rPr lang="ar-SA" sz="3600" dirty="0"/>
              <a:t>نقطة التعادل بالمبيعات</a:t>
            </a:r>
            <a:r>
              <a:rPr lang="en-US" sz="3600" dirty="0"/>
              <a:t> = </a:t>
            </a:r>
            <a:r>
              <a:rPr lang="ar-SA" sz="3600" dirty="0"/>
              <a:t>التكاليف الثابتة</a:t>
            </a:r>
            <a:r>
              <a:rPr lang="en-US" sz="3600" dirty="0"/>
              <a:t> ÷ </a:t>
            </a:r>
            <a:r>
              <a:rPr lang="ar-SA" sz="3600" dirty="0"/>
              <a:t>نسبة هامش المساهمة</a:t>
            </a:r>
            <a:r>
              <a:rPr lang="en-US" sz="3600" dirty="0"/>
              <a:t>.</a:t>
            </a:r>
            <a:endParaRPr lang="ar-IQ" sz="3600" dirty="0"/>
          </a:p>
        </p:txBody>
      </p:sp>
    </p:spTree>
    <p:extLst>
      <p:ext uri="{BB962C8B-B14F-4D97-AF65-F5344CB8AC3E}">
        <p14:creationId xmlns:p14="http://schemas.microsoft.com/office/powerpoint/2010/main" val="3156824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pPr marL="0" indent="0" algn="just">
              <a:buNone/>
            </a:pPr>
            <a:r>
              <a:rPr lang="ar-IQ" sz="3600" b="1" dirty="0" smtClean="0"/>
              <a:t>خامسا</a:t>
            </a:r>
            <a:r>
              <a:rPr lang="en-US" sz="3600" b="1" dirty="0" smtClean="0"/>
              <a:t>: </a:t>
            </a:r>
            <a:r>
              <a:rPr lang="ar-SA" sz="3600" b="1" dirty="0"/>
              <a:t>مثال على نقطة التعادل</a:t>
            </a:r>
            <a:endParaRPr lang="en-US" sz="3600" b="1" dirty="0"/>
          </a:p>
          <a:p>
            <a:pPr marL="0" indent="0" algn="just">
              <a:buNone/>
            </a:pPr>
            <a:r>
              <a:rPr lang="ar-SA" sz="3600" dirty="0"/>
              <a:t>إذا كانت التكاليف الثابتة</a:t>
            </a:r>
            <a:r>
              <a:rPr lang="en-US" sz="3600" dirty="0"/>
              <a:t> 100,000 </a:t>
            </a:r>
            <a:r>
              <a:rPr lang="ar-SA" sz="3600" dirty="0"/>
              <a:t>دينار، وسعر البيع للوحدة</a:t>
            </a:r>
            <a:r>
              <a:rPr lang="en-US" sz="3600" dirty="0"/>
              <a:t> 50 </a:t>
            </a:r>
            <a:r>
              <a:rPr lang="ar-SA" sz="3600" dirty="0"/>
              <a:t>ديناراً، والتكلفة المتغيرة للوحدة</a:t>
            </a:r>
            <a:r>
              <a:rPr lang="en-US" sz="3600" dirty="0"/>
              <a:t> 30 </a:t>
            </a:r>
            <a:r>
              <a:rPr lang="ar-SA" sz="3600" dirty="0"/>
              <a:t>ديناراً، فإن هامش المساهمة</a:t>
            </a:r>
            <a:r>
              <a:rPr lang="en-US" sz="3600" dirty="0"/>
              <a:t> = 20 </a:t>
            </a:r>
            <a:r>
              <a:rPr lang="ar-SA" sz="3600" dirty="0"/>
              <a:t>ديناراً، ونقطة التعادل</a:t>
            </a:r>
            <a:r>
              <a:rPr lang="en-US" sz="3600" dirty="0"/>
              <a:t> = 100,000 ÷ 20 = 5,000 </a:t>
            </a:r>
            <a:r>
              <a:rPr lang="ar-SA" sz="3600" dirty="0"/>
              <a:t>وحدة</a:t>
            </a:r>
            <a:r>
              <a:rPr lang="en-US" sz="3600" dirty="0"/>
              <a:t>. </a:t>
            </a:r>
            <a:r>
              <a:rPr lang="ar-SA" sz="3600" dirty="0"/>
              <a:t>وتبلغ مبيعات التعادل</a:t>
            </a:r>
            <a:r>
              <a:rPr lang="en-US" sz="3600" dirty="0"/>
              <a:t> 5,000 × 50 = 250,000 </a:t>
            </a:r>
            <a:r>
              <a:rPr lang="ar-SA" sz="3600" dirty="0"/>
              <a:t>دينار</a:t>
            </a:r>
            <a:r>
              <a:rPr lang="en-US" sz="3600" dirty="0"/>
              <a:t>. </a:t>
            </a:r>
            <a:r>
              <a:rPr lang="ar-SA" sz="3600" dirty="0"/>
              <a:t>عند بيع أكثر من</a:t>
            </a:r>
            <a:r>
              <a:rPr lang="en-US" sz="3600" dirty="0"/>
              <a:t> 5,000 </a:t>
            </a:r>
            <a:r>
              <a:rPr lang="ar-SA" sz="3600" dirty="0"/>
              <a:t>وحدة يتحقق ربح، وعند بيع أقل من ذلك تتحمل المنشأة خسارة وفق الافتراضات</a:t>
            </a:r>
            <a:r>
              <a:rPr lang="en-US" sz="3600" dirty="0"/>
              <a:t>.</a:t>
            </a:r>
          </a:p>
          <a:p>
            <a:endParaRPr lang="ar-IQ" dirty="0"/>
          </a:p>
        </p:txBody>
      </p:sp>
    </p:spTree>
    <p:extLst>
      <p:ext uri="{BB962C8B-B14F-4D97-AF65-F5344CB8AC3E}">
        <p14:creationId xmlns:p14="http://schemas.microsoft.com/office/powerpoint/2010/main" val="2837346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692696"/>
            <a:ext cx="8229600" cy="4525963"/>
          </a:xfrm>
        </p:spPr>
        <p:txBody>
          <a:bodyPr>
            <a:normAutofit lnSpcReduction="10000"/>
          </a:bodyPr>
          <a:lstStyle/>
          <a:p>
            <a:pPr marL="0" indent="0">
              <a:buNone/>
            </a:pPr>
            <a:r>
              <a:rPr lang="ar-IQ" sz="3600" b="1" dirty="0" smtClean="0"/>
              <a:t>سادسا</a:t>
            </a:r>
            <a:r>
              <a:rPr lang="en-US" sz="3600" b="1" dirty="0" smtClean="0"/>
              <a:t>: </a:t>
            </a:r>
            <a:r>
              <a:rPr lang="ar-SA" sz="3600" b="1" dirty="0"/>
              <a:t>الربح المستهدف</a:t>
            </a:r>
            <a:endParaRPr lang="en-US" sz="3600" b="1" dirty="0"/>
          </a:p>
          <a:p>
            <a:pPr marL="0" indent="0" algn="just">
              <a:buNone/>
            </a:pPr>
            <a:r>
              <a:rPr lang="ar-SA" sz="3600" dirty="0"/>
              <a:t>يمكن استخدام تحليل</a:t>
            </a:r>
            <a:r>
              <a:rPr lang="en-US" sz="3600" dirty="0"/>
              <a:t> CVP </a:t>
            </a:r>
            <a:r>
              <a:rPr lang="ar-SA" sz="3600" dirty="0"/>
              <a:t>لتحديد حجم المبيعات المطلوب لتحقيق ربح محدد</a:t>
            </a:r>
            <a:r>
              <a:rPr lang="en-US" sz="3600" dirty="0"/>
              <a:t>. </a:t>
            </a:r>
            <a:r>
              <a:rPr lang="ar-SA" sz="3600" dirty="0"/>
              <a:t>وتكون المعادلة</a:t>
            </a:r>
            <a:r>
              <a:rPr lang="en-US" sz="3600" dirty="0"/>
              <a:t>: </a:t>
            </a:r>
            <a:r>
              <a:rPr lang="ar-SA" sz="3600" dirty="0"/>
              <a:t>الوحدات المطلوبة</a:t>
            </a:r>
            <a:r>
              <a:rPr lang="en-US" sz="3600" dirty="0"/>
              <a:t> = (</a:t>
            </a:r>
            <a:r>
              <a:rPr lang="ar-SA" sz="3600" dirty="0"/>
              <a:t>التكاليف الثابتة</a:t>
            </a:r>
            <a:r>
              <a:rPr lang="en-US" sz="3600" dirty="0"/>
              <a:t> + </a:t>
            </a:r>
            <a:r>
              <a:rPr lang="ar-SA" sz="3600" dirty="0"/>
              <a:t>الربح المستهدف</a:t>
            </a:r>
            <a:r>
              <a:rPr lang="en-US" sz="3600" dirty="0"/>
              <a:t>) ÷ </a:t>
            </a:r>
            <a:r>
              <a:rPr lang="ar-SA" sz="3600" dirty="0"/>
              <a:t>هامش المساهمة للوحدة</a:t>
            </a:r>
            <a:r>
              <a:rPr lang="en-US" sz="3600" dirty="0"/>
              <a:t>. </a:t>
            </a:r>
            <a:r>
              <a:rPr lang="ar-SA" sz="3600" dirty="0"/>
              <a:t>فإذا أرادت المنشأة تحقيق ربح قدره</a:t>
            </a:r>
            <a:r>
              <a:rPr lang="en-US" sz="3600" dirty="0"/>
              <a:t> 40,000 </a:t>
            </a:r>
            <a:r>
              <a:rPr lang="ar-SA" sz="3600" dirty="0"/>
              <a:t>دينار في المثال السابق، فإن الوحدات المطلوبة</a:t>
            </a:r>
            <a:r>
              <a:rPr lang="en-US" sz="3600" dirty="0"/>
              <a:t> = (100,000 + 40,000) ÷ 20 = 7,000 </a:t>
            </a:r>
            <a:r>
              <a:rPr lang="ar-SA" sz="3600" dirty="0"/>
              <a:t>وحدة</a:t>
            </a:r>
            <a:r>
              <a:rPr lang="en-US" sz="3600" dirty="0"/>
              <a:t>.</a:t>
            </a:r>
          </a:p>
          <a:p>
            <a:endParaRPr lang="ar-IQ" dirty="0"/>
          </a:p>
        </p:txBody>
      </p:sp>
    </p:spTree>
    <p:extLst>
      <p:ext uri="{BB962C8B-B14F-4D97-AF65-F5344CB8AC3E}">
        <p14:creationId xmlns:p14="http://schemas.microsoft.com/office/powerpoint/2010/main" val="4216126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692696"/>
            <a:ext cx="8229600" cy="4525963"/>
          </a:xfrm>
        </p:spPr>
        <p:txBody>
          <a:bodyPr>
            <a:normAutofit lnSpcReduction="10000"/>
          </a:bodyPr>
          <a:lstStyle/>
          <a:p>
            <a:pPr marL="0" indent="0" algn="just">
              <a:buNone/>
            </a:pPr>
            <a:r>
              <a:rPr lang="ar-SA" sz="3600" b="1" dirty="0"/>
              <a:t>ثامناً</a:t>
            </a:r>
            <a:r>
              <a:rPr lang="en-US" sz="3600" b="1" dirty="0"/>
              <a:t>: </a:t>
            </a:r>
            <a:r>
              <a:rPr lang="ar-SA" sz="3600" b="1" dirty="0"/>
              <a:t>هامش الأمان</a:t>
            </a:r>
            <a:endParaRPr lang="en-US" sz="3600" b="1" dirty="0"/>
          </a:p>
          <a:p>
            <a:pPr marL="0" indent="0" algn="just">
              <a:buNone/>
            </a:pPr>
            <a:r>
              <a:rPr lang="ar-SA" sz="3600" dirty="0"/>
              <a:t>هامش الأمان هو مقدار تجاوز المبيعات الفعلية أو المتوقعة لمبيعات التعادل</a:t>
            </a:r>
            <a:r>
              <a:rPr lang="en-US" sz="3600" dirty="0"/>
              <a:t>. </a:t>
            </a:r>
            <a:r>
              <a:rPr lang="ar-SA" sz="3600" dirty="0"/>
              <a:t>ويعطي مؤشراً عن مقدار انخفاض المبيعات الذي يمكن أن تتحمله المنشأة قبل الوصول إلى نقطة الخسارة</a:t>
            </a:r>
            <a:r>
              <a:rPr lang="en-US" sz="3600" dirty="0"/>
              <a:t>. </a:t>
            </a:r>
            <a:r>
              <a:rPr lang="ar-SA" sz="3600" dirty="0"/>
              <a:t>فإذا كانت المبيعات المتوقعة</a:t>
            </a:r>
            <a:r>
              <a:rPr lang="en-US" sz="3600" dirty="0"/>
              <a:t> 400,000 </a:t>
            </a:r>
            <a:r>
              <a:rPr lang="ar-SA" sz="3600" dirty="0"/>
              <a:t>دينار ومبيعات التعادل</a:t>
            </a:r>
            <a:r>
              <a:rPr lang="en-US" sz="3600" dirty="0"/>
              <a:t> 250,000 </a:t>
            </a:r>
            <a:r>
              <a:rPr lang="ar-SA" sz="3600" dirty="0"/>
              <a:t>دينار، فإن هامش الأمان</a:t>
            </a:r>
            <a:r>
              <a:rPr lang="en-US" sz="3600" dirty="0"/>
              <a:t> = 150,000 </a:t>
            </a:r>
            <a:r>
              <a:rPr lang="ar-SA" sz="3600" dirty="0"/>
              <a:t>دينار، أو</a:t>
            </a:r>
            <a:r>
              <a:rPr lang="en-US" sz="3600" dirty="0"/>
              <a:t> 37.5% </a:t>
            </a:r>
            <a:r>
              <a:rPr lang="ar-SA" sz="3600" dirty="0"/>
              <a:t>من المبيعات المتوقعة</a:t>
            </a:r>
            <a:r>
              <a:rPr lang="en-US" sz="3600" dirty="0"/>
              <a:t>.</a:t>
            </a:r>
          </a:p>
          <a:p>
            <a:endParaRPr lang="ar-IQ" dirty="0"/>
          </a:p>
        </p:txBody>
      </p:sp>
    </p:spTree>
    <p:extLst>
      <p:ext uri="{BB962C8B-B14F-4D97-AF65-F5344CB8AC3E}">
        <p14:creationId xmlns:p14="http://schemas.microsoft.com/office/powerpoint/2010/main" val="2879142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908720"/>
            <a:ext cx="8229600" cy="4525963"/>
          </a:xfrm>
        </p:spPr>
        <p:txBody>
          <a:bodyPr>
            <a:normAutofit lnSpcReduction="10000"/>
          </a:bodyPr>
          <a:lstStyle/>
          <a:p>
            <a:pPr marL="0" indent="0" algn="just">
              <a:buNone/>
            </a:pPr>
            <a:r>
              <a:rPr lang="ar-IQ" sz="3600" b="1" dirty="0" smtClean="0"/>
              <a:t>ثامنا</a:t>
            </a:r>
            <a:r>
              <a:rPr lang="en-US" sz="3600" b="1" dirty="0" smtClean="0"/>
              <a:t>: </a:t>
            </a:r>
            <a:r>
              <a:rPr lang="ar-SA" sz="3600" b="1" dirty="0"/>
              <a:t>أثر تغير السعر والتكاليف</a:t>
            </a:r>
            <a:endParaRPr lang="en-US" sz="3600" b="1" dirty="0"/>
          </a:p>
          <a:p>
            <a:pPr marL="0" indent="0" algn="just">
              <a:buNone/>
            </a:pPr>
            <a:r>
              <a:rPr lang="ar-SA" sz="3600" dirty="0"/>
              <a:t>يؤثر سعر البيع مباشرة في هامش المساهمة</a:t>
            </a:r>
            <a:r>
              <a:rPr lang="en-US" sz="3600" dirty="0"/>
              <a:t>. </a:t>
            </a:r>
            <a:r>
              <a:rPr lang="ar-SA" sz="3600" dirty="0"/>
              <a:t>فرفع السعر مع ثبات الحجم والتكلفة يزيد هامش المساهمة ويخفض نقطة التعادل، بينما تخفيض السعر له أثر عكسي</a:t>
            </a:r>
            <a:r>
              <a:rPr lang="en-US" sz="3600" dirty="0"/>
              <a:t>. </a:t>
            </a:r>
            <a:r>
              <a:rPr lang="ar-SA" sz="3600" dirty="0"/>
              <a:t>كما أن زيادة التكلفة المتغيرة للوحدة تخفض هامش المساهمة وترفع نقطة التعادل</a:t>
            </a:r>
            <a:r>
              <a:rPr lang="en-US" sz="3600" dirty="0"/>
              <a:t>. </a:t>
            </a:r>
            <a:r>
              <a:rPr lang="ar-SA" sz="3600" dirty="0"/>
              <a:t>لذلك تستخدم الإدارة التحليل لتقييم أثر سياسات التسعير والشراء والإنتاج</a:t>
            </a:r>
            <a:r>
              <a:rPr lang="en-US" sz="3600" dirty="0"/>
              <a:t>.</a:t>
            </a:r>
          </a:p>
          <a:p>
            <a:endParaRPr lang="ar-IQ" dirty="0"/>
          </a:p>
        </p:txBody>
      </p:sp>
    </p:spTree>
    <p:extLst>
      <p:ext uri="{BB962C8B-B14F-4D97-AF65-F5344CB8AC3E}">
        <p14:creationId xmlns:p14="http://schemas.microsoft.com/office/powerpoint/2010/main" val="2479872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836712"/>
            <a:ext cx="8229600" cy="4525963"/>
          </a:xfrm>
        </p:spPr>
        <p:txBody>
          <a:bodyPr>
            <a:normAutofit/>
          </a:bodyPr>
          <a:lstStyle/>
          <a:p>
            <a:pPr marL="0" indent="0" algn="just">
              <a:buNone/>
            </a:pPr>
            <a:r>
              <a:rPr lang="ar-IQ" sz="3600" b="1" dirty="0" smtClean="0"/>
              <a:t>تاسعا</a:t>
            </a:r>
            <a:r>
              <a:rPr lang="en-US" sz="3600" b="1" dirty="0" smtClean="0"/>
              <a:t>: </a:t>
            </a:r>
            <a:r>
              <a:rPr lang="ar-SA" sz="3600" b="1" dirty="0"/>
              <a:t>الرافعة التشغيلية</a:t>
            </a:r>
            <a:endParaRPr lang="en-US" sz="3600" b="1" dirty="0"/>
          </a:p>
          <a:p>
            <a:pPr marL="0" indent="0" algn="just">
              <a:buNone/>
            </a:pPr>
            <a:r>
              <a:rPr lang="ar-SA" sz="3600" dirty="0"/>
              <a:t>تعبر الرافعة التشغيلية عن مدى حساسية الربح التشغيلي للتغير في المبيعات نتيجة هيكل التكاليف</a:t>
            </a:r>
            <a:r>
              <a:rPr lang="en-US" sz="3600" dirty="0"/>
              <a:t>. </a:t>
            </a:r>
            <a:r>
              <a:rPr lang="ar-SA" sz="3600" dirty="0"/>
              <a:t>فالمنشأة ذات التكاليف الثابتة المرتفعة قد تحقق نمواً كبيراً في الربح عند زيادة المبيعات، لكنها قد تتعرض لانخفاض أكبر في الربح عند انخفاض المبيعات</a:t>
            </a:r>
            <a:r>
              <a:rPr lang="en-US" sz="3600" dirty="0"/>
              <a:t>. </a:t>
            </a:r>
            <a:r>
              <a:rPr lang="ar-SA" sz="3600" dirty="0"/>
              <a:t>ولذلك يجب موازنة مزايا الرافعة التشغيلية مع المخاطر المرتبطة بها</a:t>
            </a:r>
            <a:r>
              <a:rPr lang="en-US" sz="3600" dirty="0"/>
              <a:t>.</a:t>
            </a:r>
          </a:p>
          <a:p>
            <a:endParaRPr lang="ar-IQ" dirty="0"/>
          </a:p>
        </p:txBody>
      </p:sp>
    </p:spTree>
    <p:extLst>
      <p:ext uri="{BB962C8B-B14F-4D97-AF65-F5344CB8AC3E}">
        <p14:creationId xmlns:p14="http://schemas.microsoft.com/office/powerpoint/2010/main" val="1112943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836712"/>
            <a:ext cx="8229600" cy="4525963"/>
          </a:xfrm>
        </p:spPr>
        <p:txBody>
          <a:bodyPr>
            <a:normAutofit/>
          </a:bodyPr>
          <a:lstStyle/>
          <a:p>
            <a:pPr marL="0" indent="0" algn="just">
              <a:buNone/>
            </a:pPr>
            <a:r>
              <a:rPr lang="ar-IQ" sz="3600" b="1" dirty="0" smtClean="0"/>
              <a:t>عاشرا</a:t>
            </a:r>
            <a:r>
              <a:rPr lang="en-US" sz="3600" b="1" dirty="0" smtClean="0"/>
              <a:t>: </a:t>
            </a:r>
            <a:r>
              <a:rPr lang="ar-SA" sz="3600" b="1" dirty="0"/>
              <a:t>تعدد المنتجات</a:t>
            </a:r>
            <a:endParaRPr lang="en-US" sz="3600" b="1" dirty="0"/>
          </a:p>
          <a:p>
            <a:pPr marL="0" indent="0" algn="just">
              <a:buNone/>
            </a:pPr>
            <a:r>
              <a:rPr lang="ar-SA" sz="3600" dirty="0"/>
              <a:t>عند وجود أكثر من منتج، يعتمد تحليل نقطة التعادل على مزيج المبيعات</a:t>
            </a:r>
            <a:r>
              <a:rPr lang="en-US" sz="3600" dirty="0"/>
              <a:t>. </a:t>
            </a:r>
            <a:r>
              <a:rPr lang="ar-SA" sz="3600" dirty="0"/>
              <a:t>ويتم حساب متوسط هامش المساهمة للمزيج ثم تحديد عدد وحدات الحزمة أو المزيج اللازمة للتعادل</a:t>
            </a:r>
            <a:r>
              <a:rPr lang="en-US" sz="3600" dirty="0"/>
              <a:t>. </a:t>
            </a:r>
            <a:r>
              <a:rPr lang="ar-SA" sz="3600" dirty="0"/>
              <a:t>ويجب أن يكون المزيج المتوقع مستقراً نسبياً، لأن تغير نسبة مبيعات المنتجات ذات الهوامش المختلفة يؤثر في نقطة التعادل والربحية</a:t>
            </a:r>
            <a:endParaRPr lang="ar-IQ" sz="3600" dirty="0"/>
          </a:p>
        </p:txBody>
      </p:sp>
    </p:spTree>
    <p:extLst>
      <p:ext uri="{BB962C8B-B14F-4D97-AF65-F5344CB8AC3E}">
        <p14:creationId xmlns:p14="http://schemas.microsoft.com/office/powerpoint/2010/main" val="12060598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TotalTime>
  <Words>624</Words>
  <Application>Microsoft Office PowerPoint</Application>
  <PresentationFormat>عرض على الشاشة (3:4)‏</PresentationFormat>
  <Paragraphs>24</Paragraphs>
  <Slides>11</Slides>
  <Notes>0</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تدفق</vt:lpstr>
      <vt:lpstr>المحاسبة الادارية المرحلة الثالثة</vt:lpstr>
      <vt:lpstr>تحليل التكلفة–الحجم–الربح ونقطة التعادل</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المحاسبة الادارية المرحلة الثالثة</dc:title>
  <dc:creator>DR.Ahmed Saker 2O11</dc:creator>
  <cp:lastModifiedBy>DR.Ahmed Saker 2O11</cp:lastModifiedBy>
  <cp:revision>3</cp:revision>
  <dcterms:created xsi:type="dcterms:W3CDTF">2026-09-10T08:02:33Z</dcterms:created>
  <dcterms:modified xsi:type="dcterms:W3CDTF">2026-09-10T15:46:43Z</dcterms:modified>
</cp:coreProperties>
</file>