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70" r:id="rId12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EBE6-7C71-4845-8ECE-92FEFA644DB0}" type="datetimeFigureOut">
              <a:rPr lang="ar-IQ" smtClean="0"/>
              <a:t>28/03/1448</a:t>
            </a:fld>
            <a:endParaRPr lang="ar-IQ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2010-9BAA-42C8-B4AD-8396DD7F297E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EBE6-7C71-4845-8ECE-92FEFA644DB0}" type="datetimeFigureOut">
              <a:rPr lang="ar-IQ" smtClean="0"/>
              <a:t>28/03/1448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2010-9BAA-42C8-B4AD-8396DD7F297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EBE6-7C71-4845-8ECE-92FEFA644DB0}" type="datetimeFigureOut">
              <a:rPr lang="ar-IQ" smtClean="0"/>
              <a:t>28/03/1448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2010-9BAA-42C8-B4AD-8396DD7F297E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EBE6-7C71-4845-8ECE-92FEFA644DB0}" type="datetimeFigureOut">
              <a:rPr lang="ar-IQ" smtClean="0"/>
              <a:t>28/03/1448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2010-9BAA-42C8-B4AD-8396DD7F297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EBE6-7C71-4845-8ECE-92FEFA644DB0}" type="datetimeFigureOut">
              <a:rPr lang="ar-IQ" smtClean="0"/>
              <a:t>28/03/1448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2010-9BAA-42C8-B4AD-8396DD7F297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EBE6-7C71-4845-8ECE-92FEFA644DB0}" type="datetimeFigureOut">
              <a:rPr lang="ar-IQ" smtClean="0"/>
              <a:t>28/03/1448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2010-9BAA-42C8-B4AD-8396DD7F297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EBE6-7C71-4845-8ECE-92FEFA644DB0}" type="datetimeFigureOut">
              <a:rPr lang="ar-IQ" smtClean="0"/>
              <a:t>28/03/1448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2010-9BAA-42C8-B4AD-8396DD7F297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EBE6-7C71-4845-8ECE-92FEFA644DB0}" type="datetimeFigureOut">
              <a:rPr lang="ar-IQ" smtClean="0"/>
              <a:t>28/03/1448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2010-9BAA-42C8-B4AD-8396DD7F297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EBE6-7C71-4845-8ECE-92FEFA644DB0}" type="datetimeFigureOut">
              <a:rPr lang="ar-IQ" smtClean="0"/>
              <a:t>28/03/1448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F2C2010-9BAA-42C8-B4AD-8396DD7F297E}" type="slidenum">
              <a:rPr lang="ar-IQ" smtClean="0"/>
              <a:t>‹#›</a:t>
            </a:fld>
            <a:endParaRPr lang="ar-IQ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EBE6-7C71-4845-8ECE-92FEFA644DB0}" type="datetimeFigureOut">
              <a:rPr lang="ar-IQ" smtClean="0"/>
              <a:t>28/03/1448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2010-9BAA-42C8-B4AD-8396DD7F297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EEBE6-7C71-4845-8ECE-92FEFA644DB0}" type="datetimeFigureOut">
              <a:rPr lang="ar-IQ" smtClean="0"/>
              <a:t>28/03/1448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C2010-9BAA-42C8-B4AD-8396DD7F297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6EEBE6-7C71-4845-8ECE-92FEFA644DB0}" type="datetimeFigureOut">
              <a:rPr lang="ar-IQ" smtClean="0"/>
              <a:t>28/03/1448</a:t>
            </a:fld>
            <a:endParaRPr lang="ar-IQ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F2C2010-9BAA-42C8-B4AD-8396DD7F297E}" type="slidenum">
              <a:rPr lang="ar-IQ" smtClean="0"/>
              <a:t>‹#›</a:t>
            </a:fld>
            <a:endParaRPr lang="ar-IQ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b="1" dirty="0" smtClean="0"/>
              <a:t>المحاسبة الادارية</a:t>
            </a:r>
            <a:br>
              <a:rPr lang="ar-IQ" b="1" dirty="0" smtClean="0"/>
            </a:br>
            <a:r>
              <a:rPr lang="ar-IQ" b="1" dirty="0" smtClean="0"/>
              <a:t>المرحلة </a:t>
            </a:r>
            <a:r>
              <a:rPr lang="ar-IQ" b="1" dirty="0" smtClean="0"/>
              <a:t>الثالثة</a:t>
            </a:r>
            <a:endParaRPr lang="ar-IQ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IQ" b="1" dirty="0" smtClean="0">
                <a:solidFill>
                  <a:schemeClr val="tx1"/>
                </a:solidFill>
              </a:rPr>
              <a:t>اعداد المدرس </a:t>
            </a:r>
            <a:endParaRPr lang="ar-IQ" b="1" dirty="0" smtClean="0">
              <a:solidFill>
                <a:schemeClr val="tx1"/>
              </a:solidFill>
            </a:endParaRPr>
          </a:p>
          <a:p>
            <a:r>
              <a:rPr lang="ar-IQ" b="1" dirty="0" smtClean="0">
                <a:solidFill>
                  <a:schemeClr val="tx1"/>
                </a:solidFill>
              </a:rPr>
              <a:t>امير عباس رحمة الله</a:t>
            </a:r>
            <a:endParaRPr lang="ar-IQ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472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ar-IQ" sz="3600" b="1" dirty="0" smtClean="0"/>
              <a:t>اولا</a:t>
            </a:r>
            <a:r>
              <a:rPr lang="en-US" sz="3600" b="1" dirty="0" smtClean="0"/>
              <a:t>: </a:t>
            </a:r>
            <a:r>
              <a:rPr lang="ar-SA" sz="3600" b="1" dirty="0"/>
              <a:t>مفهوم الموازنة</a:t>
            </a:r>
            <a:endParaRPr lang="en-US" sz="3600" b="1" dirty="0"/>
          </a:p>
          <a:p>
            <a:pPr marL="0" indent="0" algn="just">
              <a:buNone/>
            </a:pPr>
            <a:r>
              <a:rPr lang="ar-SA" sz="3600" dirty="0"/>
              <a:t>الموازنة خطة كمية ومالية لفترة مستقبلية محددة، تتضمن تقديرات للإيرادات والتكاليف والموارد والأنشطة</a:t>
            </a:r>
            <a:r>
              <a:rPr lang="en-US" sz="3600" dirty="0"/>
              <a:t>. </a:t>
            </a:r>
            <a:r>
              <a:rPr lang="ar-SA" sz="3600" dirty="0"/>
              <a:t>وهي ليست مجرد قائمة أرقام، بل أداة لتنسيق أعمال المنظمة وتحويل الأهداف إلى خطط قابلة للقياس</a:t>
            </a:r>
            <a:r>
              <a:rPr lang="en-US" sz="3600" dirty="0"/>
              <a:t>. </a:t>
            </a:r>
            <a:r>
              <a:rPr lang="ar-SA" sz="3600" dirty="0"/>
              <a:t>وتساعد الموازنة الإدارة على توقع الاحتياجات المالية والإنتاجية وتحديد المسؤوليات</a:t>
            </a:r>
            <a:r>
              <a:rPr lang="en-US" sz="3600" dirty="0"/>
              <a:t>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879404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ar-IQ" sz="3600" b="1" dirty="0" smtClean="0"/>
              <a:t>ثانيا :</a:t>
            </a:r>
            <a:r>
              <a:rPr lang="ar-SA" sz="3600" b="1" dirty="0" smtClean="0"/>
              <a:t>أهداف </a:t>
            </a:r>
            <a:r>
              <a:rPr lang="ar-SA" sz="3600" b="1" dirty="0"/>
              <a:t>الموازنات</a:t>
            </a:r>
            <a:endParaRPr lang="en-US" sz="3600" b="1" dirty="0"/>
          </a:p>
          <a:p>
            <a:pPr marL="0" indent="0" algn="just">
              <a:buNone/>
            </a:pPr>
            <a:r>
              <a:rPr lang="ar-SA" sz="3600" dirty="0"/>
              <a:t>من أهم أهداف الموازنات</a:t>
            </a:r>
            <a:r>
              <a:rPr lang="en-US" sz="3600" dirty="0"/>
              <a:t>: </a:t>
            </a:r>
            <a:r>
              <a:rPr lang="ar-SA" sz="3600" dirty="0"/>
              <a:t>التخطيط المسبق، وتنسيق الأنشطة، وتخصيص الموارد، والرقابة على الأداء، واكتشاف الانحرافات، وتحسين الاتصال بين المستويات الإدارية</a:t>
            </a:r>
            <a:r>
              <a:rPr lang="en-US" sz="3600" dirty="0"/>
              <a:t>. </a:t>
            </a:r>
            <a:r>
              <a:rPr lang="ar-SA" sz="3600" dirty="0"/>
              <a:t>كما تساعد في تقييم مدى واقعية الخطط وتحديد الاحتياجات النقدية قبل حدوثها</a:t>
            </a:r>
            <a:r>
              <a:rPr lang="en-US" sz="3600" dirty="0"/>
              <a:t>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558625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ar-IQ" sz="3600" b="1" dirty="0" smtClean="0"/>
              <a:t>ثالثا</a:t>
            </a:r>
            <a:r>
              <a:rPr lang="en-US" sz="3600" b="1" dirty="0" smtClean="0"/>
              <a:t>: </a:t>
            </a:r>
            <a:r>
              <a:rPr lang="ar-SA" sz="3600" b="1" dirty="0"/>
              <a:t>أنواع الموازنات</a:t>
            </a:r>
            <a:endParaRPr lang="en-US" sz="3600" b="1" dirty="0"/>
          </a:p>
          <a:p>
            <a:pPr marL="0" indent="0" algn="just">
              <a:buNone/>
            </a:pPr>
            <a:r>
              <a:rPr lang="ar-SA" sz="3600" dirty="0"/>
              <a:t>تشمل الموازنات التشغيلية موازنة المبيعات والإنتاج والمواد والعمل والتكاليف الصناعية والمصروفات، بينما تشمل الموازنات المالية الموازنة النقدية وبعض القوائم المالية التقديرية</a:t>
            </a:r>
            <a:r>
              <a:rPr lang="en-US" sz="3600" dirty="0"/>
              <a:t>. </a:t>
            </a:r>
            <a:r>
              <a:rPr lang="ar-SA" sz="3600" dirty="0"/>
              <a:t>وتوجد كذلك الموازنة الثابتة التي تعد لمستوى نشاط محدد، والموازنة المرنة التي تتغير وفق مستوى النشاط الفعلي</a:t>
            </a:r>
            <a:r>
              <a:rPr lang="en-US" sz="3600" dirty="0"/>
              <a:t>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616332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ar-IQ" sz="3600" b="1" dirty="0" smtClean="0"/>
              <a:t>رابعا</a:t>
            </a:r>
            <a:r>
              <a:rPr lang="en-US" sz="3600" b="1" dirty="0" smtClean="0"/>
              <a:t>: </a:t>
            </a:r>
            <a:r>
              <a:rPr lang="ar-SA" sz="3600" b="1" dirty="0"/>
              <a:t>موازنة المبيعات</a:t>
            </a:r>
            <a:endParaRPr lang="en-US" sz="3600" b="1" dirty="0"/>
          </a:p>
          <a:p>
            <a:pPr marL="0" indent="0" algn="just">
              <a:buNone/>
            </a:pPr>
            <a:r>
              <a:rPr lang="ar-SA" sz="3600" dirty="0"/>
              <a:t>تعد موازنة المبيعات نقطة البداية في كثير من المنشآت، لأنها تحدد الكميات المتوقعة وسعر البيع والإيرادات</a:t>
            </a:r>
            <a:r>
              <a:rPr lang="en-US" sz="3600" dirty="0"/>
              <a:t>. </a:t>
            </a:r>
            <a:r>
              <a:rPr lang="ar-SA" sz="3600" dirty="0"/>
              <a:t>فإذا توقعت المنشأة بيع</a:t>
            </a:r>
            <a:r>
              <a:rPr lang="en-US" sz="3600" dirty="0"/>
              <a:t> 20,000 </a:t>
            </a:r>
            <a:r>
              <a:rPr lang="ar-SA" sz="3600" dirty="0"/>
              <a:t>وحدة بسعر</a:t>
            </a:r>
            <a:r>
              <a:rPr lang="en-US" sz="3600" dirty="0"/>
              <a:t> 50 </a:t>
            </a:r>
            <a:r>
              <a:rPr lang="ar-SA" sz="3600" dirty="0"/>
              <a:t>ديناراً، فإن المبيعات المتوقعة تبلغ مليون دينار</a:t>
            </a:r>
            <a:r>
              <a:rPr lang="en-US" sz="3600" dirty="0"/>
              <a:t>. </a:t>
            </a:r>
            <a:r>
              <a:rPr lang="ar-SA" sz="3600" dirty="0"/>
              <a:t>وتبنى بقية الموازنات في المنشأة الصناعية إلى حد كبير على هذه التوقعات</a:t>
            </a:r>
            <a:r>
              <a:rPr lang="en-US" sz="3600" dirty="0"/>
              <a:t>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439805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ar-IQ" sz="3600" b="1" dirty="0" smtClean="0"/>
              <a:t>خامسا</a:t>
            </a:r>
            <a:r>
              <a:rPr lang="en-US" sz="3600" b="1" dirty="0" smtClean="0"/>
              <a:t>: </a:t>
            </a:r>
            <a:r>
              <a:rPr lang="ar-SA" sz="3600" b="1" dirty="0"/>
              <a:t>موازنة الإنتاج</a:t>
            </a:r>
            <a:endParaRPr lang="en-US" sz="3600" b="1" dirty="0"/>
          </a:p>
          <a:p>
            <a:pPr marL="0" indent="0" algn="just">
              <a:buNone/>
            </a:pPr>
            <a:r>
              <a:rPr lang="ar-SA" sz="3600" dirty="0"/>
              <a:t>تحدد موازنة الإنتاج عدد الوحدات التي يجب إنتاجها لتلبية المبيعات المتوقعة مع مراعاة مخزون أول وآخر المدة</a:t>
            </a:r>
            <a:r>
              <a:rPr lang="en-US" sz="3600" dirty="0"/>
              <a:t>. </a:t>
            </a:r>
            <a:r>
              <a:rPr lang="ar-SA" sz="3600" dirty="0"/>
              <a:t>وتستخدم المعادلة</a:t>
            </a:r>
            <a:r>
              <a:rPr lang="en-US" sz="3600" dirty="0"/>
              <a:t>: </a:t>
            </a:r>
            <a:r>
              <a:rPr lang="ar-SA" sz="3600" dirty="0"/>
              <a:t>الإنتاج المطلوب</a:t>
            </a:r>
            <a:r>
              <a:rPr lang="en-US" sz="3600" dirty="0"/>
              <a:t> = </a:t>
            </a:r>
            <a:r>
              <a:rPr lang="ar-SA" sz="3600" dirty="0"/>
              <a:t>المبيعات المتوقعة</a:t>
            </a:r>
            <a:r>
              <a:rPr lang="en-US" sz="3600" dirty="0"/>
              <a:t> + </a:t>
            </a:r>
            <a:r>
              <a:rPr lang="ar-SA" sz="3600" dirty="0"/>
              <a:t>مخزون آخر المدة المرغوب</a:t>
            </a:r>
            <a:r>
              <a:rPr lang="en-US" sz="3600" dirty="0"/>
              <a:t> – </a:t>
            </a:r>
            <a:r>
              <a:rPr lang="ar-SA" sz="3600" dirty="0"/>
              <a:t>مخزون أول المدة</a:t>
            </a:r>
            <a:r>
              <a:rPr lang="en-US" sz="3600" dirty="0"/>
              <a:t>. </a:t>
            </a:r>
            <a:r>
              <a:rPr lang="ar-SA" sz="3600" dirty="0"/>
              <a:t>فإذا كانت المبيعات</a:t>
            </a:r>
            <a:r>
              <a:rPr lang="en-US" sz="3600" dirty="0"/>
              <a:t> 20,000 </a:t>
            </a:r>
            <a:r>
              <a:rPr lang="ar-SA" sz="3600" dirty="0"/>
              <a:t>وحدة، ومخزون آخر المدة المطلوب</a:t>
            </a:r>
            <a:r>
              <a:rPr lang="en-US" sz="3600" dirty="0"/>
              <a:t> 3,000 </a:t>
            </a:r>
            <a:r>
              <a:rPr lang="ar-SA" sz="3600" dirty="0"/>
              <a:t>وحدة، ومخزون أول المدة</a:t>
            </a:r>
            <a:r>
              <a:rPr lang="en-US" sz="3600" dirty="0"/>
              <a:t> 2,000 </a:t>
            </a:r>
            <a:r>
              <a:rPr lang="ar-SA" sz="3600" dirty="0"/>
              <a:t>وحدة، فإن الإنتاج المطلوب</a:t>
            </a:r>
            <a:r>
              <a:rPr lang="en-US" sz="3600" dirty="0"/>
              <a:t> = 21,000 </a:t>
            </a:r>
            <a:r>
              <a:rPr lang="ar-SA" sz="3600" dirty="0"/>
              <a:t>وحدة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36941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ar-IQ" sz="3600" b="1" dirty="0" smtClean="0"/>
              <a:t>سادسا</a:t>
            </a:r>
            <a:r>
              <a:rPr lang="en-US" sz="3600" b="1" dirty="0" smtClean="0"/>
              <a:t>: </a:t>
            </a:r>
            <a:r>
              <a:rPr lang="ar-SA" sz="3600" b="1" dirty="0"/>
              <a:t>موازنة المواد المباشرة</a:t>
            </a:r>
            <a:endParaRPr lang="en-US" sz="3600" b="1" dirty="0"/>
          </a:p>
          <a:p>
            <a:pPr marL="0" indent="0" algn="just">
              <a:buNone/>
            </a:pPr>
            <a:r>
              <a:rPr lang="ar-SA" sz="3600" dirty="0"/>
              <a:t>بعد تحديد الإنتاج، يتم تقدير احتياجات المواد</a:t>
            </a:r>
            <a:r>
              <a:rPr lang="en-US" sz="3600" dirty="0"/>
              <a:t>. </a:t>
            </a:r>
            <a:r>
              <a:rPr lang="ar-SA" sz="3600" dirty="0"/>
              <a:t>فإذا احتاجت الوحدة إلى</a:t>
            </a:r>
            <a:r>
              <a:rPr lang="en-US" sz="3600" dirty="0"/>
              <a:t> 2 </a:t>
            </a:r>
            <a:r>
              <a:rPr lang="ar-SA" sz="3600" dirty="0"/>
              <a:t>كغم من مادة معينة، فإن الإنتاج البالغ</a:t>
            </a:r>
            <a:r>
              <a:rPr lang="en-US" sz="3600" dirty="0"/>
              <a:t> 21,000 </a:t>
            </a:r>
            <a:r>
              <a:rPr lang="ar-SA" sz="3600" dirty="0"/>
              <a:t>وحدة يحتاج إلى</a:t>
            </a:r>
            <a:r>
              <a:rPr lang="en-US" sz="3600" dirty="0"/>
              <a:t> 42,000 </a:t>
            </a:r>
            <a:r>
              <a:rPr lang="ar-SA" sz="3600" dirty="0"/>
              <a:t>كغم قبل مراعاة مخزون المواد</a:t>
            </a:r>
            <a:r>
              <a:rPr lang="en-US" sz="3600" dirty="0"/>
              <a:t>. </a:t>
            </a:r>
            <a:r>
              <a:rPr lang="ar-SA" sz="3600" dirty="0"/>
              <a:t>وتضاف كمية مخزون آخر المدة المرغوب وتطرح كمية مخزون أول المدة للوصول إلى المشتريات المطلوبة</a:t>
            </a:r>
            <a:r>
              <a:rPr lang="en-US" sz="3600" dirty="0"/>
              <a:t>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685030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ar-IQ" sz="3600" b="1" dirty="0" smtClean="0"/>
              <a:t>سابعا</a:t>
            </a:r>
            <a:r>
              <a:rPr lang="en-US" sz="3600" b="1" dirty="0" smtClean="0"/>
              <a:t>: </a:t>
            </a:r>
            <a:r>
              <a:rPr lang="ar-SA" sz="3600" b="1" dirty="0"/>
              <a:t>موازنة الأجور </a:t>
            </a:r>
            <a:r>
              <a:rPr lang="ar-SA" sz="3600" b="1" dirty="0" smtClean="0"/>
              <a:t>المباشرة</a:t>
            </a:r>
            <a:endParaRPr lang="en-US" sz="3600" b="1" dirty="0"/>
          </a:p>
          <a:p>
            <a:pPr marL="0" indent="0" algn="just">
              <a:buNone/>
            </a:pPr>
            <a:r>
              <a:rPr lang="ar-SA" sz="3600" dirty="0" smtClean="0"/>
              <a:t>تحدد </a:t>
            </a:r>
            <a:r>
              <a:rPr lang="ar-SA" sz="3600" dirty="0"/>
              <a:t>ساعات العمل اللازمة للإنتاج وتكلفة الساعة</a:t>
            </a:r>
            <a:r>
              <a:rPr lang="en-US" sz="3600" dirty="0"/>
              <a:t>. </a:t>
            </a:r>
            <a:r>
              <a:rPr lang="ar-SA" sz="3600" dirty="0"/>
              <a:t>فإذا احتاجت الوحدة إلى</a:t>
            </a:r>
            <a:r>
              <a:rPr lang="en-US" sz="3600" dirty="0"/>
              <a:t> 0.5 </a:t>
            </a:r>
            <a:r>
              <a:rPr lang="ar-SA" sz="3600" dirty="0"/>
              <a:t>ساعة وكان الإنتاج</a:t>
            </a:r>
            <a:r>
              <a:rPr lang="en-US" sz="3600" dirty="0"/>
              <a:t> 21,000 </a:t>
            </a:r>
            <a:r>
              <a:rPr lang="ar-SA" sz="3600" dirty="0"/>
              <a:t>وحدة، فإن ساعات العمل المطلوبة</a:t>
            </a:r>
            <a:r>
              <a:rPr lang="en-US" sz="3600" dirty="0"/>
              <a:t> 10,500 </a:t>
            </a:r>
            <a:r>
              <a:rPr lang="ar-SA" sz="3600" dirty="0"/>
              <a:t>ساعة</a:t>
            </a:r>
            <a:r>
              <a:rPr lang="en-US" sz="3600" dirty="0"/>
              <a:t>. </a:t>
            </a:r>
            <a:r>
              <a:rPr lang="ar-SA" sz="3600" dirty="0"/>
              <a:t>وإذا كان أجر الساعة</a:t>
            </a:r>
            <a:r>
              <a:rPr lang="en-US" sz="3600" dirty="0"/>
              <a:t> 8 </a:t>
            </a:r>
            <a:r>
              <a:rPr lang="ar-SA" sz="3600" dirty="0"/>
              <a:t>دنانير، فإن تكلفة الأجور المباشرة</a:t>
            </a:r>
            <a:r>
              <a:rPr lang="en-US" sz="3600" dirty="0"/>
              <a:t> 84,000 </a:t>
            </a:r>
            <a:r>
              <a:rPr lang="ar-SA" sz="3600" dirty="0"/>
              <a:t>دينار</a:t>
            </a:r>
            <a:r>
              <a:rPr lang="en-US" sz="3600" dirty="0"/>
              <a:t>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544613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ar-IQ" sz="3600" b="1" dirty="0" smtClean="0"/>
              <a:t>ثامنا</a:t>
            </a:r>
            <a:r>
              <a:rPr lang="en-US" sz="3600" b="1" dirty="0" smtClean="0"/>
              <a:t>: </a:t>
            </a:r>
            <a:r>
              <a:rPr lang="ar-SA" sz="3600" b="1" dirty="0"/>
              <a:t>موازنة التكاليف الصناعية غير المباشرة</a:t>
            </a:r>
            <a:endParaRPr lang="en-US" sz="3600" b="1" dirty="0"/>
          </a:p>
          <a:p>
            <a:pPr marL="0" indent="0" algn="just">
              <a:buNone/>
            </a:pPr>
            <a:r>
              <a:rPr lang="ar-SA" sz="3600" dirty="0"/>
              <a:t>تتضمن تقدير التكاليف الصناعية غير المباشرة الثابتة والمتغيرة مثل الصيانة والكهرباء والإهلاك والإشراف</a:t>
            </a:r>
            <a:r>
              <a:rPr lang="en-US" sz="3600" dirty="0"/>
              <a:t>. </a:t>
            </a:r>
            <a:r>
              <a:rPr lang="ar-SA" sz="3600" dirty="0"/>
              <a:t>ويساعد إعدادها في تقدير تكلفة الإنتاج واحتياجات النقد</a:t>
            </a:r>
            <a:r>
              <a:rPr lang="en-US" sz="3600" dirty="0"/>
              <a:t>. </a:t>
            </a:r>
            <a:r>
              <a:rPr lang="ar-SA" sz="3600" dirty="0"/>
              <a:t>كما يمكن استخدامها لاحقاً في مقارنة التكاليف الفعلية بالمخططة وتحليل الانحرافات</a:t>
            </a:r>
            <a:r>
              <a:rPr lang="en-US" sz="3600" dirty="0"/>
              <a:t>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657489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ar-SA" sz="3600" b="1" dirty="0"/>
              <a:t>عاشراً</a:t>
            </a:r>
            <a:r>
              <a:rPr lang="en-US" sz="3600" b="1" dirty="0"/>
              <a:t>: </a:t>
            </a:r>
            <a:r>
              <a:rPr lang="ar-SA" sz="3600" b="1" dirty="0"/>
              <a:t>الموازنة النقدية</a:t>
            </a:r>
            <a:endParaRPr lang="en-US" sz="3600" b="1" dirty="0"/>
          </a:p>
          <a:p>
            <a:pPr marL="0" indent="0" algn="just">
              <a:buNone/>
            </a:pPr>
            <a:r>
              <a:rPr lang="ar-SA" sz="3600" dirty="0"/>
              <a:t>توضح الموازنة النقدية التدفقات النقدية الداخلة والخارجة المتوقعة، وتساعد الإدارة في معرفة الفائض أو العجز النقدي</a:t>
            </a:r>
            <a:r>
              <a:rPr lang="en-US" sz="3600" dirty="0"/>
              <a:t>. </a:t>
            </a:r>
            <a:r>
              <a:rPr lang="ar-SA" sz="3600" dirty="0"/>
              <a:t>وتشمل المقبوضات من العملاء، والمدفوعات للموردين والموظفين والمصروفات والاستثمارات والتمويل</a:t>
            </a:r>
            <a:r>
              <a:rPr lang="en-US" sz="3600" dirty="0"/>
              <a:t>. </a:t>
            </a:r>
            <a:r>
              <a:rPr lang="ar-SA" sz="3600" dirty="0"/>
              <a:t>وتسمح للإدارة باتخاذ إجراءات مبكرة عند توقع نقص السيولة</a:t>
            </a:r>
            <a:r>
              <a:rPr lang="en-US" sz="3600" dirty="0"/>
              <a:t>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64284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697384" y="548680"/>
            <a:ext cx="76328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r-SA" sz="3600" b="1" dirty="0"/>
              <a:t>مثال تطبيقي</a:t>
            </a:r>
            <a:endParaRPr lang="en-US" sz="3600" b="1" dirty="0"/>
          </a:p>
          <a:p>
            <a:pPr algn="just"/>
            <a:r>
              <a:rPr lang="ar-SA" sz="3600" dirty="0"/>
              <a:t>تتوقع منشأة مبيعات قدرها</a:t>
            </a:r>
            <a:r>
              <a:rPr lang="en-US" sz="3600" dirty="0"/>
              <a:t> 10,000 </a:t>
            </a:r>
            <a:r>
              <a:rPr lang="ar-SA" sz="3600" dirty="0"/>
              <a:t>وحدة، وترغب في إنهاء الشهر بمخزون</a:t>
            </a:r>
            <a:r>
              <a:rPr lang="en-US" sz="3600" dirty="0"/>
              <a:t> 1,500 </a:t>
            </a:r>
            <a:r>
              <a:rPr lang="ar-SA" sz="3600" dirty="0"/>
              <a:t>وحدة، بينما مخزون البداية</a:t>
            </a:r>
            <a:r>
              <a:rPr lang="en-US" sz="3600" dirty="0"/>
              <a:t> 1,000 </a:t>
            </a:r>
            <a:r>
              <a:rPr lang="ar-SA" sz="3600" dirty="0"/>
              <a:t>وحدة</a:t>
            </a:r>
            <a:r>
              <a:rPr lang="en-US" sz="3600" dirty="0"/>
              <a:t>. </a:t>
            </a:r>
            <a:r>
              <a:rPr lang="ar-SA" sz="3600" dirty="0"/>
              <a:t>الإنتاج المطلوب</a:t>
            </a:r>
            <a:r>
              <a:rPr lang="en-US" sz="3600" dirty="0"/>
              <a:t> = 10,000 + 1,500 – 1,000 = 10,500 </a:t>
            </a:r>
            <a:r>
              <a:rPr lang="ar-SA" sz="3600" dirty="0"/>
              <a:t>وحدة</a:t>
            </a:r>
            <a:r>
              <a:rPr lang="en-US" sz="3600" dirty="0"/>
              <a:t>. </a:t>
            </a:r>
            <a:r>
              <a:rPr lang="ar-SA" sz="3600" dirty="0"/>
              <a:t>إذا احتاجت كل وحدة إلى</a:t>
            </a:r>
            <a:r>
              <a:rPr lang="en-US" sz="3600" dirty="0"/>
              <a:t> 3 </a:t>
            </a:r>
            <a:r>
              <a:rPr lang="ar-SA" sz="3600" dirty="0"/>
              <a:t>كغم من المواد، فإن احتياجات الإنتاج</a:t>
            </a:r>
            <a:r>
              <a:rPr lang="en-US" sz="3600" dirty="0"/>
              <a:t> 31,500 </a:t>
            </a:r>
            <a:r>
              <a:rPr lang="ar-SA" sz="3600" dirty="0"/>
              <a:t>كغم</a:t>
            </a:r>
            <a:r>
              <a:rPr lang="en-US" sz="3600" dirty="0"/>
              <a:t>. </a:t>
            </a:r>
            <a:r>
              <a:rPr lang="ar-SA" sz="3600" dirty="0"/>
              <a:t>وإذا أرادت المنشأة مخزون مواد آخر المدة</a:t>
            </a:r>
            <a:r>
              <a:rPr lang="en-US" sz="3600" dirty="0"/>
              <a:t> 2,000 </a:t>
            </a:r>
            <a:r>
              <a:rPr lang="ar-SA" sz="3600" dirty="0"/>
              <a:t>كغم وكان مخزون البداية</a:t>
            </a:r>
            <a:r>
              <a:rPr lang="en-US" sz="3600" dirty="0"/>
              <a:t> 1,500 </a:t>
            </a:r>
            <a:r>
              <a:rPr lang="ar-SA" sz="3600" dirty="0"/>
              <a:t>كغم، فإن المشتريات المطلوبة</a:t>
            </a:r>
            <a:r>
              <a:rPr lang="en-US" sz="3600" dirty="0"/>
              <a:t> = 31,500 + 2,000 – 1,500 = 32,000 </a:t>
            </a:r>
            <a:r>
              <a:rPr lang="ar-SA" sz="3600" dirty="0"/>
              <a:t>كغم</a:t>
            </a:r>
            <a:r>
              <a:rPr lang="en-US" sz="3600" dirty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917629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</TotalTime>
  <Words>528</Words>
  <Application>Microsoft Office PowerPoint</Application>
  <PresentationFormat>عرض على الشاشة (3:4)‏</PresentationFormat>
  <Paragraphs>23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تدفق</vt:lpstr>
      <vt:lpstr>المحاسبة الادارية المرحلة الثالثة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المحاسبة الادارية المرحلة الثالثة / الكورس الاول</dc:title>
  <dc:creator>DR.Ahmed Saker 2O11</dc:creator>
  <cp:lastModifiedBy>DR.Ahmed Saker 2O11</cp:lastModifiedBy>
  <cp:revision>3</cp:revision>
  <dcterms:created xsi:type="dcterms:W3CDTF">2026-09-10T08:08:16Z</dcterms:created>
  <dcterms:modified xsi:type="dcterms:W3CDTF">2026-09-10T15:46:13Z</dcterms:modified>
</cp:coreProperties>
</file>