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423B4032-0895-461F-A3DE-CA5D13050AA8}" type="datetimeFigureOut">
              <a:rPr lang="ar-IQ" smtClean="0"/>
              <a:t>28/03/1448</a:t>
            </a:fld>
            <a:endParaRPr lang="ar-IQ"/>
          </a:p>
        </p:txBody>
      </p:sp>
      <p:sp>
        <p:nvSpPr>
          <p:cNvPr id="19" name="Footer Placeholder 18"/>
          <p:cNvSpPr>
            <a:spLocks noGrp="1"/>
          </p:cNvSpPr>
          <p:nvPr>
            <p:ph type="ftr" sz="quarter" idx="11"/>
          </p:nvPr>
        </p:nvSpPr>
        <p:spPr/>
        <p:txBody>
          <a:bodyPr/>
          <a:lstStyle/>
          <a:p>
            <a:endParaRPr lang="ar-IQ"/>
          </a:p>
        </p:txBody>
      </p:sp>
      <p:sp>
        <p:nvSpPr>
          <p:cNvPr id="27" name="Slide Number Placeholder 26"/>
          <p:cNvSpPr>
            <a:spLocks noGrp="1"/>
          </p:cNvSpPr>
          <p:nvPr>
            <p:ph type="sldNum" sz="quarter" idx="12"/>
          </p:nvPr>
        </p:nvSpPr>
        <p:spPr/>
        <p:txBody>
          <a:bodyPr/>
          <a:lstStyle/>
          <a:p>
            <a:fld id="{3C24C515-1F21-419F-B1BD-3C83E96539B0}"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423B4032-0895-461F-A3DE-CA5D13050AA8}"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423B4032-0895-461F-A3DE-CA5D13050AA8}"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C24C515-1F21-419F-B1BD-3C83E96539B0}"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423B4032-0895-461F-A3DE-CA5D13050AA8}"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423B4032-0895-461F-A3DE-CA5D13050AA8}" type="datetimeFigureOut">
              <a:rPr lang="ar-IQ" smtClean="0"/>
              <a:t>28/03/1448</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423B4032-0895-461F-A3DE-CA5D13050AA8}" type="datetimeFigureOut">
              <a:rPr lang="ar-IQ" smtClean="0"/>
              <a:t>28/03/1448</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B4032-0895-461F-A3DE-CA5D13050AA8}" type="datetimeFigureOut">
              <a:rPr lang="ar-IQ" smtClean="0"/>
              <a:t>28/03/1448</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423B4032-0895-461F-A3DE-CA5D13050AA8}"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423B4032-0895-461F-A3DE-CA5D13050AA8}"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xfrm>
            <a:off x="8077200" y="6356350"/>
            <a:ext cx="609600" cy="365125"/>
          </a:xfrm>
        </p:spPr>
        <p:txBody>
          <a:bodyPr/>
          <a:lstStyle/>
          <a:p>
            <a:fld id="{3C24C515-1F21-419F-B1BD-3C83E96539B0}" type="slidenum">
              <a:rPr lang="ar-IQ" smtClean="0"/>
              <a:t>‹#›</a:t>
            </a:fld>
            <a:endParaRPr lang="ar-IQ"/>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423B4032-0895-461F-A3DE-CA5D13050AA8}"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423B4032-0895-461F-A3DE-CA5D13050AA8}"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C24C515-1F21-419F-B1BD-3C83E96539B0}"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23B4032-0895-461F-A3DE-CA5D13050AA8}" type="datetimeFigureOut">
              <a:rPr lang="ar-IQ" smtClean="0"/>
              <a:t>28/03/1448</a:t>
            </a:fld>
            <a:endParaRPr lang="ar-IQ"/>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IQ"/>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C24C515-1F21-419F-B1BD-3C83E96539B0}" type="slidenum">
              <a:rPr lang="ar-IQ" smtClean="0"/>
              <a:t>‹#›</a:t>
            </a:fld>
            <a:endParaRPr lang="ar-IQ"/>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b="1" dirty="0" smtClean="0"/>
              <a:t>المحاسبة </a:t>
            </a:r>
            <a:r>
              <a:rPr lang="ar-IQ" b="1" dirty="0" smtClean="0"/>
              <a:t>الادارية</a:t>
            </a:r>
            <a:br>
              <a:rPr lang="ar-IQ" b="1" dirty="0" smtClean="0"/>
            </a:br>
            <a:r>
              <a:rPr lang="ar-IQ" b="1" dirty="0" smtClean="0"/>
              <a:t>المرحلة الثالثة</a:t>
            </a:r>
            <a:endParaRPr lang="ar-IQ" b="1" dirty="0"/>
          </a:p>
        </p:txBody>
      </p:sp>
      <p:sp>
        <p:nvSpPr>
          <p:cNvPr id="3" name="عنوان فرعي 2"/>
          <p:cNvSpPr>
            <a:spLocks noGrp="1"/>
          </p:cNvSpPr>
          <p:nvPr>
            <p:ph type="subTitle" idx="1"/>
          </p:nvPr>
        </p:nvSpPr>
        <p:spPr/>
        <p:txBody>
          <a:bodyPr/>
          <a:lstStyle/>
          <a:p>
            <a:r>
              <a:rPr lang="ar-IQ" b="1" dirty="0" smtClean="0">
                <a:solidFill>
                  <a:schemeClr val="tx1"/>
                </a:solidFill>
              </a:rPr>
              <a:t>اعداد </a:t>
            </a:r>
            <a:r>
              <a:rPr lang="ar-IQ" b="1" dirty="0" smtClean="0">
                <a:solidFill>
                  <a:schemeClr val="tx1"/>
                </a:solidFill>
              </a:rPr>
              <a:t>المدرس</a:t>
            </a:r>
          </a:p>
          <a:p>
            <a:r>
              <a:rPr lang="ar-IQ" b="1" dirty="0" smtClean="0">
                <a:solidFill>
                  <a:schemeClr val="tx1"/>
                </a:solidFill>
              </a:rPr>
              <a:t> </a:t>
            </a:r>
            <a:r>
              <a:rPr lang="ar-IQ" b="1" dirty="0" smtClean="0">
                <a:solidFill>
                  <a:schemeClr val="tx1"/>
                </a:solidFill>
              </a:rPr>
              <a:t>امير </a:t>
            </a:r>
            <a:r>
              <a:rPr lang="ar-IQ" b="1" dirty="0" smtClean="0">
                <a:solidFill>
                  <a:schemeClr val="tx1"/>
                </a:solidFill>
              </a:rPr>
              <a:t>عباس رحمة الله</a:t>
            </a:r>
            <a:endParaRPr lang="ar-IQ" b="1" dirty="0">
              <a:solidFill>
                <a:schemeClr val="tx1"/>
              </a:solidFill>
            </a:endParaRPr>
          </a:p>
        </p:txBody>
      </p:sp>
    </p:spTree>
    <p:extLst>
      <p:ext uri="{BB962C8B-B14F-4D97-AF65-F5344CB8AC3E}">
        <p14:creationId xmlns:p14="http://schemas.microsoft.com/office/powerpoint/2010/main" val="1117370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a:t>
            </a:r>
            <a:r>
              <a:rPr lang="ar-SA" b="1" dirty="0"/>
              <a:t>المحاسبة الإدارية واتخاذ القرارات</a:t>
            </a:r>
            <a:endParaRPr lang="ar-IQ" dirty="0"/>
          </a:p>
        </p:txBody>
      </p:sp>
      <p:sp>
        <p:nvSpPr>
          <p:cNvPr id="3" name="عنصر نائب للمحتوى 2"/>
          <p:cNvSpPr>
            <a:spLocks noGrp="1"/>
          </p:cNvSpPr>
          <p:nvPr>
            <p:ph idx="1"/>
          </p:nvPr>
        </p:nvSpPr>
        <p:spPr/>
        <p:txBody>
          <a:bodyPr/>
          <a:lstStyle/>
          <a:p>
            <a:pPr marL="0" indent="0" algn="just">
              <a:buNone/>
            </a:pPr>
            <a:r>
              <a:rPr lang="ar-IQ" sz="3600" b="1" dirty="0" smtClean="0"/>
              <a:t>اولا</a:t>
            </a:r>
            <a:r>
              <a:rPr lang="en-US" sz="3600" b="1" dirty="0" smtClean="0"/>
              <a:t>: </a:t>
            </a:r>
            <a:r>
              <a:rPr lang="ar-SA" sz="3600" b="1" dirty="0"/>
              <a:t>مفهوم القرار الإداري</a:t>
            </a:r>
            <a:endParaRPr lang="en-US" sz="3600" b="1" dirty="0"/>
          </a:p>
          <a:p>
            <a:pPr marL="0" indent="0" algn="just">
              <a:buNone/>
            </a:pPr>
            <a:r>
              <a:rPr lang="ar-SA" sz="3600" dirty="0"/>
              <a:t>القرار الإداري هو اختيار بديل من بين مجموعة بدائل متاحة لتحقيق هدف معين</a:t>
            </a:r>
            <a:r>
              <a:rPr lang="en-US" sz="3600" dirty="0"/>
              <a:t>. </a:t>
            </a:r>
            <a:r>
              <a:rPr lang="ar-SA" sz="3600" dirty="0"/>
              <a:t>ويحتاج القرار الجيد إلى معلومات مناسبة عن النتائج المتوقعة لكل بديل</a:t>
            </a:r>
            <a:r>
              <a:rPr lang="en-US" sz="3600" dirty="0"/>
              <a:t>. </a:t>
            </a:r>
            <a:r>
              <a:rPr lang="ar-SA" sz="3600" dirty="0"/>
              <a:t>وتساعد المحاسبة الإدارية في تقديم المعلومات الكمية التي تسمح بمقارنة البدائل، لكنها لا تلغي دور الحكم الإداري والعوامل غير المالية</a:t>
            </a:r>
            <a:r>
              <a:rPr lang="en-US" sz="3600" dirty="0"/>
              <a:t>.</a:t>
            </a:r>
          </a:p>
          <a:p>
            <a:endParaRPr lang="ar-IQ" dirty="0" smtClean="0"/>
          </a:p>
          <a:p>
            <a:endParaRPr lang="ar-IQ" dirty="0"/>
          </a:p>
        </p:txBody>
      </p:sp>
    </p:spTree>
    <p:extLst>
      <p:ext uri="{BB962C8B-B14F-4D97-AF65-F5344CB8AC3E}">
        <p14:creationId xmlns:p14="http://schemas.microsoft.com/office/powerpoint/2010/main" val="1251273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a:buNone/>
            </a:pPr>
            <a:r>
              <a:rPr lang="ar-SA" sz="3600" b="1" dirty="0" smtClean="0"/>
              <a:t>ثانياً </a:t>
            </a:r>
            <a:r>
              <a:rPr lang="en-US" sz="3600" b="1" dirty="0" smtClean="0"/>
              <a:t>: </a:t>
            </a:r>
            <a:r>
              <a:rPr lang="ar-SA" sz="3600" b="1" dirty="0"/>
              <a:t>مراحل اتخاذ القرار</a:t>
            </a:r>
            <a:endParaRPr lang="en-US" sz="3600" b="1" dirty="0"/>
          </a:p>
          <a:p>
            <a:pPr marL="0" indent="0" algn="just">
              <a:buNone/>
            </a:pPr>
            <a:r>
              <a:rPr lang="ar-SA" sz="3600" dirty="0"/>
              <a:t>تبدأ عملية اتخاذ القرار بتحديد المشكلة، ثم تحديد البدائل، وجمع المعلومات ذات الصلة، وتحليل آثار كل بديل، ثم اختيار البديل الأفضل، وتنفيذ القرار ومتابعة نتائجه</a:t>
            </a:r>
            <a:r>
              <a:rPr lang="en-US" sz="3600" dirty="0"/>
              <a:t>. </a:t>
            </a:r>
            <a:r>
              <a:rPr lang="ar-SA" sz="3600" dirty="0"/>
              <a:t>ويجب تحديد الهدف والمعايير التي سيتم على أساسها تقييم البدائل</a:t>
            </a:r>
            <a:r>
              <a:rPr lang="en-US" sz="3600" dirty="0"/>
              <a:t>.</a:t>
            </a:r>
          </a:p>
          <a:p>
            <a:endParaRPr lang="ar-IQ" dirty="0"/>
          </a:p>
        </p:txBody>
      </p:sp>
    </p:spTree>
    <p:extLst>
      <p:ext uri="{BB962C8B-B14F-4D97-AF65-F5344CB8AC3E}">
        <p14:creationId xmlns:p14="http://schemas.microsoft.com/office/powerpoint/2010/main" val="319679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a:buNone/>
            </a:pPr>
            <a:r>
              <a:rPr lang="ar-SA" sz="3600" b="1" dirty="0" smtClean="0"/>
              <a:t>ثالثاً </a:t>
            </a:r>
            <a:r>
              <a:rPr lang="en-US" sz="3600" b="1" dirty="0" smtClean="0"/>
              <a:t>: </a:t>
            </a:r>
            <a:r>
              <a:rPr lang="ar-SA" sz="3600" b="1" dirty="0"/>
              <a:t>التكاليف والإيرادات الملائمة</a:t>
            </a:r>
            <a:endParaRPr lang="en-US" sz="3600" b="1" dirty="0"/>
          </a:p>
          <a:p>
            <a:pPr marL="0" indent="0" algn="just">
              <a:buNone/>
            </a:pPr>
            <a:r>
              <a:rPr lang="ar-SA" sz="3600" dirty="0"/>
              <a:t>التكلفة الملائمة هي تكلفة مستقبلية تختلف بين بديلين أو أكثر</a:t>
            </a:r>
            <a:r>
              <a:rPr lang="en-US" sz="3600" dirty="0"/>
              <a:t>. </a:t>
            </a:r>
            <a:r>
              <a:rPr lang="ar-SA" sz="3600" dirty="0"/>
              <a:t>أما الإيراد الملائم فهو إيراد مستقبلي يختلف بين البدائل</a:t>
            </a:r>
            <a:r>
              <a:rPr lang="en-US" sz="3600" dirty="0"/>
              <a:t>. </a:t>
            </a:r>
            <a:r>
              <a:rPr lang="ar-SA" sz="3600" dirty="0"/>
              <a:t>ويجب استبعاد العناصر التي لا تتغير بسبب القرار، وكذلك التكاليف الغارقة، من المقارنة المالية، لأن إدخالها قد يؤدي إلى قرار غير صحيح</a:t>
            </a:r>
            <a:r>
              <a:rPr lang="en-US" sz="3600" dirty="0"/>
              <a:t>.</a:t>
            </a:r>
          </a:p>
          <a:p>
            <a:endParaRPr lang="ar-IQ" dirty="0"/>
          </a:p>
        </p:txBody>
      </p:sp>
    </p:spTree>
    <p:extLst>
      <p:ext uri="{BB962C8B-B14F-4D97-AF65-F5344CB8AC3E}">
        <p14:creationId xmlns:p14="http://schemas.microsoft.com/office/powerpoint/2010/main" val="2414316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a:buNone/>
            </a:pPr>
            <a:r>
              <a:rPr lang="ar-IQ" sz="3600" b="1" dirty="0" smtClean="0"/>
              <a:t>رابعا</a:t>
            </a:r>
            <a:r>
              <a:rPr lang="en-US" sz="3600" b="1" dirty="0" smtClean="0"/>
              <a:t>: </a:t>
            </a:r>
            <a:r>
              <a:rPr lang="ar-SA" sz="3600" b="1" dirty="0"/>
              <a:t>قرار التصنيع أو الشراء</a:t>
            </a:r>
            <a:endParaRPr lang="en-US" sz="3600" b="1" dirty="0"/>
          </a:p>
          <a:p>
            <a:pPr marL="0" indent="0" algn="just">
              <a:buNone/>
            </a:pPr>
            <a:r>
              <a:rPr lang="ar-SA" sz="3600" dirty="0"/>
              <a:t>قد تواجه المنشأة قرار تصنيع جزء داخلياً أو شرائه من مورد خارجي</a:t>
            </a:r>
            <a:r>
              <a:rPr lang="en-US" sz="3600" dirty="0"/>
              <a:t>. </a:t>
            </a:r>
            <a:r>
              <a:rPr lang="ar-SA" sz="3600" dirty="0"/>
              <a:t>تتم المقارنة بين تكلفة التصنيع التي يمكن تجنبها وتكلفة الشراء، مع مراعاة تكلفة الفرصة البديلة لاستخدام الطاقة المتاحة</a:t>
            </a:r>
            <a:r>
              <a:rPr lang="en-US" sz="3600" dirty="0"/>
              <a:t>. </a:t>
            </a:r>
            <a:r>
              <a:rPr lang="ar-SA" sz="3600" dirty="0"/>
              <a:t>فإذا كانت تكلفة الشراء أقل من التكاليف القابلة للتجنب مع عدم وجود استخدام بديل للطاقة، فقد يكون الشراء أفضل</a:t>
            </a:r>
            <a:r>
              <a:rPr lang="en-US" sz="3600" dirty="0"/>
              <a:t>.</a:t>
            </a:r>
          </a:p>
          <a:p>
            <a:endParaRPr lang="ar-IQ" dirty="0"/>
          </a:p>
        </p:txBody>
      </p:sp>
    </p:spTree>
    <p:extLst>
      <p:ext uri="{BB962C8B-B14F-4D97-AF65-F5344CB8AC3E}">
        <p14:creationId xmlns:p14="http://schemas.microsoft.com/office/powerpoint/2010/main" val="887475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124744"/>
            <a:ext cx="8229600" cy="4389120"/>
          </a:xfrm>
        </p:spPr>
        <p:txBody>
          <a:bodyPr>
            <a:normAutofit fontScale="92500" lnSpcReduction="20000"/>
          </a:bodyPr>
          <a:lstStyle/>
          <a:p>
            <a:pPr marL="0" indent="0" algn="just">
              <a:buNone/>
            </a:pPr>
            <a:r>
              <a:rPr lang="ar-SA" sz="3900" b="1" dirty="0"/>
              <a:t>مثال</a:t>
            </a:r>
            <a:r>
              <a:rPr lang="en-US" sz="3900" b="1" dirty="0"/>
              <a:t>: </a:t>
            </a:r>
            <a:r>
              <a:rPr lang="ar-SA" sz="3900" b="1" dirty="0"/>
              <a:t>التصنيع أو الشراء</a:t>
            </a:r>
            <a:endParaRPr lang="en-US" sz="3900" b="1" dirty="0"/>
          </a:p>
          <a:p>
            <a:pPr marL="0" indent="0" algn="just">
              <a:buNone/>
            </a:pPr>
            <a:r>
              <a:rPr lang="ar-SA" sz="3900" dirty="0"/>
              <a:t>تحتاج منشأة إلى</a:t>
            </a:r>
            <a:r>
              <a:rPr lang="en-US" sz="3900" dirty="0"/>
              <a:t> 10,000 </a:t>
            </a:r>
            <a:r>
              <a:rPr lang="ar-SA" sz="3900" dirty="0"/>
              <a:t>وحدة من جزء معين</a:t>
            </a:r>
            <a:r>
              <a:rPr lang="en-US" sz="3900" dirty="0"/>
              <a:t>. </a:t>
            </a:r>
            <a:r>
              <a:rPr lang="ar-SA" sz="3900" dirty="0"/>
              <a:t>تكلفة التصنيع للوحدة</a:t>
            </a:r>
            <a:r>
              <a:rPr lang="en-US" sz="3900" dirty="0"/>
              <a:t>: </a:t>
            </a:r>
            <a:r>
              <a:rPr lang="ar-SA" sz="3900" dirty="0"/>
              <a:t>مواد</a:t>
            </a:r>
            <a:r>
              <a:rPr lang="en-US" sz="3900" dirty="0"/>
              <a:t> 8 </a:t>
            </a:r>
            <a:r>
              <a:rPr lang="ar-SA" sz="3900" dirty="0"/>
              <a:t>دنانير، عمل</a:t>
            </a:r>
            <a:r>
              <a:rPr lang="en-US" sz="3900" dirty="0"/>
              <a:t> 5 </a:t>
            </a:r>
            <a:r>
              <a:rPr lang="ar-SA" sz="3900" dirty="0"/>
              <a:t>دنانير، تكاليف متغيرة</a:t>
            </a:r>
            <a:r>
              <a:rPr lang="en-US" sz="3900" dirty="0"/>
              <a:t> 2 </a:t>
            </a:r>
            <a:r>
              <a:rPr lang="ar-SA" sz="3900" dirty="0"/>
              <a:t>دينار، وتكاليف ثابتة قابلة للتجنب</a:t>
            </a:r>
            <a:r>
              <a:rPr lang="en-US" sz="3900" dirty="0"/>
              <a:t> 1 </a:t>
            </a:r>
            <a:r>
              <a:rPr lang="ar-SA" sz="3900" dirty="0"/>
              <a:t>دينار</a:t>
            </a:r>
            <a:r>
              <a:rPr lang="en-US" sz="3900" dirty="0"/>
              <a:t>. </a:t>
            </a:r>
            <a:r>
              <a:rPr lang="ar-SA" sz="3900" dirty="0"/>
              <a:t>أما سعر الشراء فهو</a:t>
            </a:r>
            <a:r>
              <a:rPr lang="en-US" sz="3900" dirty="0"/>
              <a:t> 17 </a:t>
            </a:r>
            <a:r>
              <a:rPr lang="ar-SA" sz="3900" dirty="0"/>
              <a:t>ديناراً</a:t>
            </a:r>
            <a:r>
              <a:rPr lang="en-US" sz="3900" dirty="0"/>
              <a:t>. </a:t>
            </a:r>
            <a:r>
              <a:rPr lang="ar-SA" sz="3900" dirty="0"/>
              <a:t>التكلفة القابلة للتجنب للوحدة</a:t>
            </a:r>
            <a:r>
              <a:rPr lang="en-US" sz="3900" dirty="0"/>
              <a:t> = 8 + 5 + 2 + 1 = 16 </a:t>
            </a:r>
            <a:r>
              <a:rPr lang="ar-SA" sz="3900" dirty="0"/>
              <a:t>ديناراً، وهي أقل من سعر الشراء</a:t>
            </a:r>
            <a:r>
              <a:rPr lang="en-US" sz="3900" dirty="0"/>
              <a:t> 17 </a:t>
            </a:r>
            <a:r>
              <a:rPr lang="ar-SA" sz="3900" dirty="0"/>
              <a:t>ديناراً، لذلك يكون التصنيع أفضل مالياً بفارق دينار لكل وحدة، أي</a:t>
            </a:r>
            <a:r>
              <a:rPr lang="en-US" sz="3900" dirty="0"/>
              <a:t> 10,000 </a:t>
            </a:r>
            <a:r>
              <a:rPr lang="ar-SA" sz="3900" dirty="0"/>
              <a:t>دينار، إذا لم توجد عوامل نوعية تغير القرار</a:t>
            </a:r>
            <a:r>
              <a:rPr lang="en-US" sz="3900" dirty="0"/>
              <a:t>.</a:t>
            </a:r>
          </a:p>
          <a:p>
            <a:endParaRPr lang="ar-IQ" dirty="0"/>
          </a:p>
        </p:txBody>
      </p:sp>
    </p:spTree>
    <p:extLst>
      <p:ext uri="{BB962C8B-B14F-4D97-AF65-F5344CB8AC3E}">
        <p14:creationId xmlns:p14="http://schemas.microsoft.com/office/powerpoint/2010/main" val="4290381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marL="0" indent="0" algn="just">
              <a:buNone/>
            </a:pPr>
            <a:r>
              <a:rPr lang="ar-IQ" sz="3600" b="1" dirty="0" smtClean="0"/>
              <a:t>خامسا</a:t>
            </a:r>
            <a:r>
              <a:rPr lang="en-US" sz="3600" b="1" dirty="0" smtClean="0"/>
              <a:t>: </a:t>
            </a:r>
            <a:r>
              <a:rPr lang="ar-SA" sz="3600" b="1" dirty="0"/>
              <a:t>قبول أو رفض طلب خاص</a:t>
            </a:r>
            <a:endParaRPr lang="en-US" sz="3600" b="1" dirty="0"/>
          </a:p>
          <a:p>
            <a:pPr marL="0" indent="0" algn="just">
              <a:buNone/>
            </a:pPr>
            <a:r>
              <a:rPr lang="ar-SA" sz="3600" dirty="0"/>
              <a:t>قد تحصل المنشأة على طلب إضافي بسعر أقل من السعر الاعتيادي</a:t>
            </a:r>
            <a:r>
              <a:rPr lang="en-US" sz="3600" dirty="0"/>
              <a:t>. </a:t>
            </a:r>
            <a:r>
              <a:rPr lang="ar-SA" sz="3600" dirty="0"/>
              <a:t>إذا كانت لديها طاقة عاطلة، فقد يكون قبول الطلب مفيداً إذا غطى الإيراد الإضافي التكاليف الإضافية وحقق مساهمة </a:t>
            </a:r>
            <a:r>
              <a:rPr lang="ar-SA" sz="3600" dirty="0" smtClean="0"/>
              <a:t>موجبة</a:t>
            </a:r>
            <a:r>
              <a:rPr lang="en-US" sz="3600" dirty="0"/>
              <a:t>. </a:t>
            </a:r>
            <a:r>
              <a:rPr lang="ar-SA" sz="3600" dirty="0"/>
              <a:t>أما إذا كانت الطاقة ممتلئة، فيجب أيضاً احتساب الربح الذي ستتخلى عنه المنشأة من المبيعات العادية</a:t>
            </a:r>
            <a:r>
              <a:rPr lang="en-US" sz="3600" dirty="0"/>
              <a:t>.</a:t>
            </a:r>
          </a:p>
          <a:p>
            <a:endParaRPr lang="ar-IQ" dirty="0"/>
          </a:p>
        </p:txBody>
      </p:sp>
    </p:spTree>
    <p:extLst>
      <p:ext uri="{BB962C8B-B14F-4D97-AF65-F5344CB8AC3E}">
        <p14:creationId xmlns:p14="http://schemas.microsoft.com/office/powerpoint/2010/main" val="3063864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92500" lnSpcReduction="20000"/>
          </a:bodyPr>
          <a:lstStyle/>
          <a:p>
            <a:pPr algn="just"/>
            <a:r>
              <a:rPr lang="ar-IQ" sz="3900" b="1" dirty="0" smtClean="0"/>
              <a:t>سادسا</a:t>
            </a:r>
            <a:r>
              <a:rPr lang="en-US" sz="3900" b="1" dirty="0" smtClean="0"/>
              <a:t>: </a:t>
            </a:r>
            <a:r>
              <a:rPr lang="ar-SA" sz="3900" b="1" dirty="0"/>
              <a:t>إيقاف أو استمرار منتج</a:t>
            </a:r>
            <a:endParaRPr lang="en-US" sz="3900" b="1" dirty="0"/>
          </a:p>
          <a:p>
            <a:pPr algn="just"/>
            <a:r>
              <a:rPr lang="ar-SA" sz="3900" dirty="0"/>
              <a:t>لا ينبغي اتخاذ قرار إيقاف منتج لمجرد أنه يظهر خسارة عند تحميله بجزء من التكاليف الثابتة المشتركة</a:t>
            </a:r>
            <a:r>
              <a:rPr lang="en-US" sz="3900" dirty="0"/>
              <a:t>. </a:t>
            </a:r>
            <a:r>
              <a:rPr lang="ar-SA" sz="3900" dirty="0"/>
              <a:t>يجب معرفة الإيرادات والتكاليف التي يمكن تجنبها عند الإيقاف، وكذلك استخدام الموارد التي ستتحرر</a:t>
            </a:r>
            <a:r>
              <a:rPr lang="en-US" sz="3900" dirty="0"/>
              <a:t>. </a:t>
            </a:r>
            <a:r>
              <a:rPr lang="ar-SA" sz="3900" dirty="0"/>
              <a:t>فإذا كان المنتج يحقق مساهمة موجبة في تغطية التكاليف الثابتة المشتركة، فقد يكون الإيقاف ضاراً ما لم توجد منفعة أكبر من استخدام الموارد في بديل آخر</a:t>
            </a:r>
            <a:r>
              <a:rPr lang="en-US" sz="3900" dirty="0"/>
              <a:t>.</a:t>
            </a:r>
          </a:p>
          <a:p>
            <a:endParaRPr lang="ar-IQ" dirty="0"/>
          </a:p>
        </p:txBody>
      </p:sp>
    </p:spTree>
    <p:extLst>
      <p:ext uri="{BB962C8B-B14F-4D97-AF65-F5344CB8AC3E}">
        <p14:creationId xmlns:p14="http://schemas.microsoft.com/office/powerpoint/2010/main" val="54333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1196752"/>
            <a:ext cx="8229600" cy="4389120"/>
          </a:xfrm>
        </p:spPr>
        <p:txBody>
          <a:bodyPr/>
          <a:lstStyle/>
          <a:p>
            <a:pPr marL="0" indent="0" algn="just">
              <a:buNone/>
            </a:pPr>
            <a:r>
              <a:rPr lang="ar-IQ" sz="3600" b="1" dirty="0" smtClean="0"/>
              <a:t>سابعا</a:t>
            </a:r>
            <a:r>
              <a:rPr lang="en-US" sz="3600" b="1" dirty="0" smtClean="0"/>
              <a:t>: </a:t>
            </a:r>
            <a:r>
              <a:rPr lang="ar-SA" sz="3600" b="1" dirty="0"/>
              <a:t>اختيار المزيج الإنتاجي</a:t>
            </a:r>
            <a:endParaRPr lang="en-US" sz="3600" b="1" dirty="0"/>
          </a:p>
          <a:p>
            <a:pPr marL="0" indent="0" algn="just">
              <a:buNone/>
            </a:pPr>
            <a:r>
              <a:rPr lang="ar-SA" sz="3600" dirty="0"/>
              <a:t>عندما تكون الموارد محدودة، مثل ساعات الآلات أو ساعات العمل، ينبغي توجيه الموارد إلى المنتجات التي تحقق أعلى مساهمة لكل وحدة من المورد المحدود، وليس بالضرورة أعلى مساهمة للوحدة من المنتج</a:t>
            </a:r>
            <a:r>
              <a:rPr lang="en-US" sz="3600" dirty="0"/>
              <a:t>. </a:t>
            </a:r>
            <a:r>
              <a:rPr lang="ar-SA" sz="3600" dirty="0"/>
              <a:t>ويساعد هذا الأسلوب في تعظيم الربح ضمن قيد الطاقة الإنتاجية</a:t>
            </a:r>
            <a:r>
              <a:rPr lang="en-US" sz="3600" dirty="0"/>
              <a:t>.</a:t>
            </a:r>
          </a:p>
          <a:p>
            <a:endParaRPr lang="ar-IQ" dirty="0"/>
          </a:p>
        </p:txBody>
      </p:sp>
    </p:spTree>
    <p:extLst>
      <p:ext uri="{BB962C8B-B14F-4D97-AF65-F5344CB8AC3E}">
        <p14:creationId xmlns:p14="http://schemas.microsoft.com/office/powerpoint/2010/main" val="2082436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1052736"/>
            <a:ext cx="8229600" cy="4389120"/>
          </a:xfrm>
        </p:spPr>
        <p:txBody>
          <a:bodyPr/>
          <a:lstStyle/>
          <a:p>
            <a:pPr marL="0" indent="0" algn="just">
              <a:buNone/>
            </a:pPr>
            <a:r>
              <a:rPr lang="ar-IQ" sz="3600" b="1" dirty="0" smtClean="0"/>
              <a:t>ثامنا</a:t>
            </a:r>
            <a:r>
              <a:rPr lang="en-US" sz="3600" b="1" dirty="0" smtClean="0"/>
              <a:t>: </a:t>
            </a:r>
            <a:r>
              <a:rPr lang="ar-SA" sz="3600" b="1" dirty="0"/>
              <a:t>القرارات طويلة الأجل والموازنة الرأسمالية</a:t>
            </a:r>
            <a:endParaRPr lang="en-US" sz="3600" b="1" dirty="0"/>
          </a:p>
          <a:p>
            <a:pPr marL="0" indent="0" algn="just">
              <a:buNone/>
            </a:pPr>
            <a:r>
              <a:rPr lang="ar-SA" sz="3600" dirty="0"/>
              <a:t>تتعلق القرارات الرأسمالية بشراء الآلات والمعدات أو إنشاء خطوط إنتاج جديدة</a:t>
            </a:r>
            <a:r>
              <a:rPr lang="en-US" sz="3600" dirty="0"/>
              <a:t>. </a:t>
            </a:r>
            <a:r>
              <a:rPr lang="ar-SA" sz="3600" dirty="0"/>
              <a:t>وتختلف عن القرارات قصيرة الأجل لأنها تتضمن تدفقات نقدية تمتد لسنوات</a:t>
            </a:r>
            <a:r>
              <a:rPr lang="en-US" sz="3600" dirty="0"/>
              <a:t>. </a:t>
            </a:r>
            <a:r>
              <a:rPr lang="ar-SA" sz="3600" dirty="0"/>
              <a:t>ومن الأدوات المستخدمة صافي القيمة الحالية ومعدل العائد الداخلي وفترة الاسترداد</a:t>
            </a:r>
            <a:r>
              <a:rPr lang="en-US" sz="3600" dirty="0"/>
              <a:t>. </a:t>
            </a:r>
            <a:r>
              <a:rPr lang="ar-SA" sz="3600" dirty="0"/>
              <a:t>وتساعد هذه الأدوات في تقييم جدوى الاستثمار مع مراعاة القيمة الزمنية للنقود</a:t>
            </a:r>
            <a:r>
              <a:rPr lang="en-US" sz="3600" dirty="0"/>
              <a:t>.</a:t>
            </a:r>
          </a:p>
          <a:p>
            <a:endParaRPr lang="ar-IQ" dirty="0"/>
          </a:p>
        </p:txBody>
      </p:sp>
    </p:spTree>
    <p:extLst>
      <p:ext uri="{BB962C8B-B14F-4D97-AF65-F5344CB8AC3E}">
        <p14:creationId xmlns:p14="http://schemas.microsoft.com/office/powerpoint/2010/main" val="3163601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827584" y="764704"/>
            <a:ext cx="7704856" cy="3970318"/>
          </a:xfrm>
          <a:prstGeom prst="rect">
            <a:avLst/>
          </a:prstGeom>
        </p:spPr>
        <p:txBody>
          <a:bodyPr wrap="square">
            <a:spAutoFit/>
          </a:bodyPr>
          <a:lstStyle/>
          <a:p>
            <a:pPr algn="just"/>
            <a:r>
              <a:rPr lang="ar-IQ" sz="3600" b="1" dirty="0" smtClean="0"/>
              <a:t>تاسعا</a:t>
            </a:r>
            <a:r>
              <a:rPr lang="en-US" sz="3600" b="1" dirty="0" smtClean="0"/>
              <a:t>: </a:t>
            </a:r>
            <a:r>
              <a:rPr lang="ar-SA" sz="3600" b="1" dirty="0"/>
              <a:t>العوامل النوعية</a:t>
            </a:r>
            <a:endParaRPr lang="en-US" sz="3600" b="1" dirty="0"/>
          </a:p>
          <a:p>
            <a:pPr algn="just"/>
            <a:r>
              <a:rPr lang="ar-SA" sz="3600" dirty="0"/>
              <a:t>لا تكفي الأرقام وحدها دائماً</a:t>
            </a:r>
            <a:r>
              <a:rPr lang="en-US" sz="3600" dirty="0"/>
              <a:t>. </a:t>
            </a:r>
            <a:r>
              <a:rPr lang="ar-SA" sz="3600" dirty="0"/>
              <a:t>ففي قرار الشراء من الخارج ينبغي دراسة جودة المورد، وموثوقيته، ومدة التسليم، وخدمة ما بعد البيع، وتأثير القرار على العاملين</a:t>
            </a:r>
            <a:r>
              <a:rPr lang="en-US" sz="3600" dirty="0"/>
              <a:t>. </a:t>
            </a:r>
            <a:r>
              <a:rPr lang="ar-SA" sz="3600" dirty="0"/>
              <a:t>وفي قرار إيقاف منتج ينبغي دراسة أثره في الزبائن وسمعة المنشأة</a:t>
            </a:r>
            <a:r>
              <a:rPr lang="en-US" sz="3600" dirty="0"/>
              <a:t>. </a:t>
            </a:r>
            <a:r>
              <a:rPr lang="ar-SA" sz="3600" dirty="0"/>
              <a:t>ولذلك ينبغي الجمع بين التحليل الكمي والحكم الإداري والعوامل النوعية</a:t>
            </a:r>
            <a:r>
              <a:rPr lang="en-US" sz="3600" dirty="0"/>
              <a:t>.</a:t>
            </a:r>
          </a:p>
        </p:txBody>
      </p:sp>
    </p:spTree>
    <p:extLst>
      <p:ext uri="{BB962C8B-B14F-4D97-AF65-F5344CB8AC3E}">
        <p14:creationId xmlns:p14="http://schemas.microsoft.com/office/powerpoint/2010/main" val="34082151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TotalTime>
  <Words>608</Words>
  <Application>Microsoft Office PowerPoint</Application>
  <PresentationFormat>عرض على الشاشة (3:4)‏</PresentationFormat>
  <Paragraphs>24</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تدفق</vt:lpstr>
      <vt:lpstr>المحاسبة الادارية المرحلة الثالثة</vt:lpstr>
      <vt:lpstr>  المحاسبة الإدارية واتخاذ القرارات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المحاسبة الادارية</dc:title>
  <dc:creator>DR.Ahmed Saker 2O11</dc:creator>
  <cp:lastModifiedBy>DR.Ahmed Saker 2O11</cp:lastModifiedBy>
  <cp:revision>3</cp:revision>
  <dcterms:created xsi:type="dcterms:W3CDTF">2026-09-10T08:15:28Z</dcterms:created>
  <dcterms:modified xsi:type="dcterms:W3CDTF">2026-09-10T15:56:40Z</dcterms:modified>
</cp:coreProperties>
</file>