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371600"/>
            <a:ext cx="112772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E6BE64"/>
                </a:solidFill>
                <a:latin typeface="Arial"/>
              </a:defRPr>
            </a:pPr>
            <a:r>
              <a:t>الديمقراطية وحقوق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657600"/>
            <a:ext cx="112772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>
                <a:solidFill>
                  <a:srgbClr val="FFFFFF"/>
                </a:solidFill>
                <a:latin typeface="Arial"/>
              </a:defRPr>
            </a:pPr>
            <a:r>
              <a:t>جامعة بغداد - كلية العلوم الإسلامية</a:t>
            </a:r>
          </a:p>
          <a:p>
            <a:pPr algn="ctr">
              <a:defRPr sz="2400">
                <a:solidFill>
                  <a:srgbClr val="FFFFFF"/>
                </a:solidFill>
                <a:latin typeface="Arial"/>
              </a:defRPr>
            </a:pPr>
            <a:r>
              <a:t>قسم الأديان المقارنة - المرحلة الثانية</a:t>
            </a:r>
          </a:p>
          <a:p>
            <a:pPr algn="ctr">
              <a:defRPr sz="2400" b="1">
                <a:solidFill>
                  <a:srgbClr val="E6BE64"/>
                </a:solidFill>
                <a:latin typeface="Arial"/>
              </a:defRPr>
            </a:pPr>
            <a:r>
              <a:t>أستاذة المادة: م.م. سارة فرحان ابراهيم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مفهوم الديمقراطية وأركانها الأساسية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الديمقراطية هي نظام حكم يقوم على مشاركة المواطنين في صنع القرار السياسي والاختيار الحر.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تعتمد على ركائز أساسية تشمل سيادة القانون المطلقة والفصل المرن بين السلطات الثلاث.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تضمن التداول السلمي والمستمر للسلطة عبر انتخابات دورية، نزيهة، وشفافة.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مفهوم حقوق الإنسان وخصائصها العالمية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حقوق الإنسان هي الحقوق الأساسية واللصيقة بكل كائن بشري دون أي تمييز على أساس الجنس أو العرق.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تتميز هذه الحقوق بأنها عالمية (لكل البشر)، أصيلة (لا تمنح ولا تسلب)، وغير قابلة للتجزئة.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تهدف في جوهرها لحفظ كرامة الإنسان وحمايته من التعسف والانتهاك والظلم في كل مكان.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العلاقة التلازمية بين الديمقراطية وحقوق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لا يمكن قيام نظام ديمقراطي حقيقي ومستقر دون احترام كامل وحماية فعلية لحقوق الإنسان والحريات العامة.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تمثل الديمقراطية الإطار السياسي والبيئة القانونية والشرعية الحاضنة لتطبيق وممارسة هذه الحقوق.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كلاهما يكمل الآخر في سبيل تحقيق العدالة الاجتماعية، المساواة، وتكافؤ الفرص لجميع المواطنين.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مقدمة في المواثيق الإقليمية لحقوق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هي معاهدات واتفاقيات تُصاغ وتُعتمد من قِبل منظمات دولية تجمعها منطقة جغرافية أو ثقافة مشتركة.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تأتي لتكملة وتعزيز الإعلان العالمي لحقوق الإنسان مع مراعاة الخصوصية الثقافية والتاريخية لكل إقليم.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توفر آليات قضائية وقانونية إقليمية لمراقبة ومحاسبة الدول في حال حدوث انتهاكات لحقوق أفرادها.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الاتفاقية الأوروبية لحقوق الإنسان (1949م)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صادرة عن المجلس الأوروبي الإقليمي الذي نشأ رسمياً في عام 1949م.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تُعد من أقدم، وأبرز، وأنجح الاتفاقيات الإقليمية الخاصة بحماية الحقوق والحريات في العصر الحديث.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تميزت بإنشاء المحكمة الأوروبية لحقوق الإنسان التي تمتلك قرارات ملزمة قانوناً للدول الأعضاء.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الاتفاقية الأمريكية لحقوق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تُعرف أيضاً باسم 'اتفاقية سان خوسيه' واعتُمدت رسمياً في عام 1969م.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تهدف إلى ترسيخ نظام شامل من الحرية الشخصية والعدالة الاجتماعية في دول القارة الأمريكية.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تنبثق عنها آليات رقابية هامة تتمثل في اللجنة الأمريكية والمحكمة الأمريكية لحقوق الإنسان.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الميثاق الإفريقي لحقوق الإنسان والشعوب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يُعرف باسم 'ميثاق بانجول' واعتُمد من قِبل منظمة الوحدة الإفريقية في عام 1981م.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يتميز بالتركيز الفريد على حقوق الشعوب الجماعية (كالتنمية والتحرر) إلى جانب حقوق الأفراد الأساسية.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يراعي بشكل مباشر نضال القارة ضد الاستعمار ويربط الحقوق بالواجبات والتنمية المستدامة.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مشروع الميثاق العربي لحقوق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ميثاق إقليمي هام تم إقراره وتطويره تحت مظلة ورعاية جامعة الدول العربية.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يهدف بشكل أساسي إلى تأصيل حقوق الإنسان وتطوير آليات حمايتها في الوطن العربي.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يربط بوضوح بين المبادئ العالمية لحقوق الإنسان وبين الهوية والانتماء والثقافة العربية المشتركة.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آليات وضمانات حماية حقوق الإنسان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وجود سلطة قضائية مستقلة ونزيهة تفصل بكفاءة في الانتهاكات والنزاعات القانونية المختلفة.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تفعيل الدور الرقابي لمنظمات المجتمع المدني، والصحافة الحرة، ووسائل الإعلام المستقلة.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المراقبة والمتابعة المستمرة عبر المؤسسات الوطنية والمفوضيات المستقلة لحقوق الإنسان في الدولة.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الخلاصة والتوصيات العامة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الديمقراطية وحقوق الإنسان وجهان لعملة واحدة لا غنى لأحدهما عن الآخر لبناء مجتمعات متقدمة.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المواثيق الإقليمية تمثل أدوات مرنة وفعالة لتطبيق المبادئ العالمية بما يتلاءم مع البيئات المحلية.</a:t>
            </a:r>
          </a:p>
          <a:p>
            <a:pPr algn="r">
              <a:spcAft>
                <a:spcPts val="3000"/>
              </a:spcAft>
              <a:defRPr sz="2400">
                <a:solidFill>
                  <a:srgbClr val="FFFFFF"/>
                </a:solidFill>
                <a:latin typeface="Arial"/>
              </a:defRPr>
            </a:pPr>
            <a:r>
              <a:t>• من الضروري نشر وتعميق الوعي القانوني والحقوقي في الأوساط الأكاديمية والجامعية والشبابية.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2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4000" b="1">
                <a:solidFill>
                  <a:srgbClr val="E6BE64"/>
                </a:solidFill>
                <a:latin typeface="Arial"/>
              </a:defRPr>
            </a:pPr>
            <a:r>
              <a:t>الخاتمة والمناقشة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112772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  <a:defRPr sz="2600">
                <a:solidFill>
                  <a:srgbClr val="FFFFFF"/>
                </a:solidFill>
                <a:latin typeface="Arial"/>
              </a:defRPr>
            </a:pPr>
            <a:r>
              <a:t>شكراً لكم على حسن إصغائكم واستماعكم المقدر.</a:t>
            </a:r>
          </a:p>
          <a:p>
            <a:pPr algn="ctr">
              <a:spcAft>
                <a:spcPts val="2000"/>
              </a:spcAft>
              <a:defRPr sz="2600">
                <a:solidFill>
                  <a:srgbClr val="FFFFFF"/>
                </a:solidFill>
                <a:latin typeface="Arial"/>
              </a:defRPr>
            </a:pPr>
            <a:r>
              <a:t>تفتح الآن جلسة المناقشة وتلقي الأسئلة والاستفسارات.</a:t>
            </a:r>
          </a:p>
          <a:p>
            <a:pPr algn="ctr">
              <a:spcAft>
                <a:spcPts val="2000"/>
              </a:spcAft>
              <a:defRPr sz="2600" b="1">
                <a:solidFill>
                  <a:srgbClr val="E6BE64"/>
                </a:solidFill>
                <a:latin typeface="Arial"/>
              </a:defRPr>
            </a:pPr>
            <a:r>
              <a:t>تحت إشراف أستاذة المادة: م.م. سارة فرحان ابراهيم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