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/>
            </a:pPr>
            <a:r>
              <a:t>WH-Questions</a:t>
            </a:r>
          </a:p>
          <a:p>
            <a:pPr algn="ctr">
              <a:defRPr sz="2800"/>
            </a:pPr>
            <a:r>
              <a:t>أسئلة أدوات الاستفهام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WH-Words | أدوات الاستفهام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What — ماذا</a:t>
            </a:r>
          </a:p>
          <a:p>
            <a:pPr algn="r">
              <a:spcAft>
                <a:spcPts val="1200"/>
              </a:spcAft>
              <a:defRPr sz="2200"/>
            </a:pPr>
            <a:r>
              <a:t>Who — من</a:t>
            </a:r>
          </a:p>
          <a:p>
            <a:pPr algn="r">
              <a:spcAft>
                <a:spcPts val="1200"/>
              </a:spcAft>
              <a:defRPr sz="2200"/>
            </a:pPr>
            <a:r>
              <a:t>Whom — من (رسمي – به مفعول)</a:t>
            </a:r>
          </a:p>
          <a:p>
            <a:pPr algn="r">
              <a:spcAft>
                <a:spcPts val="1200"/>
              </a:spcAft>
              <a:defRPr sz="2200"/>
            </a:pPr>
            <a:r>
              <a:t>Where — أين</a:t>
            </a:r>
          </a:p>
          <a:p>
            <a:pPr algn="r">
              <a:spcAft>
                <a:spcPts val="1200"/>
              </a:spcAft>
              <a:defRPr sz="2200"/>
            </a:pPr>
            <a:r>
              <a:t>When — متى</a:t>
            </a:r>
          </a:p>
          <a:p>
            <a:pPr algn="r">
              <a:spcAft>
                <a:spcPts val="1200"/>
              </a:spcAft>
              <a:defRPr sz="2200"/>
            </a:pPr>
            <a:r>
              <a:t>Why — لماذا</a:t>
            </a:r>
          </a:p>
          <a:p>
            <a:pPr algn="r">
              <a:spcAft>
                <a:spcPts val="1200"/>
              </a:spcAft>
              <a:defRPr sz="2200"/>
            </a:pPr>
            <a:r>
              <a:t>Which — أي</a:t>
            </a:r>
          </a:p>
          <a:p>
            <a:pPr algn="r">
              <a:spcAft>
                <a:spcPts val="1200"/>
              </a:spcAft>
              <a:defRPr sz="2200"/>
            </a:pPr>
            <a:r>
              <a:t>Whose — لمن</a:t>
            </a:r>
          </a:p>
          <a:p>
            <a:pPr algn="r">
              <a:spcAft>
                <a:spcPts val="1200"/>
              </a:spcAft>
              <a:defRPr sz="2200"/>
            </a:pPr>
            <a:r>
              <a:t>How — كيف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How +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How many — للسؤال عن العدد</a:t>
            </a:r>
          </a:p>
          <a:p>
            <a:pPr algn="r">
              <a:spcAft>
                <a:spcPts val="1200"/>
              </a:spcAft>
              <a:defRPr sz="2200"/>
            </a:pPr>
            <a:r>
              <a:t>How much — للسؤال عن الكمية</a:t>
            </a:r>
          </a:p>
          <a:p>
            <a:pPr algn="r">
              <a:spcAft>
                <a:spcPts val="1200"/>
              </a:spcAft>
              <a:defRPr sz="2200"/>
            </a:pPr>
            <a:r>
              <a:t>How old — للسؤال عن العمر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تركيب سؤال WH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WH-word + auxiliary verb + subject + main verb ?</a:t>
            </a:r>
          </a:p>
          <a:p>
            <a:pPr algn="r">
              <a:spcAft>
                <a:spcPts val="1200"/>
              </a:spcAft>
              <a:defRPr sz="2200"/>
            </a:pPr>
            <a:r>
              <a:t>مثال: What do you study?</a:t>
            </a:r>
          </a:p>
          <a:p>
            <a:pPr algn="r">
              <a:spcAft>
                <a:spcPts val="1200"/>
              </a:spcAft>
              <a:defRPr sz="2200"/>
            </a:pPr>
            <a:r>
              <a:t>مثال: Where does she live?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WH مع المضارع البسيط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نستخدم do مع: I / You / We / They</a:t>
            </a:r>
          </a:p>
          <a:p>
            <a:pPr algn="r">
              <a:spcAft>
                <a:spcPts val="1200"/>
              </a:spcAft>
              <a:defRPr sz="2200"/>
            </a:pPr>
            <a:r>
              <a:t>نستخدم does مع: He / She / It</a:t>
            </a:r>
          </a:p>
          <a:p>
            <a:pPr algn="r">
              <a:spcAft>
                <a:spcPts val="1200"/>
              </a:spcAft>
              <a:defRPr sz="2200"/>
            </a:pPr>
            <a:r>
              <a:t>What do you study?</a:t>
            </a:r>
          </a:p>
          <a:p>
            <a:pPr algn="r">
              <a:spcAft>
                <a:spcPts val="1200"/>
              </a:spcAft>
              <a:defRPr sz="2200"/>
            </a:pPr>
            <a:r>
              <a:t>Where does she live?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WH مع فعل to be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WH + am / is / are + subject ?</a:t>
            </a:r>
          </a:p>
          <a:p>
            <a:pPr algn="r">
              <a:spcAft>
                <a:spcPts val="1200"/>
              </a:spcAft>
              <a:defRPr sz="2200"/>
            </a:pPr>
            <a:r>
              <a:t>Where are you?</a:t>
            </a:r>
          </a:p>
          <a:p>
            <a:pPr algn="r">
              <a:spcAft>
                <a:spcPts val="1200"/>
              </a:spcAft>
              <a:defRPr sz="2200"/>
            </a:pPr>
            <a:r>
              <a:t>What is your job?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تطبيق 1: اختر أداة السؤال المناسبة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______ do you live?</a:t>
            </a:r>
          </a:p>
          <a:p>
            <a:pPr algn="r">
              <a:spcAft>
                <a:spcPts val="1200"/>
              </a:spcAft>
              <a:defRPr sz="2200"/>
            </a:pPr>
            <a:r>
              <a:t>2. ______ does she go to school?</a:t>
            </a:r>
          </a:p>
          <a:p>
            <a:pPr algn="r">
              <a:spcAft>
                <a:spcPts val="1200"/>
              </a:spcAft>
              <a:defRPr sz="2200"/>
            </a:pPr>
            <a:r>
              <a:t>3. ______ is your favorite teacher?</a:t>
            </a:r>
          </a:p>
          <a:p>
            <a:pPr algn="r">
              <a:spcAft>
                <a:spcPts val="1200"/>
              </a:spcAft>
              <a:defRPr sz="2200"/>
            </a:pPr>
            <a:r>
              <a:t>4. ______ are you late?</a:t>
            </a:r>
          </a:p>
          <a:p>
            <a:pPr algn="r">
              <a:spcAft>
                <a:spcPts val="1200"/>
              </a:spcAft>
              <a:defRPr sz="2200"/>
            </a:pPr>
            <a:r>
              <a:t>5. ______ book is this?</a:t>
            </a:r>
          </a:p>
          <a:p>
            <a:pPr algn="r">
              <a:spcAft>
                <a:spcPts val="1200"/>
              </a:spcAft>
              <a:defRPr sz="2200"/>
            </a:pPr>
            <a:r>
              <a:t>6. ______ students are in the class?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تطبيق 1: تابع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7. ______ did you arrive yesterday?</a:t>
            </a:r>
          </a:p>
          <a:p>
            <a:pPr algn="r">
              <a:spcAft>
                <a:spcPts val="1200"/>
              </a:spcAft>
              <a:defRPr sz="2200"/>
            </a:pPr>
            <a:r>
              <a:t>8. ______ broke the window?</a:t>
            </a:r>
          </a:p>
          <a:p>
            <a:pPr algn="r">
              <a:spcAft>
                <a:spcPts val="1200"/>
              </a:spcAft>
              <a:defRPr sz="2200"/>
            </a:pPr>
            <a:r>
              <a:t>9. ______ do you usually wake up?</a:t>
            </a:r>
          </a:p>
          <a:p>
            <a:pPr algn="r">
              <a:spcAft>
                <a:spcPts val="1200"/>
              </a:spcAft>
              <a:defRPr sz="2200"/>
            </a:pPr>
            <a:r>
              <a:t>10. ______ bag is yours?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تطبيق 2: اختر الصيغة الصحيحة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What (do / does) you study?</a:t>
            </a:r>
          </a:p>
          <a:p>
            <a:pPr algn="r">
              <a:spcAft>
                <a:spcPts val="1200"/>
              </a:spcAft>
              <a:defRPr sz="2200"/>
            </a:pPr>
            <a:r>
              <a:t>2. Where (do / does) he live?</a:t>
            </a:r>
          </a:p>
          <a:p>
            <a:pPr algn="r">
              <a:spcAft>
                <a:spcPts val="1200"/>
              </a:spcAft>
              <a:defRPr sz="2200"/>
            </a:pPr>
            <a:r>
              <a:t>3. Why (do / does) they travel?</a:t>
            </a:r>
          </a:p>
          <a:p>
            <a:pPr algn="r">
              <a:spcAft>
                <a:spcPts val="1200"/>
              </a:spcAft>
              <a:defRPr sz="2200"/>
            </a:pPr>
            <a:r>
              <a:t>4. How many books (do / does) she have?</a:t>
            </a:r>
          </a:p>
          <a:p>
            <a:pPr algn="r">
              <a:spcAft>
                <a:spcPts val="1200"/>
              </a:spcAft>
              <a:defRPr sz="2200"/>
            </a:pPr>
            <a:r>
              <a:t>5. What (do / does) she like?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تطبيق 3: صحح الخطأ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What does she studies?</a:t>
            </a:r>
          </a:p>
          <a:p>
            <a:pPr algn="r">
              <a:spcAft>
                <a:spcPts val="1200"/>
              </a:spcAft>
              <a:defRPr sz="2200"/>
            </a:pPr>
            <a:r>
              <a:t>2. Where you do live?</a:t>
            </a:r>
          </a:p>
          <a:p>
            <a:pPr algn="r">
              <a:spcAft>
                <a:spcPts val="1200"/>
              </a:spcAft>
              <a:defRPr sz="2200"/>
            </a:pPr>
            <a:r>
              <a:t>3. Who did break the door?</a:t>
            </a:r>
          </a:p>
          <a:p>
            <a:pPr algn="r">
              <a:spcAft>
                <a:spcPts val="1200"/>
              </a:spcAft>
              <a:defRPr sz="2200"/>
            </a:pPr>
            <a:r>
              <a:t>4. How many money do you have?</a:t>
            </a:r>
          </a:p>
          <a:p>
            <a:pPr algn="r">
              <a:spcAft>
                <a:spcPts val="1200"/>
              </a:spcAft>
              <a:defRPr sz="2200"/>
            </a:pPr>
            <a:r>
              <a:t>5. Why does he goes to school late?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تطبيق 4: أعد ترتيب الكلمات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you / where / live / do</a:t>
            </a:r>
          </a:p>
          <a:p>
            <a:pPr algn="r">
              <a:spcAft>
                <a:spcPts val="1200"/>
              </a:spcAft>
              <a:defRPr sz="2200"/>
            </a:pPr>
            <a:r>
              <a:t>2. does / what / she / study</a:t>
            </a:r>
          </a:p>
          <a:p>
            <a:pPr algn="r">
              <a:spcAft>
                <a:spcPts val="1200"/>
              </a:spcAft>
              <a:defRPr sz="2200"/>
            </a:pPr>
            <a:r>
              <a:t>3. old / how / you / are</a:t>
            </a:r>
          </a:p>
          <a:p>
            <a:pPr algn="r">
              <a:spcAft>
                <a:spcPts val="1200"/>
              </a:spcAft>
              <a:defRPr sz="2200"/>
            </a:pPr>
            <a:r>
              <a:t>4. broke / who / glass / the</a:t>
            </a:r>
          </a:p>
          <a:p>
            <a:pPr algn="r">
              <a:spcAft>
                <a:spcPts val="1200"/>
              </a:spcAft>
              <a:defRPr sz="2200"/>
            </a:pPr>
            <a:r>
              <a:t>5. often / how / exercise / you / do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الحلول: أولاً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Where</a:t>
            </a:r>
          </a:p>
          <a:p>
            <a:pPr algn="r">
              <a:spcAft>
                <a:spcPts val="1200"/>
              </a:spcAft>
              <a:defRPr sz="2200"/>
            </a:pPr>
            <a:r>
              <a:t>2. When</a:t>
            </a:r>
          </a:p>
          <a:p>
            <a:pPr algn="r">
              <a:spcAft>
                <a:spcPts val="1200"/>
              </a:spcAft>
              <a:defRPr sz="2200"/>
            </a:pPr>
            <a:r>
              <a:t>3. Who</a:t>
            </a:r>
          </a:p>
          <a:p>
            <a:pPr algn="r">
              <a:spcAft>
                <a:spcPts val="1200"/>
              </a:spcAft>
              <a:defRPr sz="2200"/>
            </a:pPr>
            <a:r>
              <a:t>4. Why</a:t>
            </a:r>
          </a:p>
          <a:p>
            <a:pPr algn="r">
              <a:spcAft>
                <a:spcPts val="1200"/>
              </a:spcAft>
              <a:defRPr sz="2200"/>
            </a:pPr>
            <a:r>
              <a:t>5. Whose</a:t>
            </a:r>
          </a:p>
          <a:p>
            <a:pPr algn="r">
              <a:spcAft>
                <a:spcPts val="1200"/>
              </a:spcAft>
              <a:defRPr sz="2200"/>
            </a:pPr>
            <a:r>
              <a:t>6. How many</a:t>
            </a:r>
          </a:p>
          <a:p>
            <a:pPr algn="r">
              <a:spcAft>
                <a:spcPts val="1200"/>
              </a:spcAft>
              <a:defRPr sz="2200"/>
            </a:pPr>
            <a:r>
              <a:t>7. When</a:t>
            </a:r>
          </a:p>
          <a:p>
            <a:pPr algn="r">
              <a:spcAft>
                <a:spcPts val="1200"/>
              </a:spcAft>
              <a:defRPr sz="2200"/>
            </a:pPr>
            <a:r>
              <a:t>8. Who</a:t>
            </a:r>
          </a:p>
          <a:p>
            <a:pPr algn="r">
              <a:spcAft>
                <a:spcPts val="1200"/>
              </a:spcAft>
              <a:defRPr sz="2200"/>
            </a:pPr>
            <a:r>
              <a:t>9. When</a:t>
            </a:r>
          </a:p>
          <a:p>
            <a:pPr algn="r">
              <a:spcAft>
                <a:spcPts val="1200"/>
              </a:spcAft>
              <a:defRPr sz="2200"/>
            </a:pPr>
            <a:r>
              <a:t>10. Which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الحلول: ثانياً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do</a:t>
            </a:r>
          </a:p>
          <a:p>
            <a:pPr algn="r">
              <a:spcAft>
                <a:spcPts val="1200"/>
              </a:spcAft>
              <a:defRPr sz="2200"/>
            </a:pPr>
            <a:r>
              <a:t>2. does</a:t>
            </a:r>
          </a:p>
          <a:p>
            <a:pPr algn="r">
              <a:spcAft>
                <a:spcPts val="1200"/>
              </a:spcAft>
              <a:defRPr sz="2200"/>
            </a:pPr>
            <a:r>
              <a:t>3. do</a:t>
            </a:r>
          </a:p>
          <a:p>
            <a:pPr algn="r">
              <a:spcAft>
                <a:spcPts val="1200"/>
              </a:spcAft>
              <a:defRPr sz="2200"/>
            </a:pPr>
            <a:r>
              <a:t>4. does</a:t>
            </a:r>
          </a:p>
          <a:p>
            <a:pPr algn="r">
              <a:spcAft>
                <a:spcPts val="1200"/>
              </a:spcAft>
              <a:defRPr sz="2200"/>
            </a:pPr>
            <a:r>
              <a:t>5. does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الحلول: ثالثاً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What does she study?</a:t>
            </a:r>
          </a:p>
          <a:p>
            <a:pPr algn="r">
              <a:spcAft>
                <a:spcPts val="1200"/>
              </a:spcAft>
              <a:defRPr sz="2200"/>
            </a:pPr>
            <a:r>
              <a:t>2. Where do you live?</a:t>
            </a:r>
          </a:p>
          <a:p>
            <a:pPr algn="r">
              <a:spcAft>
                <a:spcPts val="1200"/>
              </a:spcAft>
              <a:defRPr sz="2200"/>
            </a:pPr>
            <a:r>
              <a:t>3. Who broke the door?</a:t>
            </a:r>
          </a:p>
          <a:p>
            <a:pPr algn="r">
              <a:spcAft>
                <a:spcPts val="1200"/>
              </a:spcAft>
              <a:defRPr sz="2200"/>
            </a:pPr>
            <a:r>
              <a:t>4. How much money do you have?</a:t>
            </a:r>
          </a:p>
          <a:p>
            <a:pPr algn="r">
              <a:spcAft>
                <a:spcPts val="1200"/>
              </a:spcAft>
              <a:defRPr sz="2200"/>
            </a:pPr>
            <a:r>
              <a:t>5. Why does he go to school late?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الحلول: رابعاً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200"/>
            </a:pPr>
            <a:r>
              <a:t>1. Where do you live?</a:t>
            </a:r>
          </a:p>
          <a:p>
            <a:pPr algn="r">
              <a:spcAft>
                <a:spcPts val="1200"/>
              </a:spcAft>
              <a:defRPr sz="2200"/>
            </a:pPr>
            <a:r>
              <a:t>2. What does she study?</a:t>
            </a:r>
          </a:p>
          <a:p>
            <a:pPr algn="r">
              <a:spcAft>
                <a:spcPts val="1200"/>
              </a:spcAft>
              <a:defRPr sz="2200"/>
            </a:pPr>
            <a:r>
              <a:t>3. How old are you?</a:t>
            </a:r>
          </a:p>
          <a:p>
            <a:pPr algn="r">
              <a:spcAft>
                <a:spcPts val="1200"/>
              </a:spcAft>
              <a:defRPr sz="2200"/>
            </a:pPr>
            <a:r>
              <a:t>4. Who broke the glass?</a:t>
            </a:r>
          </a:p>
          <a:p>
            <a:pPr algn="r">
              <a:spcAft>
                <a:spcPts val="1200"/>
              </a:spcAft>
              <a:defRPr sz="2200"/>
            </a:pPr>
            <a:r>
              <a:t>5. How often do you exercise?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