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5" d="100"/>
          <a:sy n="65" d="100"/>
        </p:scale>
        <p:origin x="-15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496E228E-E0AB-43DB-A05B-C736D07EB1F8}" type="datetimeFigureOut">
              <a:rPr lang="ar-IQ" smtClean="0"/>
              <a:t>27/03/1448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815A570-8151-4803-9AB3-2CCFD5B04E3F}" type="slidenum">
              <a:rPr lang="ar-IQ" smtClean="0"/>
              <a:t>‹#›</a:t>
            </a:fld>
            <a:endParaRPr lang="ar-IQ"/>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ar-SA" smtClean="0"/>
              <a:t>انقر لتحرير نمط العنوان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4" name="Date Placeholder 3"/>
          <p:cNvSpPr>
            <a:spLocks noGrp="1"/>
          </p:cNvSpPr>
          <p:nvPr>
            <p:ph type="dt" sz="half" idx="10"/>
          </p:nvPr>
        </p:nvSpPr>
        <p:spPr/>
        <p:txBody>
          <a:bodyPr/>
          <a:lstStyle/>
          <a:p>
            <a:fld id="{496E228E-E0AB-43DB-A05B-C736D07EB1F8}" type="datetimeFigureOut">
              <a:rPr lang="ar-IQ" smtClean="0"/>
              <a:t>27/03/1448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815A570-8151-4803-9AB3-2CCFD5B04E3F}" type="slidenum">
              <a:rPr lang="ar-IQ" smtClean="0"/>
              <a:t>‹#›</a:t>
            </a:fld>
            <a:endParaRPr lang="ar-IQ"/>
          </a:p>
        </p:txBody>
      </p:sp>
      <p:sp>
        <p:nvSpPr>
          <p:cNvPr id="8" name="Content Placeholder 7"/>
          <p:cNvSpPr>
            <a:spLocks noGrp="1"/>
          </p:cNvSpPr>
          <p:nvPr>
            <p:ph sz="quarter" idx="13"/>
          </p:nvPr>
        </p:nvSpPr>
        <p:spPr>
          <a:xfrm>
            <a:off x="609600" y="1600200"/>
            <a:ext cx="7924800" cy="4114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496E228E-E0AB-43DB-A05B-C736D07EB1F8}" type="datetimeFigureOut">
              <a:rPr lang="ar-IQ" smtClean="0"/>
              <a:t>27/03/1448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5" name="Date Placeholder 4"/>
          <p:cNvSpPr>
            <a:spLocks noGrp="1"/>
          </p:cNvSpPr>
          <p:nvPr>
            <p:ph type="dt" sz="half" idx="10"/>
          </p:nvPr>
        </p:nvSpPr>
        <p:spPr/>
        <p:txBody>
          <a:bodyPr/>
          <a:lstStyle/>
          <a:p>
            <a:fld id="{496E228E-E0AB-43DB-A05B-C736D07EB1F8}" type="datetimeFigureOut">
              <a:rPr lang="ar-IQ" smtClean="0"/>
              <a:t>27/03/1448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7" name="Date Placeholder 6"/>
          <p:cNvSpPr>
            <a:spLocks noGrp="1"/>
          </p:cNvSpPr>
          <p:nvPr>
            <p:ph type="dt" sz="half" idx="10"/>
          </p:nvPr>
        </p:nvSpPr>
        <p:spPr/>
        <p:txBody>
          <a:bodyPr/>
          <a:lstStyle/>
          <a:p>
            <a:fld id="{496E228E-E0AB-43DB-A05B-C736D07EB1F8}" type="datetimeFigureOut">
              <a:rPr lang="ar-IQ" smtClean="0"/>
              <a:t>27/03/1448</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496E228E-E0AB-43DB-A05B-C736D07EB1F8}" type="datetimeFigureOut">
              <a:rPr lang="ar-IQ" smtClean="0"/>
              <a:t>27/03/1448</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6E228E-E0AB-43DB-A05B-C736D07EB1F8}" type="datetimeFigureOut">
              <a:rPr lang="ar-IQ" smtClean="0"/>
              <a:t>27/03/1448</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496E228E-E0AB-43DB-A05B-C736D07EB1F8}" type="datetimeFigureOut">
              <a:rPr lang="ar-IQ" smtClean="0"/>
              <a:t>27/03/1448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496E228E-E0AB-43DB-A05B-C736D07EB1F8}" type="datetimeFigureOut">
              <a:rPr lang="ar-IQ" smtClean="0"/>
              <a:t>27/03/1448</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496E228E-E0AB-43DB-A05B-C736D07EB1F8}" type="datetimeFigureOut">
              <a:rPr lang="ar-IQ" smtClean="0"/>
              <a:t>27/03/1448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496E228E-E0AB-43DB-A05B-C736D07EB1F8}" type="datetimeFigureOut">
              <a:rPr lang="ar-IQ" smtClean="0"/>
              <a:t>27/03/1448</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815A570-8151-4803-9AB3-2CCFD5B04E3F}"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496E228E-E0AB-43DB-A05B-C736D07EB1F8}" type="datetimeFigureOut">
              <a:rPr lang="ar-IQ" smtClean="0"/>
              <a:t>27/03/1448</a:t>
            </a:fld>
            <a:endParaRPr lang="ar-IQ"/>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ar-IQ"/>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7815A570-8151-4803-9AB3-2CCFD5B04E3F}" type="slidenum">
              <a:rPr lang="ar-IQ" smtClean="0"/>
              <a:t>‹#›</a:t>
            </a:fld>
            <a:endParaRPr lang="ar-IQ"/>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3000" kern="1200" cap="all" spc="50" baseline="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r" defTabSz="914400" rtl="1"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p:txBody>
          <a:bodyPr/>
          <a:lstStyle/>
          <a:p>
            <a:r>
              <a:rPr lang="ar-IQ" dirty="0" smtClean="0"/>
              <a:t>قسم العقيدة والفكر الإسلامي/ المرحلة الثانية</a:t>
            </a:r>
          </a:p>
          <a:p>
            <a:r>
              <a:rPr lang="ar-IQ" dirty="0" err="1" smtClean="0"/>
              <a:t>م.د</a:t>
            </a:r>
            <a:r>
              <a:rPr lang="ar-IQ" dirty="0" smtClean="0"/>
              <a:t> سارة كاظم عبد الرضا </a:t>
            </a:r>
            <a:endParaRPr lang="ar-IQ" dirty="0"/>
          </a:p>
        </p:txBody>
      </p:sp>
      <p:sp>
        <p:nvSpPr>
          <p:cNvPr id="2" name="عنوان 1"/>
          <p:cNvSpPr>
            <a:spLocks noGrp="1"/>
          </p:cNvSpPr>
          <p:nvPr>
            <p:ph type="ctrTitle"/>
          </p:nvPr>
        </p:nvSpPr>
        <p:spPr/>
        <p:txBody>
          <a:bodyPr/>
          <a:lstStyle/>
          <a:p>
            <a:r>
              <a:rPr lang="ar-IQ" dirty="0" smtClean="0"/>
              <a:t>النحو والصرف </a:t>
            </a:r>
            <a:endParaRPr lang="ar-IQ" dirty="0"/>
          </a:p>
        </p:txBody>
      </p:sp>
    </p:spTree>
    <p:extLst>
      <p:ext uri="{BB962C8B-B14F-4D97-AF65-F5344CB8AC3E}">
        <p14:creationId xmlns:p14="http://schemas.microsoft.com/office/powerpoint/2010/main" val="42980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إنّ وأخواتها</a:t>
            </a:r>
            <a:endParaRPr lang="ar-IQ" dirty="0"/>
          </a:p>
        </p:txBody>
      </p:sp>
      <p:sp>
        <p:nvSpPr>
          <p:cNvPr id="3" name="عنصر نائب للمحتوى 2"/>
          <p:cNvSpPr>
            <a:spLocks noGrp="1"/>
          </p:cNvSpPr>
          <p:nvPr>
            <p:ph sz="quarter" idx="13"/>
          </p:nvPr>
        </p:nvSpPr>
        <p:spPr/>
        <p:txBody>
          <a:bodyPr>
            <a:normAutofit/>
          </a:bodyPr>
          <a:lstStyle/>
          <a:p>
            <a:pPr algn="ctr"/>
            <a:r>
              <a:rPr lang="ar-IQ" sz="1600" b="1" dirty="0" smtClean="0"/>
              <a:t>لأن ّأن </a:t>
            </a:r>
            <a:r>
              <a:rPr lang="ar-IQ" sz="1600" b="1" dirty="0"/>
              <a:t>ليت لكن لعل كأن ... عكس مالكان من عمل </a:t>
            </a:r>
          </a:p>
          <a:p>
            <a:pPr algn="ctr"/>
            <a:r>
              <a:rPr lang="ar-IQ" sz="1600" b="1" dirty="0" smtClean="0"/>
              <a:t>كأن </a:t>
            </a:r>
            <a:r>
              <a:rPr lang="ar-IQ" sz="1600" b="1" dirty="0"/>
              <a:t>زيدا عالم بأني ... كفء ولكن ابنه ذو ضغن </a:t>
            </a:r>
          </a:p>
          <a:p>
            <a:r>
              <a:rPr lang="ar-IQ" sz="1600" b="1" dirty="0"/>
              <a:t>هذا هو القسم الثاني من الحروف الناسخة للابتداء وهي ستة أحرف</a:t>
            </a:r>
            <a:r>
              <a:rPr lang="ar-IQ" sz="1600" b="1" dirty="0" smtClean="0"/>
              <a:t>.</a:t>
            </a:r>
          </a:p>
          <a:p>
            <a:r>
              <a:rPr lang="ar-IQ" sz="1600" b="1" dirty="0"/>
              <a:t>إن وأن وكأن ولكن وليت ولعل وعدها سيبويه خمسة فأسقط </a:t>
            </a:r>
            <a:r>
              <a:rPr lang="ar-IQ" sz="1600" b="1" dirty="0" smtClean="0"/>
              <a:t>أنّ </a:t>
            </a:r>
            <a:r>
              <a:rPr lang="ar-IQ" sz="1600" b="1" dirty="0"/>
              <a:t>المفتوحة </a:t>
            </a:r>
            <a:r>
              <a:rPr lang="ar-IQ" sz="1600" b="1" dirty="0" smtClean="0"/>
              <a:t>لأنّ </a:t>
            </a:r>
            <a:r>
              <a:rPr lang="ar-IQ" sz="1600" b="1" dirty="0"/>
              <a:t>أصلها إن المكسورة كما سيأتي. ومعنى </a:t>
            </a:r>
            <a:r>
              <a:rPr lang="ar-IQ" sz="1600" b="1" dirty="0" smtClean="0"/>
              <a:t>إنّ وأنّ </a:t>
            </a:r>
            <a:r>
              <a:rPr lang="ar-IQ" sz="1600" b="1" dirty="0"/>
              <a:t>التوكيد ومعنى </a:t>
            </a:r>
            <a:r>
              <a:rPr lang="ar-IQ" sz="1600" b="1" dirty="0" smtClean="0"/>
              <a:t>كأنّ </a:t>
            </a:r>
            <a:r>
              <a:rPr lang="ar-IQ" sz="1600" b="1" dirty="0"/>
              <a:t>التشبيه ولكن للاستدراك وليت للتمني ولعل للترجي والإشفاق والفرق بين الترجي والتمني أن التمني يكون في الممكن نحو ليت زيدا قائم وفي غير الممكن نحو ليت الشباب يعود يوما (1) وأن الترجي لا يكون إلا في الممكن فلا تقول لعل الشباب يعود والفرق بين الترجي والإشفاق أن الترجي يكون في المحبوب نحو لعل الله يرحمنا والإشفاق في المكروه نحو لعل العدو يقدم.</a:t>
            </a:r>
          </a:p>
          <a:p>
            <a:r>
              <a:rPr lang="ar-IQ" sz="1600" b="1" dirty="0"/>
              <a:t>وهذه الحروف تعمل عكس عمل كان فتنصب الاسم وترفع </a:t>
            </a:r>
            <a:r>
              <a:rPr lang="ar-IQ" sz="1600" b="1" dirty="0" err="1" smtClean="0"/>
              <a:t>الخبر</a:t>
            </a:r>
            <a:r>
              <a:rPr lang="ar-IQ" sz="1600" b="1" dirty="0" err="1"/>
              <a:t>نحو</a:t>
            </a:r>
            <a:r>
              <a:rPr lang="ar-IQ" sz="1600" b="1" dirty="0"/>
              <a:t> </a:t>
            </a:r>
            <a:r>
              <a:rPr lang="ar-IQ" sz="1600" b="1" dirty="0" smtClean="0"/>
              <a:t>إنّ </a:t>
            </a:r>
            <a:r>
              <a:rPr lang="ar-IQ" sz="1600" b="1" dirty="0"/>
              <a:t>زيدا قائم فهي عاملة في الجزأين وهذا مذهب </a:t>
            </a:r>
            <a:r>
              <a:rPr lang="ar-IQ" sz="1600" b="1" dirty="0" smtClean="0"/>
              <a:t>البصريين.</a:t>
            </a:r>
            <a:endParaRPr lang="ar-IQ" sz="1600" b="1" dirty="0"/>
          </a:p>
          <a:p>
            <a:r>
              <a:rPr lang="ar-IQ" sz="1600" b="1" dirty="0"/>
              <a:t>وذهب الكوفيون إلى </a:t>
            </a:r>
            <a:r>
              <a:rPr lang="ar-IQ" sz="1600" b="1" dirty="0" smtClean="0"/>
              <a:t>أنّها </a:t>
            </a:r>
            <a:r>
              <a:rPr lang="ar-IQ" sz="1600" b="1" dirty="0"/>
              <a:t>لا عمل لها في الخبر </a:t>
            </a:r>
            <a:r>
              <a:rPr lang="ar-IQ" sz="1600" b="1" dirty="0" smtClean="0"/>
              <a:t>وإنّما </a:t>
            </a:r>
            <a:r>
              <a:rPr lang="ar-IQ" sz="1600" b="1" dirty="0"/>
              <a:t>هو باق على رفعه الذي كان له قبل دخول </a:t>
            </a:r>
            <a:r>
              <a:rPr lang="ar-IQ" sz="1600" b="1" dirty="0" smtClean="0"/>
              <a:t>إنّ </a:t>
            </a:r>
            <a:r>
              <a:rPr lang="ar-IQ" sz="1600" b="1" dirty="0"/>
              <a:t>وهو خبر المبتدأ.</a:t>
            </a:r>
          </a:p>
          <a:p>
            <a:pPr algn="ctr"/>
            <a:r>
              <a:rPr lang="ar-IQ" sz="1600" b="1" dirty="0"/>
              <a:t>وراع ذا الترتيب إلا في الذي ... كليت فيها أوهنا غير البذي </a:t>
            </a:r>
          </a:p>
          <a:p>
            <a:pPr marL="0" indent="0" algn="ctr">
              <a:buNone/>
            </a:pPr>
            <a:endParaRPr lang="ar-IQ" sz="1600" b="1" dirty="0" smtClean="0"/>
          </a:p>
          <a:p>
            <a:endParaRPr lang="ar-IQ" sz="1600" dirty="0"/>
          </a:p>
        </p:txBody>
      </p:sp>
    </p:spTree>
    <p:extLst>
      <p:ext uri="{BB962C8B-B14F-4D97-AF65-F5344CB8AC3E}">
        <p14:creationId xmlns:p14="http://schemas.microsoft.com/office/powerpoint/2010/main" val="185774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sz="quarter" idx="13"/>
          </p:nvPr>
        </p:nvSpPr>
        <p:spPr/>
        <p:txBody>
          <a:bodyPr>
            <a:normAutofit fontScale="92500" lnSpcReduction="20000"/>
          </a:bodyPr>
          <a:lstStyle/>
          <a:p>
            <a:endParaRPr lang="ar-IQ" sz="1900" b="1" dirty="0" smtClean="0"/>
          </a:p>
          <a:p>
            <a:endParaRPr lang="ar-IQ" sz="1900" b="1" dirty="0"/>
          </a:p>
          <a:p>
            <a:r>
              <a:rPr lang="ar-IQ" sz="2000" b="1" dirty="0" smtClean="0"/>
              <a:t>أي يلزم تقديم الاسم في هذا الباب وتأخير الخبر إلا إذا كان الخبر ظرفا أو جارا ومجرورا فإنه لا يلزم تأخيره وتحت هذا قسمان:</a:t>
            </a:r>
          </a:p>
          <a:p>
            <a:r>
              <a:rPr lang="ar-IQ" sz="2000" b="1" dirty="0" smtClean="0"/>
              <a:t>أحدهما: أنّه يجوز تقديمه وتأخيره وذلك نحو: ليت فيها غير البذي</a:t>
            </a:r>
            <a:endParaRPr lang="ar-IQ" sz="2000" dirty="0" smtClean="0"/>
          </a:p>
          <a:p>
            <a:pPr marL="0" indent="0">
              <a:buNone/>
            </a:pPr>
            <a:endParaRPr lang="ar-IQ" sz="1900" b="1" dirty="0" smtClean="0"/>
          </a:p>
          <a:p>
            <a:r>
              <a:rPr lang="ar-IQ" sz="1900" b="1" dirty="0" smtClean="0"/>
              <a:t>أو </a:t>
            </a:r>
            <a:r>
              <a:rPr lang="ar-IQ" sz="1900" b="1" dirty="0"/>
              <a:t>ليت هنا غير البذي أي الوقح فيجوز تقديم فيها وهنا على غير وتأخيرهما عنها.</a:t>
            </a:r>
          </a:p>
          <a:p>
            <a:r>
              <a:rPr lang="ar-IQ" sz="1900" b="1" dirty="0"/>
              <a:t>والثاني: </a:t>
            </a:r>
            <a:r>
              <a:rPr lang="ar-IQ" sz="1900" b="1" dirty="0" smtClean="0"/>
              <a:t>أنّه </a:t>
            </a:r>
            <a:r>
              <a:rPr lang="ar-IQ" sz="1900" b="1" dirty="0"/>
              <a:t>يجب تقديمه نحو ليت في الدار صاحبها فلا يجوز تأخير في الدار لئلا يعود الضمير على متأخر لفظا ورتبة ولا يجوز تقديم معمول الخبر على الاسم إذا كان غير ظرف ولا مجرور نحو </a:t>
            </a:r>
            <a:r>
              <a:rPr lang="ar-IQ" sz="1900" b="1" dirty="0" smtClean="0"/>
              <a:t>إنّ </a:t>
            </a:r>
            <a:r>
              <a:rPr lang="ar-IQ" sz="1900" b="1" dirty="0"/>
              <a:t>زيدا آكل طعامك فلا يجوز إن طعامك زيدا آكل وكذا </a:t>
            </a:r>
            <a:r>
              <a:rPr lang="ar-IQ" sz="1900" b="1" dirty="0" smtClean="0"/>
              <a:t>إن </a:t>
            </a:r>
            <a:r>
              <a:rPr lang="ar-IQ" sz="1900" b="1" dirty="0"/>
              <a:t>كان المعمول ظرفا أو جارا ومجرورا نحو </a:t>
            </a:r>
            <a:r>
              <a:rPr lang="ar-IQ" sz="1900" b="1" dirty="0" smtClean="0"/>
              <a:t>إنّ </a:t>
            </a:r>
            <a:r>
              <a:rPr lang="ar-IQ" sz="1900" b="1" dirty="0"/>
              <a:t>زيدا واثق بك أو جالس عندك فلا يجوز تقديم المعمول على الاسم فلا تقول </a:t>
            </a:r>
            <a:r>
              <a:rPr lang="ar-IQ" sz="1900" b="1" dirty="0" smtClean="0"/>
              <a:t>إنّ </a:t>
            </a:r>
            <a:r>
              <a:rPr lang="ar-IQ" sz="1900" b="1" dirty="0"/>
              <a:t>بك زيدا واثق أو </a:t>
            </a:r>
            <a:r>
              <a:rPr lang="ar-IQ" sz="1900" b="1" dirty="0" smtClean="0"/>
              <a:t>إنّ </a:t>
            </a:r>
            <a:r>
              <a:rPr lang="ar-IQ" sz="1900" b="1" dirty="0"/>
              <a:t>عندك زيدا جالس وأجازه بعضهم وجعل منه قوله:</a:t>
            </a:r>
          </a:p>
          <a:p>
            <a:r>
              <a:rPr lang="ar-IQ" sz="1900" b="1" dirty="0" smtClean="0"/>
              <a:t> </a:t>
            </a:r>
            <a:r>
              <a:rPr lang="ar-IQ" sz="1900" b="1" dirty="0"/>
              <a:t>فلا </a:t>
            </a:r>
            <a:r>
              <a:rPr lang="ar-IQ" sz="1900" b="1" dirty="0" err="1"/>
              <a:t>تلحنى</a:t>
            </a:r>
            <a:r>
              <a:rPr lang="ar-IQ" sz="1900" b="1" dirty="0"/>
              <a:t> فيها </a:t>
            </a:r>
            <a:r>
              <a:rPr lang="ar-IQ" sz="1900" b="1" dirty="0" smtClean="0"/>
              <a:t>فإنّ </a:t>
            </a:r>
            <a:r>
              <a:rPr lang="ar-IQ" sz="1900" b="1" dirty="0"/>
              <a:t>بحبها ... أخاك مصاب القلب جم بلابله</a:t>
            </a:r>
            <a:endParaRPr lang="ar-IQ" sz="1900" dirty="0"/>
          </a:p>
          <a:p>
            <a:endParaRPr lang="ar-IQ" sz="1900" dirty="0"/>
          </a:p>
        </p:txBody>
      </p:sp>
    </p:spTree>
    <p:extLst>
      <p:ext uri="{BB962C8B-B14F-4D97-AF65-F5344CB8AC3E}">
        <p14:creationId xmlns:p14="http://schemas.microsoft.com/office/powerpoint/2010/main" val="2744860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أحوال همزة (إنّ)</a:t>
            </a:r>
            <a:endParaRPr lang="ar-IQ" dirty="0"/>
          </a:p>
        </p:txBody>
      </p:sp>
      <p:sp>
        <p:nvSpPr>
          <p:cNvPr id="3" name="عنصر نائب للمحتوى 2"/>
          <p:cNvSpPr>
            <a:spLocks noGrp="1"/>
          </p:cNvSpPr>
          <p:nvPr>
            <p:ph sz="quarter" idx="13"/>
          </p:nvPr>
        </p:nvSpPr>
        <p:spPr/>
        <p:txBody>
          <a:bodyPr>
            <a:normAutofit/>
          </a:bodyPr>
          <a:lstStyle/>
          <a:p>
            <a:pPr algn="ctr"/>
            <a:r>
              <a:rPr lang="ar-IQ" sz="1600" b="1" dirty="0"/>
              <a:t>وهمز إن افتح لسد مصدر ... مسدها وفي سوى ذاك اكسر </a:t>
            </a:r>
          </a:p>
          <a:p>
            <a:r>
              <a:rPr lang="ar-IQ" sz="1600" b="1" dirty="0" smtClean="0"/>
              <a:t>إنّ </a:t>
            </a:r>
            <a:r>
              <a:rPr lang="ar-IQ" sz="1600" b="1" dirty="0"/>
              <a:t>لها ثلاثة أحوال: وجوب الفتح ووجوب الكسر وجواز الأمرين.</a:t>
            </a:r>
          </a:p>
          <a:p>
            <a:r>
              <a:rPr lang="ar-IQ" sz="1600" b="1" dirty="0"/>
              <a:t>فيجب فتحها إذا قدرت بمصدر كما إذا وقعت في موضع مرفوع </a:t>
            </a:r>
            <a:r>
              <a:rPr lang="ar-IQ" sz="1600" b="1" dirty="0" smtClean="0"/>
              <a:t>فعل</a:t>
            </a:r>
          </a:p>
          <a:p>
            <a:r>
              <a:rPr lang="ar-IQ" sz="1600" b="1" dirty="0"/>
              <a:t>نحو: يعجبني </a:t>
            </a:r>
            <a:r>
              <a:rPr lang="ar-IQ" sz="1600" b="1" dirty="0" smtClean="0"/>
              <a:t>أنّك </a:t>
            </a:r>
            <a:r>
              <a:rPr lang="ar-IQ" sz="1600" b="1" dirty="0"/>
              <a:t>قائم أي قيامك أو منصوبة نحو: عرفت أنك قائم أي قيامك أو في موضع مجرور حرف نحو عجبت من </a:t>
            </a:r>
            <a:r>
              <a:rPr lang="ar-IQ" sz="1600" b="1" dirty="0" smtClean="0"/>
              <a:t>أنّك </a:t>
            </a:r>
            <a:r>
              <a:rPr lang="ar-IQ" sz="1600" b="1" dirty="0"/>
              <a:t>قائم أي من قيامك </a:t>
            </a:r>
            <a:r>
              <a:rPr lang="ar-IQ" sz="1600" b="1" dirty="0" smtClean="0"/>
              <a:t>, وإنما </a:t>
            </a:r>
            <a:r>
              <a:rPr lang="ar-IQ" sz="1600" b="1" dirty="0"/>
              <a:t>قال لسد مصدر مسدها ولم يقل لسد مفرد مسدها </a:t>
            </a:r>
            <a:r>
              <a:rPr lang="ar-IQ" sz="1600" b="1" dirty="0" smtClean="0"/>
              <a:t>لأنّه </a:t>
            </a:r>
            <a:r>
              <a:rPr lang="ar-IQ" sz="1600" b="1" dirty="0"/>
              <a:t>قد يسد المفرد مسدها ويجب كسرها نحو </a:t>
            </a:r>
            <a:r>
              <a:rPr lang="ar-IQ" sz="1600" b="1" dirty="0" smtClean="0"/>
              <a:t>:ظننت </a:t>
            </a:r>
            <a:r>
              <a:rPr lang="ar-IQ" sz="1600" b="1" dirty="0"/>
              <a:t>زيدا </a:t>
            </a:r>
            <a:r>
              <a:rPr lang="ar-IQ" sz="1600" b="1" dirty="0" smtClean="0"/>
              <a:t>إنّه </a:t>
            </a:r>
            <a:r>
              <a:rPr lang="ar-IQ" sz="1600" b="1" dirty="0"/>
              <a:t>قائم فهذه يجب كسرها وإن سد مسدها مفرد </a:t>
            </a:r>
            <a:r>
              <a:rPr lang="ar-IQ" sz="1600" b="1" dirty="0" smtClean="0"/>
              <a:t>لأنّها </a:t>
            </a:r>
            <a:r>
              <a:rPr lang="ar-IQ" sz="1600" b="1" dirty="0"/>
              <a:t>في موضع المفعول الثاني ولكن لا تقدر بالمصدر إذ لا يصح ظننت زيدا قيامه</a:t>
            </a:r>
            <a:r>
              <a:rPr lang="ar-IQ" sz="1600" b="1" dirty="0" smtClean="0"/>
              <a:t>.</a:t>
            </a:r>
            <a:endParaRPr lang="ar-IQ" sz="1600" b="1" dirty="0"/>
          </a:p>
          <a:p>
            <a:r>
              <a:rPr lang="ar-IQ" sz="1600" b="1" dirty="0"/>
              <a:t>فإن لم يجب تقديرها بمصدر لم يجب فتحها بل تكسر وجوبا أو جوازا على ما سنبين وتحت هذا قسمان أحدهما وجوب الكسر والثاني جواز الفتح والكسر .</a:t>
            </a:r>
            <a:endParaRPr lang="ar-IQ" sz="1600" dirty="0"/>
          </a:p>
        </p:txBody>
      </p:sp>
    </p:spTree>
    <p:extLst>
      <p:ext uri="{BB962C8B-B14F-4D97-AF65-F5344CB8AC3E}">
        <p14:creationId xmlns:p14="http://schemas.microsoft.com/office/powerpoint/2010/main" val="2574200473"/>
      </p:ext>
    </p:extLst>
  </p:cSld>
  <p:clrMapOvr>
    <a:masterClrMapping/>
  </p:clrMapOvr>
</p:sld>
</file>

<file path=ppt/theme/theme1.xml><?xml version="1.0" encoding="utf-8"?>
<a:theme xmlns:a="http://schemas.openxmlformats.org/drawingml/2006/main" name="أفق">
  <a:themeElements>
    <a:clrScheme name="أفق">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أفق">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أفق">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TotalTime>
  <Words>490</Words>
  <Application>Microsoft Office PowerPoint</Application>
  <PresentationFormat>عرض على الشاشة (3:4)‏</PresentationFormat>
  <Paragraphs>25</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أفق</vt:lpstr>
      <vt:lpstr>النحو والصرف </vt:lpstr>
      <vt:lpstr>إنّ وأخواتها</vt:lpstr>
      <vt:lpstr>عرض تقديمي في PowerPoint</vt:lpstr>
      <vt:lpstr>أحوال همزة (إنّ)</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النحو والصرف </dc:title>
  <dc:creator>Maher</dc:creator>
  <cp:lastModifiedBy>Maher</cp:lastModifiedBy>
  <cp:revision>2</cp:revision>
  <dcterms:created xsi:type="dcterms:W3CDTF">2026-09-09T08:09:07Z</dcterms:created>
  <dcterms:modified xsi:type="dcterms:W3CDTF">2026-09-09T08:19:30Z</dcterms:modified>
</cp:coreProperties>
</file>