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01FC-C7FA-4AC0-A216-DF28E234C8BE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5AB8-B1DE-4A38-913A-ABB4E98AA05D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01FC-C7FA-4AC0-A216-DF28E234C8BE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5AB8-B1DE-4A38-913A-ABB4E98AA05D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01FC-C7FA-4AC0-A216-DF28E234C8BE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5AB8-B1DE-4A38-913A-ABB4E98AA05D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01FC-C7FA-4AC0-A216-DF28E234C8BE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5AB8-B1DE-4A38-913A-ABB4E98AA05D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01FC-C7FA-4AC0-A216-DF28E234C8BE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5AB8-B1DE-4A38-913A-ABB4E98AA05D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01FC-C7FA-4AC0-A216-DF28E234C8BE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5AB8-B1DE-4A38-913A-ABB4E98AA05D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01FC-C7FA-4AC0-A216-DF28E234C8BE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5AB8-B1DE-4A38-913A-ABB4E98AA05D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01FC-C7FA-4AC0-A216-DF28E234C8BE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5AB8-B1DE-4A38-913A-ABB4E98AA05D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01FC-C7FA-4AC0-A216-DF28E234C8BE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8075AB8-B1DE-4A38-913A-ABB4E98AA05D}" type="slidenum">
              <a:rPr lang="ar-IQ" smtClean="0"/>
              <a:t>‹#›</a:t>
            </a:fld>
            <a:endParaRPr lang="ar-IQ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01FC-C7FA-4AC0-A216-DF28E234C8BE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5AB8-B1DE-4A38-913A-ABB4E98AA05D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01FC-C7FA-4AC0-A216-DF28E234C8BE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5AB8-B1DE-4A38-913A-ABB4E98AA05D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  <a:p>
            <a:pPr lvl="1" eaLnBrk="1" latinLnBrk="0" hangingPunct="1"/>
            <a:r>
              <a:rPr kumimoji="0" lang="ar-SA"/>
              <a:t>المستوى الثاني</a:t>
            </a:r>
          </a:p>
          <a:p>
            <a:pPr lvl="2" eaLnBrk="1" latinLnBrk="0" hangingPunct="1"/>
            <a:r>
              <a:rPr kumimoji="0" lang="ar-SA"/>
              <a:t>المستوى الثالث</a:t>
            </a:r>
          </a:p>
          <a:p>
            <a:pPr lvl="3" eaLnBrk="1" latinLnBrk="0" hangingPunct="1"/>
            <a:r>
              <a:rPr kumimoji="0" lang="ar-SA"/>
              <a:t>المستوى الرابع</a:t>
            </a:r>
          </a:p>
          <a:p>
            <a:pPr lvl="4" eaLnBrk="1" latinLnBrk="0" hangingPunct="1"/>
            <a:r>
              <a:rPr kumimoji="0" lang="ar-SA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6F901FC-C7FA-4AC0-A216-DF28E234C8BE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8075AB8-B1DE-4A38-913A-ABB4E98AA05D}" type="slidenum">
              <a:rPr lang="ar-IQ" smtClean="0"/>
              <a:t>‹#›</a:t>
            </a:fld>
            <a:endParaRPr lang="ar-IQ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404664"/>
            <a:ext cx="7854696" cy="6264696"/>
          </a:xfrm>
        </p:spPr>
        <p:txBody>
          <a:bodyPr>
            <a:normAutofit fontScale="77500" lnSpcReduction="20000"/>
          </a:bodyPr>
          <a:lstStyle/>
          <a:p>
            <a:pPr algn="ctr"/>
            <a:endParaRPr lang="ar-IQ" dirty="0"/>
          </a:p>
          <a:p>
            <a:pPr algn="ctr"/>
            <a:endParaRPr lang="ar-IQ" dirty="0"/>
          </a:p>
          <a:p>
            <a:pPr algn="ctr"/>
            <a:endParaRPr lang="ar-IQ" dirty="0"/>
          </a:p>
          <a:p>
            <a:pPr algn="ctr"/>
            <a:endParaRPr lang="ar-IQ" dirty="0"/>
          </a:p>
          <a:p>
            <a:pPr algn="ctr"/>
            <a:endParaRPr lang="ar-IQ" dirty="0"/>
          </a:p>
          <a:p>
            <a:pPr algn="ctr"/>
            <a:endParaRPr lang="ar-IQ" dirty="0"/>
          </a:p>
          <a:p>
            <a:pPr algn="ctr"/>
            <a:r>
              <a:rPr lang="ar-SA" sz="6000" dirty="0" err="1"/>
              <a:t>م.م</a:t>
            </a:r>
            <a:r>
              <a:rPr lang="ar-SA" sz="6000" dirty="0"/>
              <a:t> محمد نعيم جبر </a:t>
            </a:r>
          </a:p>
          <a:p>
            <a:pPr algn="ctr"/>
            <a:r>
              <a:rPr lang="ar-SA" sz="6000" dirty="0"/>
              <a:t>المادة الصرف المرحلة الأولى </a:t>
            </a:r>
          </a:p>
          <a:p>
            <a:pPr algn="ctr"/>
            <a:r>
              <a:rPr lang="ar-SA" sz="6000" dirty="0"/>
              <a:t>قسم اللغة العربية </a:t>
            </a:r>
          </a:p>
          <a:p>
            <a:pPr algn="ctr"/>
            <a:r>
              <a:rPr lang="ar-SA" sz="6000"/>
              <a:t>المحاضرة الرابعة </a:t>
            </a:r>
            <a:endParaRPr lang="ar-SA" sz="6000" dirty="0"/>
          </a:p>
          <a:p>
            <a:pPr algn="ctr"/>
            <a:endParaRPr lang="ar-SA" sz="6000" dirty="0"/>
          </a:p>
          <a:p>
            <a:pPr algn="ctr"/>
            <a:r>
              <a:rPr lang="ar-IQ" sz="6000" dirty="0"/>
              <a:t>اسناد الافعال الى الضمائر</a:t>
            </a:r>
          </a:p>
        </p:txBody>
      </p:sp>
    </p:spTree>
    <p:extLst>
      <p:ext uri="{BB962C8B-B14F-4D97-AF65-F5344CB8AC3E}">
        <p14:creationId xmlns:p14="http://schemas.microsoft.com/office/powerpoint/2010/main" val="917528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23528" y="620688"/>
            <a:ext cx="8496944" cy="6120680"/>
          </a:xfrm>
        </p:spPr>
        <p:txBody>
          <a:bodyPr/>
          <a:lstStyle/>
          <a:p>
            <a:r>
              <a:rPr lang="ar-IQ" dirty="0"/>
              <a:t>تسند الافعال  الى الضمائر المتصلة و تنقسم إلى:  </a:t>
            </a:r>
          </a:p>
          <a:p>
            <a:r>
              <a:rPr lang="ar-IQ" dirty="0"/>
              <a:t>اولا / ضمائر  رفع ساكنة : " الف الاثنين،  واو الجماعة ، ياء المخاطبة " </a:t>
            </a:r>
          </a:p>
          <a:p>
            <a:r>
              <a:rPr lang="ar-IQ" dirty="0"/>
              <a:t>ثانيا/ضمائر الرفع المتحركة : " تاء الفاعل ، </a:t>
            </a:r>
            <a:r>
              <a:rPr lang="ar-IQ" dirty="0" err="1"/>
              <a:t>نا</a:t>
            </a:r>
            <a:r>
              <a:rPr lang="ar-IQ" dirty="0"/>
              <a:t> الفاعلين ، نون النسوة ".</a:t>
            </a:r>
          </a:p>
          <a:p>
            <a:r>
              <a:rPr lang="ar-IQ" dirty="0"/>
              <a:t>الافعال التي تسند الى الضمائر المتصلة هي: </a:t>
            </a:r>
          </a:p>
          <a:p>
            <a:r>
              <a:rPr lang="ar-IQ" dirty="0"/>
              <a:t>١_ الماضي : ويسند إلى جميع الضمائر  " الرفع + الساكنة " ماعدا ياء المخاطبة   فانه لا يسند اليها. </a:t>
            </a:r>
          </a:p>
          <a:p>
            <a:r>
              <a:rPr lang="ar-IQ" dirty="0"/>
              <a:t>٢ - المضارع والأمر: يسندان إلى " نون النسوة + جميع ضمائر الرفع الساكنة "الف الاثنين، واو الجماعة، ياء المخاطبة " أمّا تاء الفاعل و </a:t>
            </a:r>
            <a:r>
              <a:rPr lang="ar-IQ" dirty="0" err="1"/>
              <a:t>نا</a:t>
            </a:r>
            <a:r>
              <a:rPr lang="ar-IQ" dirty="0"/>
              <a:t> الفاعلين فإنَّها  لا تسند اليهما. </a:t>
            </a:r>
          </a:p>
          <a:p>
            <a:r>
              <a:rPr lang="ar-IQ" dirty="0"/>
              <a:t>الأفعال تقسم من حيث الصحة والاعتلال الى :( 1-صحيح 2- معتل )</a:t>
            </a:r>
          </a:p>
        </p:txBody>
      </p:sp>
    </p:spTree>
    <p:extLst>
      <p:ext uri="{BB962C8B-B14F-4D97-AF65-F5344CB8AC3E}">
        <p14:creationId xmlns:p14="http://schemas.microsoft.com/office/powerpoint/2010/main" val="1180714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0" y="908720"/>
            <a:ext cx="8748464" cy="5949280"/>
          </a:xfrm>
        </p:spPr>
        <p:txBody>
          <a:bodyPr/>
          <a:lstStyle/>
          <a:p>
            <a:r>
              <a:rPr lang="ar-IQ" dirty="0"/>
              <a:t>أولا اسناد الفعل الصحيح إلى الضمائر</a:t>
            </a:r>
          </a:p>
          <a:p>
            <a:r>
              <a:rPr lang="ar-IQ" dirty="0"/>
              <a:t>الفعل الصحيح يقسم إلى : (1- سالم ٢- مهموز ٣ -مضعف )</a:t>
            </a:r>
          </a:p>
          <a:p>
            <a:r>
              <a:rPr lang="ar-IQ" dirty="0"/>
              <a:t>أولا/  اسناد الفعل السالم : لا يحذف اخره عند اسناده إلى الضمائر. </a:t>
            </a:r>
          </a:p>
          <a:p>
            <a:r>
              <a:rPr lang="ar-IQ" dirty="0"/>
              <a:t>1-	 حكمه إذا اسندت إلى ضمائر رفع ساكنة وجب تحريكه .</a:t>
            </a:r>
          </a:p>
          <a:p>
            <a:r>
              <a:rPr lang="ar-IQ" dirty="0"/>
              <a:t>مثال:  الفعل خرج ، تخرج،  اخرج </a:t>
            </a:r>
          </a:p>
          <a:p>
            <a:r>
              <a:rPr lang="ar-IQ" dirty="0"/>
              <a:t>**توضيح </a:t>
            </a:r>
          </a:p>
          <a:p>
            <a:r>
              <a:rPr lang="ar-IQ" dirty="0"/>
              <a:t>عندنا ضمائر رفع ساكنة وهي " الف الاثنين،  واو الجماعة، ياء المخاطبة " إذا اردنا اسنادها للفعل وجب تحريك آخر حرف للفعل. </a:t>
            </a:r>
          </a:p>
          <a:p>
            <a:r>
              <a:rPr lang="ar-IQ" dirty="0"/>
              <a:t>* حركة اخر الفعل يجب أن تناسب الضمير،  واو الجماعة حركة اخر الفعل ضمّ، وياء المخاطبة الكسر،  والف الاثنين الفتح. </a:t>
            </a:r>
          </a:p>
          <a:p>
            <a:r>
              <a:rPr lang="ar-IQ" dirty="0"/>
              <a:t>حل المثال: </a:t>
            </a:r>
          </a:p>
          <a:p>
            <a:r>
              <a:rPr lang="ar-IQ" dirty="0"/>
              <a:t>خرج</a:t>
            </a:r>
          </a:p>
          <a:p>
            <a:r>
              <a:rPr lang="ar-IQ" dirty="0"/>
              <a:t>عند اسناده إلى واو الجماعة  =  "خَرَجُوا "   ، حركة آخره هي الضمة لأنها تناسب الواو. </a:t>
            </a:r>
          </a:p>
          <a:p>
            <a:r>
              <a:rPr lang="ar-IQ" dirty="0"/>
              <a:t>عند اسناده لألف الاثنين = " خَرَجَا " حركة اخره هي الفتحة لأنها تناسب الف الاثنين 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716045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23528" y="764704"/>
            <a:ext cx="8424936" cy="5976664"/>
          </a:xfrm>
        </p:spPr>
        <p:txBody>
          <a:bodyPr/>
          <a:lstStyle/>
          <a:p>
            <a:r>
              <a:rPr lang="ar-IQ" dirty="0"/>
              <a:t>تخرج </a:t>
            </a:r>
          </a:p>
          <a:p>
            <a:r>
              <a:rPr lang="ar-IQ" dirty="0"/>
              <a:t>عند اسناده إلى ياء المخاطبة = "  تخرجِينَ " حركة اخره هي الكسرة لأنها تناسب الياء.  </a:t>
            </a:r>
          </a:p>
          <a:p>
            <a:r>
              <a:rPr lang="ar-IQ" dirty="0"/>
              <a:t>عند إسناده إلى ألف الاثنين=  " تَخرُجَا " حركة آخره هي الفتحة  لأنها تناسب الالف </a:t>
            </a:r>
          </a:p>
          <a:p>
            <a:endParaRPr lang="ar-IQ" dirty="0"/>
          </a:p>
          <a:p>
            <a:r>
              <a:rPr lang="ar-IQ" dirty="0"/>
              <a:t>فعل الأمر</a:t>
            </a:r>
          </a:p>
          <a:p>
            <a:r>
              <a:rPr lang="ar-IQ" dirty="0"/>
              <a:t> أخرج </a:t>
            </a:r>
          </a:p>
          <a:p>
            <a:r>
              <a:rPr lang="ar-IQ" dirty="0"/>
              <a:t>عند اسناده إلى ياء المخاطبة = "  أُخرُجِي " حركة اخره الكسرة.</a:t>
            </a:r>
          </a:p>
          <a:p>
            <a:r>
              <a:rPr lang="ar-IQ" dirty="0"/>
              <a:t>عند اسناده إلى الف الاثنين= " أُخرُجَا " حركة آخره الفتحة. 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860796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95536" y="764704"/>
            <a:ext cx="8352928" cy="6093296"/>
          </a:xfrm>
        </p:spPr>
        <p:txBody>
          <a:bodyPr/>
          <a:lstStyle/>
          <a:p>
            <a:r>
              <a:rPr lang="ar-IQ" dirty="0"/>
              <a:t>ثانيا / حكمه إذا اسند إلى ضمائر الرفع المتحركة " تاء الفاعل </a:t>
            </a:r>
            <a:r>
              <a:rPr lang="ar-IQ" dirty="0" err="1"/>
              <a:t>ونا</a:t>
            </a:r>
            <a:r>
              <a:rPr lang="ar-IQ" dirty="0"/>
              <a:t> الفاعلين، ونون النسوة " ، وجب تسكين اخر الفعل . </a:t>
            </a:r>
          </a:p>
          <a:p>
            <a:r>
              <a:rPr lang="ar-IQ" dirty="0"/>
              <a:t>مثال </a:t>
            </a:r>
          </a:p>
          <a:p>
            <a:r>
              <a:rPr lang="ar-IQ" dirty="0"/>
              <a:t>الفعل الماضي خرج </a:t>
            </a:r>
          </a:p>
          <a:p>
            <a:r>
              <a:rPr lang="ar-IQ" dirty="0"/>
              <a:t>   خرَجْتُ/  اسند لتاء الفاعل فوجب تسكين حرف الجيم في اخر الفعل </a:t>
            </a:r>
          </a:p>
          <a:p>
            <a:r>
              <a:rPr lang="ar-IQ" dirty="0"/>
              <a:t>خرجْنا /  اسند إلى </a:t>
            </a:r>
            <a:r>
              <a:rPr lang="ar-IQ" dirty="0" err="1"/>
              <a:t>نا</a:t>
            </a:r>
            <a:r>
              <a:rPr lang="ar-IQ" dirty="0"/>
              <a:t> الفاعلين فوجب تسكين حرف الجيم في اخر الفعل </a:t>
            </a:r>
          </a:p>
          <a:p>
            <a:r>
              <a:rPr lang="ar-IQ" dirty="0"/>
              <a:t>خرَجْنَ/  أسند إلى نون النسوة فوجب تسكين حرف الجيم في اخر الفعل </a:t>
            </a:r>
          </a:p>
          <a:p>
            <a:r>
              <a:rPr lang="ar-IQ" dirty="0"/>
              <a:t>.</a:t>
            </a:r>
          </a:p>
          <a:p>
            <a:r>
              <a:rPr lang="ar-IQ" dirty="0"/>
              <a:t>الفعل المضارع تخرج </a:t>
            </a:r>
          </a:p>
          <a:p>
            <a:r>
              <a:rPr lang="ar-IQ" dirty="0"/>
              <a:t>تخرجْنَ /  أسند إلى نون النسوة فوجب تسكين حرف الجيم في اخر الفعل </a:t>
            </a:r>
          </a:p>
          <a:p>
            <a:r>
              <a:rPr lang="ar-IQ" dirty="0"/>
              <a:t>ملاحظة في الفعل المضارع لا يسند إلى تاء الفاعل ولا </a:t>
            </a:r>
            <a:r>
              <a:rPr lang="ar-IQ" dirty="0" err="1"/>
              <a:t>نا</a:t>
            </a:r>
            <a:r>
              <a:rPr lang="ar-IQ" dirty="0"/>
              <a:t> الفاعلين. </a:t>
            </a:r>
          </a:p>
          <a:p>
            <a:r>
              <a:rPr lang="ar-IQ" dirty="0"/>
              <a:t>فعل الأمر  أخرج </a:t>
            </a:r>
          </a:p>
          <a:p>
            <a:r>
              <a:rPr lang="ar-IQ" dirty="0"/>
              <a:t>أُخرُجْنَ / اسند إلى نون النسوة فوجب تسكين حرف الجيم في اخر الفعل. </a:t>
            </a:r>
          </a:p>
          <a:p>
            <a:r>
              <a:rPr lang="ar-IQ" dirty="0"/>
              <a:t>ملاحظة فعل الأمر لا يسند اليه تاء الفاعل </a:t>
            </a:r>
            <a:r>
              <a:rPr lang="ar-IQ" dirty="0" err="1"/>
              <a:t>ونا</a:t>
            </a:r>
            <a:r>
              <a:rPr lang="ar-IQ" dirty="0"/>
              <a:t> الفاعلين. 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5670556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</TotalTime>
  <Words>344</Words>
  <Application>Microsoft Office PowerPoint</Application>
  <PresentationFormat>عرض على الشاشة (4:3)</PresentationFormat>
  <Paragraphs>47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تدفق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SACC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Maher</dc:creator>
  <cp:lastModifiedBy>محمد علي</cp:lastModifiedBy>
  <cp:revision>2</cp:revision>
  <dcterms:created xsi:type="dcterms:W3CDTF">2026-09-06T20:30:27Z</dcterms:created>
  <dcterms:modified xsi:type="dcterms:W3CDTF">2026-09-08T05:41:59Z</dcterms:modified>
</cp:coreProperties>
</file>