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123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dirty="0" smtClean="0"/>
              <a:t>مفاهيم بلاغية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lvl="0" indent="-283464" algn="ctr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ar-IQ" b="1" dirty="0">
                <a:solidFill>
                  <a:prstClr val="black"/>
                </a:solidFill>
                <a:latin typeface="Gill Sans MT"/>
              </a:rPr>
              <a:t>كلية العلوم الإسلامية</a:t>
            </a:r>
          </a:p>
          <a:p>
            <a:pPr marL="365760" lvl="0" indent="-283464" algn="ctr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ar-IQ" b="1" dirty="0">
                <a:solidFill>
                  <a:prstClr val="black"/>
                </a:solidFill>
                <a:latin typeface="Gill Sans MT"/>
              </a:rPr>
              <a:t>قسم اللغة العربية</a:t>
            </a:r>
          </a:p>
          <a:p>
            <a:pPr marL="365760" lvl="0" indent="-283464" algn="ctr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ar-IQ" b="1" dirty="0">
                <a:solidFill>
                  <a:prstClr val="black"/>
                </a:solidFill>
                <a:latin typeface="Gill Sans MT"/>
              </a:rPr>
              <a:t>المرحلة الأولى</a:t>
            </a:r>
          </a:p>
          <a:p>
            <a:pPr marL="365760" lvl="0" indent="-283464" algn="ctr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ar-IQ" b="1" dirty="0">
                <a:solidFill>
                  <a:prstClr val="black"/>
                </a:solidFill>
                <a:latin typeface="Gill Sans MT"/>
              </a:rPr>
              <a:t>مفاهيم بلاغية</a:t>
            </a:r>
          </a:p>
          <a:p>
            <a:pPr lvl="0" algn="ctr">
              <a:buClr>
                <a:srgbClr val="3891A7"/>
              </a:buClr>
            </a:pPr>
            <a:r>
              <a:rPr lang="ar-IQ" b="1" dirty="0">
                <a:solidFill>
                  <a:prstClr val="black"/>
                </a:solidFill>
                <a:latin typeface="Gill Sans MT"/>
              </a:rPr>
              <a:t>د. </a:t>
            </a:r>
            <a:r>
              <a:rPr lang="ar-IQ" b="1">
                <a:solidFill>
                  <a:prstClr val="black"/>
                </a:solidFill>
              </a:rPr>
              <a:t>دعاء عدنان توفيق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endParaRPr lang="ar-IQ" dirty="0">
              <a:solidFill>
                <a:prstClr val="black"/>
              </a:solidFill>
              <a:latin typeface="Gill Sans MT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34495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dirty="0" smtClean="0"/>
              <a:t>تعريف الأسلوب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>
                <a:solidFill>
                  <a:srgbClr val="202124"/>
                </a:solidFill>
                <a:latin typeface="Roboto"/>
              </a:rPr>
              <a:t>الأسلوب :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 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هو المعنى المصوغ في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ألفاظ مؤلفة 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على صورة تكون أقرب لنيل الغرض المقصود من الكلام وأفعل في نفوس سامعيه ، وأنواع الأساليب ثلاثة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:</a:t>
            </a:r>
          </a:p>
          <a:p>
            <a:r>
              <a:rPr lang="ar-IQ" dirty="0" smtClean="0">
                <a:solidFill>
                  <a:srgbClr val="202124"/>
                </a:solidFill>
                <a:latin typeface="Roboto"/>
              </a:rPr>
              <a:t>1- الأسلوب العلمي</a:t>
            </a:r>
          </a:p>
          <a:p>
            <a:r>
              <a:rPr lang="ar-IQ" dirty="0" smtClean="0">
                <a:solidFill>
                  <a:srgbClr val="202124"/>
                </a:solidFill>
                <a:latin typeface="Roboto"/>
              </a:rPr>
              <a:t>2- الأسلوب الأدبي</a:t>
            </a:r>
          </a:p>
          <a:p>
            <a:r>
              <a:rPr lang="ar-IQ" dirty="0" smtClean="0">
                <a:solidFill>
                  <a:srgbClr val="202124"/>
                </a:solidFill>
                <a:latin typeface="Roboto"/>
              </a:rPr>
              <a:t>3- الأسلوب الخطابي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70894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dirty="0" smtClean="0"/>
              <a:t>الأسلوب العلمي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IQ" dirty="0">
                <a:solidFill>
                  <a:srgbClr val="202124"/>
                </a:solidFill>
                <a:latin typeface="Roboto"/>
              </a:rPr>
              <a:t>(1) الأسلوب </a:t>
            </a:r>
            <a:r>
              <a:rPr lang="ar-IQ" dirty="0" err="1">
                <a:solidFill>
                  <a:srgbClr val="202124"/>
                </a:solidFill>
                <a:latin typeface="Roboto"/>
              </a:rPr>
              <a:t>العلمى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 : وهو أهدأ الأساليب ، وأكثرها احتياجاً إلى المنطق السليم والفكر المستقيم ، وأبعدها عن الخيال الشعرى ، لأنه يخاطب العقل ، ويناجى الفكر ويشرح الحقائق العلمية التي لا تخلو من غموض وخفاء ، وأظهر ميزات هذا الأسلوب الوضوح . ولا بد أن يبدو فيه أثر القوة والجمال ، وقوته في سطوع بيانه ورصانة حججه ، وجماله في سهولة عباراته ، وسلامة الذوق في اختيار كلماته ، وحسن تقريره المعنى في الأفهام من أقرب وجوه الكلام .</a:t>
            </a:r>
            <a:r>
              <a:rPr lang="ar-IQ" dirty="0"/>
              <a:t/>
            </a:r>
            <a:br>
              <a:rPr lang="ar-IQ" dirty="0"/>
            </a:br>
            <a:r>
              <a:rPr lang="ar-IQ" dirty="0"/>
              <a:t/>
            </a:r>
            <a:br>
              <a:rPr lang="ar-IQ" dirty="0"/>
            </a:br>
            <a:r>
              <a:rPr lang="ar-IQ" dirty="0">
                <a:solidFill>
                  <a:srgbClr val="202124"/>
                </a:solidFill>
                <a:latin typeface="Roboto"/>
              </a:rPr>
              <a:t>فيجب أن يُعنى فيه باختيار الألفاظ الواضحة الصريحة في معناها الخالية من الاشتراك ، وأن تُؤلف هذه الألفاظ، في سهولة وجلاء ، حتى تكون ثوباً شفاً للمعنى المقصود ، وحتى لا تصبح مثاراً للظنون ، ومجالا للتوجيه والتأويل</a:t>
            </a:r>
            <a:r>
              <a:rPr lang="ar-IQ" dirty="0"/>
              <a:t/>
            </a:r>
            <a:br>
              <a:rPr lang="ar-IQ" dirty="0"/>
            </a:br>
            <a:r>
              <a:rPr lang="ar-IQ" dirty="0"/>
              <a:t/>
            </a:r>
            <a:br>
              <a:rPr lang="ar-IQ" dirty="0"/>
            </a:br>
            <a:r>
              <a:rPr lang="ar-IQ" dirty="0">
                <a:solidFill>
                  <a:srgbClr val="202124"/>
                </a:solidFill>
                <a:latin typeface="Roboto"/>
              </a:rPr>
              <a:t>ويحسن </a:t>
            </a:r>
            <a:r>
              <a:rPr lang="ar-IQ" dirty="0" err="1">
                <a:solidFill>
                  <a:srgbClr val="202124"/>
                </a:solidFill>
                <a:latin typeface="Roboto"/>
              </a:rPr>
              <a:t>التنحى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 عن المجاز ومحسنات البديع في هذا الأسلوب ، إلا ما يجيء من ذلك عفوا من غير أن يَمَسَّ أَصلا من أصوله أو ميزة من ميزاته . أما التشبيه الذى يُقصد به تقريب الحقائق إلى الأفهام وتوضيحها بذكر مماثلها ، فهو في هذا الأسلوب حسن مقبول .</a:t>
            </a:r>
            <a:r>
              <a:rPr lang="ar-IQ" dirty="0"/>
              <a:t/>
            </a:r>
            <a:br>
              <a:rPr lang="ar-IQ" dirty="0"/>
            </a:b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661813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dirty="0" smtClean="0"/>
              <a:t>الأسلوب الأدبي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IQ" dirty="0">
                <a:solidFill>
                  <a:srgbClr val="202124"/>
                </a:solidFill>
                <a:latin typeface="Roboto"/>
              </a:rPr>
              <a:t>(۲) الأسلوب </a:t>
            </a:r>
            <a:r>
              <a:rPr lang="ar-IQ" dirty="0" err="1">
                <a:solidFill>
                  <a:srgbClr val="202124"/>
                </a:solidFill>
                <a:latin typeface="Roboto"/>
              </a:rPr>
              <a:t>الأدبى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 : والجمال أبرز صفاته ، وأظهر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مميزاته</a:t>
            </a:r>
            <a:r>
              <a:rPr lang="ar-IQ" dirty="0" smtClean="0"/>
              <a:t>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ومنشأ 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جماله ما فيه من خيال رائع ، وتصوير دقيق ، وتلمس لوجوه الشبه البعيدة بين الأشياء ، وإلباس </a:t>
            </a:r>
            <a:r>
              <a:rPr lang="ar-IQ" dirty="0" err="1">
                <a:solidFill>
                  <a:srgbClr val="202124"/>
                </a:solidFill>
                <a:latin typeface="Roboto"/>
              </a:rPr>
              <a:t>المعنوى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 ثوب المحسوس ، وإظهار المحسوس في صورة </a:t>
            </a:r>
            <a:r>
              <a:rPr lang="ar-IQ" dirty="0" err="1">
                <a:solidFill>
                  <a:srgbClr val="202124"/>
                </a:solidFill>
                <a:latin typeface="Roboto"/>
              </a:rPr>
              <a:t>المعنوى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 .</a:t>
            </a:r>
            <a:r>
              <a:rPr lang="ar-IQ" dirty="0"/>
              <a:t/>
            </a:r>
            <a:br>
              <a:rPr lang="ar-IQ" dirty="0"/>
            </a:br>
            <a:r>
              <a:rPr lang="ar-IQ" dirty="0"/>
              <a:t/>
            </a:r>
            <a:br>
              <a:rPr lang="ar-IQ" dirty="0"/>
            </a:br>
            <a:r>
              <a:rPr lang="ar-IQ" dirty="0">
                <a:solidFill>
                  <a:srgbClr val="202124"/>
                </a:solidFill>
                <a:latin typeface="Roboto"/>
              </a:rPr>
              <a:t>فالمتنبي لا يرى الحمى الراجعة كما يراها الأطباء أثرا لجراثيم تدخل الجسم ، فترفع حرارته ، وتُسبب رعدة وقشعريرة . حتى إذا فرغت نوبتها تصبب الجسم عرقاً ، ولكنه يصورها كما تراها في الأبيات الآتية :</a:t>
            </a:r>
            <a:r>
              <a:rPr lang="ar-IQ" dirty="0"/>
              <a:t/>
            </a:r>
            <a:br>
              <a:rPr lang="ar-IQ" dirty="0"/>
            </a:br>
            <a:r>
              <a:rPr lang="ar-IQ" dirty="0"/>
              <a:t/>
            </a:r>
            <a:br>
              <a:rPr lang="ar-IQ" dirty="0"/>
            </a:br>
            <a:r>
              <a:rPr lang="ar-IQ" dirty="0" err="1">
                <a:solidFill>
                  <a:srgbClr val="202124"/>
                </a:solidFill>
                <a:latin typeface="Roboto"/>
              </a:rPr>
              <a:t>وَزَائِرتى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 كأن بها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حياءٌ       </a:t>
            </a:r>
            <a:r>
              <a:rPr lang="ar-IQ" dirty="0" smtClean="0"/>
              <a:t>***  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فَلَيْسَ 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تَزُورُ إِلَّا في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الظلام</a:t>
            </a:r>
            <a:r>
              <a:rPr lang="ar-IQ" dirty="0"/>
              <a:t/>
            </a:r>
            <a:br>
              <a:rPr lang="ar-IQ" dirty="0"/>
            </a:br>
            <a:r>
              <a:rPr lang="ar-IQ" dirty="0"/>
              <a:t/>
            </a:r>
            <a:br>
              <a:rPr lang="ar-IQ" dirty="0"/>
            </a:br>
            <a:r>
              <a:rPr lang="ar-IQ" dirty="0">
                <a:solidFill>
                  <a:srgbClr val="202124"/>
                </a:solidFill>
                <a:latin typeface="Roboto"/>
              </a:rPr>
              <a:t>بذلت لها المطارف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والحَشَايَا *** 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فَعَافتها وباتت في </a:t>
            </a:r>
            <a:r>
              <a:rPr lang="ar-IQ" dirty="0" err="1" smtClean="0">
                <a:solidFill>
                  <a:srgbClr val="202124"/>
                </a:solidFill>
                <a:latin typeface="Roboto"/>
              </a:rPr>
              <a:t>عظامی</a:t>
            </a:r>
            <a:r>
              <a:rPr lang="ar-IQ" dirty="0"/>
              <a:t/>
            </a:r>
            <a:br>
              <a:rPr lang="ar-IQ" dirty="0"/>
            </a:br>
            <a:r>
              <a:rPr lang="ar-IQ" dirty="0"/>
              <a:t/>
            </a:r>
            <a:br>
              <a:rPr lang="ar-IQ" dirty="0"/>
            </a:br>
            <a:r>
              <a:rPr lang="ar-IQ" dirty="0">
                <a:solidFill>
                  <a:srgbClr val="202124"/>
                </a:solidFill>
                <a:latin typeface="Roboto"/>
              </a:rPr>
              <a:t>يضيق الجلد عَنْ نَفسي وعنها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***   فَتُوسِعُهُ </a:t>
            </a:r>
            <a:r>
              <a:rPr lang="ar-IQ" dirty="0">
                <a:solidFill>
                  <a:srgbClr val="202124"/>
                </a:solidFill>
                <a:latin typeface="Roboto"/>
              </a:rPr>
              <a:t>بِأنواعِ 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السَّقَامِ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230176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IQ" b="1" dirty="0" smtClean="0"/>
              <a:t>الأسلوب الخطابي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IQ" dirty="0">
                <a:solidFill>
                  <a:srgbClr val="202124"/>
                </a:solidFill>
                <a:latin typeface="Roboto"/>
              </a:rPr>
              <a:t>(۳) الأسلوب الخطابي : هنا تَبْرُزُ قوة المعاني والألفاظ ، وقوة الحجة والبرهان ، وقوة العقل الخصيب ، وهنا يتحدث الخطيب إلى إرادة سامعيه الإثارة عزائمهم واستنهاض هممهم، ولجمال هذا الأسلوب ووضوحه شأن كبير في تأثيره ووصوله إلى قرارة النفوس ، ومما يزيد في تأثير هذا الأسلوب منزلة الخطيب في نفوس سامعيه وقوة عارضته ، وسطوع حجته ، ونبرات صوته ، وحسن إلقائه ، ومحكم إشارته .</a:t>
            </a:r>
            <a:r>
              <a:rPr lang="ar-IQ" dirty="0"/>
              <a:t/>
            </a:r>
            <a:br>
              <a:rPr lang="ar-IQ" dirty="0"/>
            </a:br>
            <a:r>
              <a:rPr lang="ar-IQ" dirty="0"/>
              <a:t/>
            </a:r>
            <a:br>
              <a:rPr lang="ar-IQ" dirty="0"/>
            </a:br>
            <a:r>
              <a:rPr lang="ar-IQ" dirty="0">
                <a:solidFill>
                  <a:srgbClr val="202124"/>
                </a:solidFill>
                <a:latin typeface="Roboto"/>
              </a:rPr>
              <a:t>ومن أظهر مميزات هذا الأسلوب التكرار ، واستعمال المترادفات ، وضرب الأمثال ، واختيار الكلمات الجزلة ذات الرنين ، ويحسن فيه أن تتعاقب ضروب التعبير من إخبار إلى استفهام إلى تعجب إلى استنكار ، وأن تكون مواطن الوقف فيه قوية شافية للنفس </a:t>
            </a:r>
            <a:r>
              <a:rPr lang="ar-IQ" dirty="0" smtClean="0">
                <a:solidFill>
                  <a:srgbClr val="202124"/>
                </a:solidFill>
                <a:latin typeface="Roboto"/>
              </a:rPr>
              <a:t>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3904952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253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انقلاب</vt:lpstr>
      <vt:lpstr>مفاهيم بلاغية</vt:lpstr>
      <vt:lpstr>تعريف الأسلوب</vt:lpstr>
      <vt:lpstr>الأسلوب العلمي</vt:lpstr>
      <vt:lpstr>الأسلوب الأدبي</vt:lpstr>
      <vt:lpstr>الأسلوب الخطابي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مفاهيم بلاغية</dc:title>
  <dc:creator>Digital</dc:creator>
  <cp:lastModifiedBy>Maher</cp:lastModifiedBy>
  <cp:revision>2</cp:revision>
  <dcterms:created xsi:type="dcterms:W3CDTF">2025-03-01T15:15:07Z</dcterms:created>
  <dcterms:modified xsi:type="dcterms:W3CDTF">2026-09-09T09:44:58Z</dcterms:modified>
</cp:coreProperties>
</file>