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52" r:id="rId1"/>
  </p:sldMasterIdLst>
  <p:sldIdLst>
    <p:sldId id="256" r:id="rId2"/>
    <p:sldId id="257" r:id="rId3"/>
    <p:sldId id="259" r:id="rId4"/>
    <p:sldId id="262" r:id="rId5"/>
    <p:sldId id="261" r:id="rId6"/>
    <p:sldId id="265" r:id="rId7"/>
  </p:sldIdLst>
  <p:sldSz cx="12192000" cy="6858000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81" d="100"/>
          <a:sy n="81" d="100"/>
        </p:scale>
        <p:origin x="-72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839946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96904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097745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631972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104025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6054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051045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15365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ar-SA" smtClean="0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4057803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لعنوان والتسمية ال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219827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اقتباس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54479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646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بطاقة اسم ذات اقتبا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6243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صواب أو خط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24943875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357586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77460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F5DF0A-43A8-47BA-B7D5-D4F3502349CB}" type="datetimeFigureOut">
              <a:rPr lang="ar-IQ" smtClean="0"/>
              <a:t>02/04/1448</a:t>
            </a:fld>
            <a:endParaRPr lang="ar-IQ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329DBC8-D302-4942-BB38-5BE07CAB5F54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706055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32791" y="0"/>
            <a:ext cx="6934200" cy="4607169"/>
          </a:xfrm>
        </p:spPr>
        <p:txBody>
          <a:bodyPr>
            <a:noAutofit/>
          </a:bodyPr>
          <a:lstStyle/>
          <a:p>
            <a:endParaRPr lang="ar-IQ" sz="2800" b="1" dirty="0" smtClean="0">
              <a:solidFill>
                <a:schemeClr val="tx1"/>
              </a:solidFill>
            </a:endParaRPr>
          </a:p>
          <a:p>
            <a:endParaRPr lang="ar-IQ" sz="2800" b="1" dirty="0">
              <a:solidFill>
                <a:schemeClr val="tx1"/>
              </a:solidFill>
            </a:endParaRPr>
          </a:p>
          <a:p>
            <a:r>
              <a:rPr lang="ar-IQ" sz="2800" b="1" dirty="0" smtClean="0">
                <a:solidFill>
                  <a:schemeClr val="tx1"/>
                </a:solidFill>
              </a:rPr>
              <a:t>                           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إعداد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م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م</a:t>
            </a:r>
            <a:r>
              <a:rPr lang="ar-IQ" sz="2800" b="1" dirty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. الاء محمد جوهر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جامعة بغداد _ كلية العلوم الإسلامية_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قسم اللغة العربية</a:t>
            </a:r>
          </a:p>
          <a:p>
            <a:endParaRPr lang="ar-IQ" sz="2800" b="1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     مادة حقوق الانسان</a:t>
            </a:r>
          </a:p>
          <a:p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              منهج </a:t>
            </a:r>
            <a:r>
              <a:rPr lang="ar-IQ" sz="2800" b="1" dirty="0" err="1" smtClean="0">
                <a:solidFill>
                  <a:schemeClr val="tx1"/>
                </a:solidFill>
                <a:cs typeface="Simple Bold Jut Out" pitchFamily="2" charset="-78"/>
              </a:rPr>
              <a:t>المرحلى</a:t>
            </a:r>
            <a:r>
              <a:rPr lang="ar-IQ" sz="2800" b="1" dirty="0" smtClean="0">
                <a:solidFill>
                  <a:schemeClr val="tx1"/>
                </a:solidFill>
                <a:cs typeface="Simple Bold Jut Out" pitchFamily="2" charset="-78"/>
              </a:rPr>
              <a:t> الاولى</a:t>
            </a:r>
            <a:endParaRPr lang="ar-IQ" sz="2800" b="1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2121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1521069" y="386862"/>
            <a:ext cx="7658100" cy="73855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40014" y="386862"/>
            <a:ext cx="7766936" cy="1096899"/>
          </a:xfrm>
        </p:spPr>
        <p:txBody>
          <a:bodyPr>
            <a:noAutofit/>
          </a:bodyPr>
          <a:lstStyle/>
          <a:p>
            <a:r>
              <a:rPr lang="ar-IQ" sz="2400" b="1" dirty="0">
                <a:cs typeface="Simple Bold Jut Out" pitchFamily="2" charset="-78"/>
              </a:rPr>
              <a:t>التعريف بحقوق الإنسان والآليات الوطنية والإجرائية </a:t>
            </a:r>
            <a:r>
              <a:rPr lang="ar-IQ" sz="2400" b="1" dirty="0" smtClean="0">
                <a:cs typeface="Simple Bold Jut Out" pitchFamily="2" charset="-78"/>
              </a:rPr>
              <a:t>لتطبيقها</a:t>
            </a:r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endParaRPr lang="ar-IQ" sz="2400" dirty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التعرف على خصائص حقوق </a:t>
            </a:r>
            <a:r>
              <a:rPr lang="ar-IQ" sz="2400" dirty="0">
                <a:cs typeface="Simple Bold Jut Out" pitchFamily="2" charset="-78"/>
              </a:rPr>
              <a:t>الإنسان وأهميتها</a:t>
            </a:r>
            <a:r>
              <a:rPr lang="ar-IQ" sz="2400" dirty="0" smtClean="0">
                <a:cs typeface="Simple Bold Jut Out" pitchFamily="2" charset="-78"/>
              </a:rPr>
              <a:t>.</a:t>
            </a:r>
            <a:r>
              <a:rPr lang="ar-IQ" sz="2400" dirty="0"/>
              <a:t/>
            </a:r>
            <a:br>
              <a:rPr lang="ar-IQ" sz="2400" dirty="0"/>
            </a:br>
            <a:r>
              <a:rPr lang="ar-IQ" sz="2400" dirty="0"/>
              <a:t/>
            </a:r>
            <a:br>
              <a:rPr lang="ar-IQ" sz="2400" dirty="0"/>
            </a:br>
            <a:endParaRPr lang="ar-IQ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2860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 thruBlk="1"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 hidden="1"/>
          <p:cNvSpPr>
            <a:spLocks noGrp="1"/>
          </p:cNvSpPr>
          <p:nvPr>
            <p:ph type="ctrTitle"/>
          </p:nvPr>
        </p:nvSpPr>
        <p:spPr>
          <a:xfrm>
            <a:off x="3349868" y="6013938"/>
            <a:ext cx="4693211" cy="613044"/>
          </a:xfrm>
        </p:spPr>
        <p:txBody>
          <a:bodyPr/>
          <a:lstStyle/>
          <a:p>
            <a:endParaRPr lang="ar-IQ" dirty="0"/>
          </a:p>
        </p:txBody>
      </p:sp>
      <p:sp>
        <p:nvSpPr>
          <p:cNvPr id="4" name="مستطيل 3"/>
          <p:cNvSpPr/>
          <p:nvPr/>
        </p:nvSpPr>
        <p:spPr>
          <a:xfrm>
            <a:off x="5579706" y="438539"/>
            <a:ext cx="3601616" cy="8024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27455" y="586485"/>
            <a:ext cx="7766936" cy="1096899"/>
          </a:xfrm>
        </p:spPr>
        <p:txBody>
          <a:bodyPr>
            <a:normAutofit fontScale="25000" lnSpcReduction="20000"/>
          </a:bodyPr>
          <a:lstStyle/>
          <a:p>
            <a:r>
              <a:rPr lang="ar-IQ" sz="11200" dirty="0" smtClean="0">
                <a:solidFill>
                  <a:schemeClr val="tx1"/>
                </a:solidFill>
                <a:cs typeface="Simple Bold Jut Out" pitchFamily="2" charset="-78"/>
              </a:rPr>
              <a:t>أولا : أهداف المحاضرة</a:t>
            </a:r>
          </a:p>
          <a:p>
            <a:endParaRPr lang="ar-IQ" sz="11200" dirty="0" smtClean="0">
              <a:solidFill>
                <a:schemeClr val="tx1"/>
              </a:solidFill>
              <a:cs typeface="Simple Bold Jut Out" pitchFamily="2" charset="-78"/>
            </a:endParaRP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في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نهاية المحاضرة يُتوقع من الطالب أن يكون قادرًا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على: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التعرّف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على مفهوم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حقوق الانسان وأهميتها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في الفكر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     الانساني.</a:t>
            </a:r>
          </a:p>
          <a:p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 </a:t>
            </a:r>
            <a:r>
              <a:rPr lang="ar-IQ" sz="9600" dirty="0">
                <a:solidFill>
                  <a:schemeClr val="tx1"/>
                </a:solidFill>
                <a:cs typeface="Simple Bold Jut Out" pitchFamily="2" charset="-78"/>
              </a:rPr>
              <a:t>التعرّف على أبرز مميزات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خصائص حقوق </a:t>
            </a:r>
            <a:r>
              <a:rPr lang="ar-IQ" sz="9600" dirty="0" smtClean="0">
                <a:solidFill>
                  <a:schemeClr val="tx1"/>
                </a:solidFill>
                <a:cs typeface="Simple Bold Jut Out" pitchFamily="2" charset="-78"/>
              </a:rPr>
              <a:t>الانسان</a:t>
            </a:r>
          </a:p>
          <a:p>
            <a:r>
              <a:rPr lang="ar-IQ" sz="9600" dirty="0" smtClean="0">
                <a:solidFill>
                  <a:schemeClr val="tx1"/>
                </a:solidFill>
              </a:rPr>
              <a:t> </a:t>
            </a:r>
            <a:endParaRPr lang="ar-IQ" sz="11200" dirty="0">
              <a:solidFill>
                <a:schemeClr val="tx1"/>
              </a:solidFill>
            </a:endParaRPr>
          </a:p>
          <a:p>
            <a:endParaRPr lang="ar-IQ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89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صر نائب للمحتوى 2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72061" y="655216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ar-IQ" sz="2000" dirty="0">
                <a:cs typeface="Simple Bold Jut Out" pitchFamily="2" charset="-78"/>
              </a:rPr>
              <a:t>خصائص حقوق الانسان</a:t>
            </a:r>
            <a:br>
              <a:rPr lang="ar-IQ" sz="2000" dirty="0">
                <a:cs typeface="Simple Bold Jut Out" pitchFamily="2" charset="-78"/>
              </a:rPr>
            </a:br>
            <a:r>
              <a:rPr lang="ar-IQ" sz="2000" dirty="0">
                <a:cs typeface="Simple Bold Jut Out" pitchFamily="2" charset="-78"/>
              </a:rPr>
              <a:t/>
            </a:r>
            <a:br>
              <a:rPr lang="ar-IQ" sz="2000" dirty="0">
                <a:cs typeface="Simple Bold Jut Out" pitchFamily="2" charset="-78"/>
              </a:rPr>
            </a:br>
            <a:r>
              <a:rPr lang="ar-IQ" sz="2000" dirty="0">
                <a:cs typeface="Simple Bold Jut Out" pitchFamily="2" charset="-78"/>
              </a:rPr>
              <a:t>تتميز حقوق الإنسان بمجموعة من الخصائص الأساسية التي تؤكد طبيعتها الإنسانية وشمولها، ومن أبرزها:</a:t>
            </a:r>
            <a:br>
              <a:rPr lang="ar-IQ" sz="2000" dirty="0">
                <a:cs typeface="Simple Bold Jut Out" pitchFamily="2" charset="-78"/>
              </a:rPr>
            </a:br>
            <a:r>
              <a:rPr lang="ar-IQ" sz="2000" dirty="0">
                <a:cs typeface="Simple Bold Jut Out" pitchFamily="2" charset="-78"/>
              </a:rPr>
              <a:t/>
            </a:r>
            <a:br>
              <a:rPr lang="ar-IQ" sz="2000" dirty="0">
                <a:cs typeface="Simple Bold Jut Out" pitchFamily="2" charset="-78"/>
              </a:rPr>
            </a:br>
            <a:r>
              <a:rPr lang="ar-IQ" sz="2000" dirty="0">
                <a:cs typeface="Simple Bold Jut Out" pitchFamily="2" charset="-78"/>
              </a:rPr>
              <a:t>• الصفة الإنسانية: ترتبط حقوق الإنسان بالإنسان منذ وجوده، ولا يمكن التنازل عنها أو حرمانه منها.</a:t>
            </a:r>
            <a:br>
              <a:rPr lang="ar-IQ" sz="2000" dirty="0">
                <a:cs typeface="Simple Bold Jut Out" pitchFamily="2" charset="-78"/>
              </a:rPr>
            </a:br>
            <a:r>
              <a:rPr lang="ar-IQ" sz="2000" dirty="0">
                <a:cs typeface="Simple Bold Jut Out" pitchFamily="2" charset="-78"/>
              </a:rPr>
              <a:t>• الصفة الديمومة: تستمر حقوق الإنسان مع الإنسان طوال حياته، ولا تنتهي إلا بانتهاء الحياة الإنسانية.</a:t>
            </a:r>
            <a:br>
              <a:rPr lang="ar-IQ" sz="2000" dirty="0">
                <a:cs typeface="Simple Bold Jut Out" pitchFamily="2" charset="-78"/>
              </a:rPr>
            </a:br>
            <a:r>
              <a:rPr lang="ar-IQ" sz="2000" dirty="0">
                <a:cs typeface="Simple Bold Jut Out" pitchFamily="2" charset="-78"/>
              </a:rPr>
              <a:t>• الصفة العمومية: تشمل حقوق الإنسان جميع البشر دون تمييز أو استثناء.</a:t>
            </a:r>
            <a:endParaRPr lang="ar-IQ" sz="2000" dirty="0">
              <a:solidFill>
                <a:schemeClr val="tx1"/>
              </a:solidFill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584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0347649" y="-195943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IQ"/>
          </a:p>
        </p:txBody>
      </p:sp>
      <p:sp>
        <p:nvSpPr>
          <p:cNvPr id="3" name="مستطيل 2"/>
          <p:cNvSpPr/>
          <p:nvPr/>
        </p:nvSpPr>
        <p:spPr>
          <a:xfrm>
            <a:off x="5971592" y="905069"/>
            <a:ext cx="2659224" cy="8024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عالمية حقوق الإنسان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5" name="مربع نص 4"/>
          <p:cNvSpPr txBox="1"/>
          <p:nvPr/>
        </p:nvSpPr>
        <p:spPr>
          <a:xfrm>
            <a:off x="802434" y="2603239"/>
            <a:ext cx="7389845" cy="415498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 smtClean="0">
                <a:cs typeface="Simple Bold Jut Out" pitchFamily="2" charset="-78"/>
              </a:rPr>
              <a:t>الصفة </a:t>
            </a:r>
            <a:r>
              <a:rPr lang="ar-IQ" sz="2400" dirty="0">
                <a:cs typeface="Simple Bold Jut Out" pitchFamily="2" charset="-78"/>
              </a:rPr>
              <a:t>العالمية لحقوق الإنسان:</a:t>
            </a:r>
          </a:p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تعني أن حقوق الإنسان واحدة لجميع البشر في مختلف دول العالم، بغض النظر عن اختلافاتهم أو انتماءاتهم.</a:t>
            </a:r>
          </a:p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وتستند عالمية حقوق الإنسان إلى مبدأ أساسي هو المساواة بين جميع الناس في التمتع بالحقوق والحريات.</a:t>
            </a:r>
          </a:p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كما أن هذه الحقوق لا ترتبط بدولة أو مجتمع معين، وإنما تتجاوز الحدود السياسية </a:t>
            </a:r>
            <a:r>
              <a:rPr lang="ar-IQ" sz="2400" dirty="0" err="1">
                <a:cs typeface="Simple Bold Jut Out" pitchFamily="2" charset="-78"/>
              </a:rPr>
              <a:t>والجغرافية.الإسلامية</a:t>
            </a:r>
            <a:r>
              <a:rPr lang="ar-IQ" sz="2400" dirty="0">
                <a:cs typeface="Simple Bold Jut Out" pitchFamily="2" charset="-78"/>
              </a:rPr>
              <a:t> </a:t>
            </a:r>
            <a:r>
              <a:rPr lang="ar-IQ" sz="2400" dirty="0">
                <a:cs typeface="Simple Bold Jut Out" pitchFamily="2" charset="-78"/>
              </a:rPr>
              <a:t>منها.</a:t>
            </a:r>
          </a:p>
        </p:txBody>
      </p:sp>
      <p:pic>
        <p:nvPicPr>
          <p:cNvPr id="6" name="صورة 5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1571625"/>
            <a:ext cx="5429250" cy="3714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04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360985" y="1035697"/>
            <a:ext cx="4218513" cy="7557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IQ" dirty="0">
                <a:cs typeface="Simple Bold Jut Out" pitchFamily="2" charset="-78"/>
              </a:rPr>
              <a:t>الصفة التكاملية لحقوق الإنسان:</a:t>
            </a:r>
            <a:endParaRPr lang="ar-IQ" dirty="0">
              <a:cs typeface="Simple Bold Jut Out" pitchFamily="2" charset="-78"/>
            </a:endParaRPr>
          </a:p>
        </p:txBody>
      </p:sp>
      <p:sp>
        <p:nvSpPr>
          <p:cNvPr id="4" name="مربع نص 3"/>
          <p:cNvSpPr txBox="1"/>
          <p:nvPr/>
        </p:nvSpPr>
        <p:spPr>
          <a:xfrm>
            <a:off x="755780" y="2696545"/>
            <a:ext cx="8164286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تعني أن حقوق الإنسان مترابطة وغير قابلة للتجزئة، فلا يمكن الفصل بين أنواعها المختلفة.</a:t>
            </a:r>
          </a:p>
          <a:p>
            <a:endParaRPr lang="ar-IQ" sz="2400" dirty="0">
              <a:cs typeface="Simple Bold Jut Out" pitchFamily="2" charset="-78"/>
            </a:endParaRPr>
          </a:p>
          <a:p>
            <a:r>
              <a:rPr lang="ar-IQ" sz="2400" dirty="0">
                <a:cs typeface="Simple Bold Jut Out" pitchFamily="2" charset="-78"/>
              </a:rPr>
              <a:t>فالحقوق المدنية والسياسية ترتبط بالحقوق الاجتماعية والاقتصادية والثقافية، ويؤثر التمتع بأحدها في القدرة على التمتع بالحقوق الأخرى</a:t>
            </a:r>
            <a:endParaRPr lang="ar-IQ" sz="2400" dirty="0">
              <a:cs typeface="Simple Bold Jut Ou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2761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واجهة">
  <a:themeElements>
    <a:clrScheme name="واجهة">
      <a:dk1>
        <a:sysClr val="windowText" lastClr="3D3D3D"/>
      </a:dk1>
      <a:lt1>
        <a:sysClr val="window" lastClr="FFFAE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واجهة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جه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131</TotalTime>
  <Words>182</Words>
  <Application>Microsoft Office PowerPoint</Application>
  <PresentationFormat>مخصص</PresentationFormat>
  <Paragraphs>34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واجهة</vt:lpstr>
      <vt:lpstr>عرض تقديمي في PowerPoint</vt:lpstr>
      <vt:lpstr>عرض تقديمي في PowerPoint</vt:lpstr>
      <vt:lpstr>عرض تقديمي في PowerPoint</vt:lpstr>
      <vt:lpstr>خصائص حقوق الانسان  تتميز حقوق الإنسان بمجموعة من الخصائص الأساسية التي تؤكد طبيعتها الإنسانية وشمولها، ومن أبرزها:  • الصفة الإنسانية: ترتبط حقوق الإنسان بالإنسان منذ وجوده، ولا يمكن التنازل عنها أو حرمانه منها. • الصفة الديمومة: تستمر حقوق الإنسان مع الإنسان طوال حياته، ولا تنتهي إلا بانتهاء الحياة الإنسانية. • الصفة العمومية: تشمل حقوق الإنسان جميع البشر دون تمييز أو استثناء.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مادة المسيحية</dc:title>
  <dc:creator>LENOVO</dc:creator>
  <cp:lastModifiedBy>ZN</cp:lastModifiedBy>
  <cp:revision>17</cp:revision>
  <dcterms:created xsi:type="dcterms:W3CDTF">2026-09-13T12:42:28Z</dcterms:created>
  <dcterms:modified xsi:type="dcterms:W3CDTF">2026-09-14T20:11:10Z</dcterms:modified>
</cp:coreProperties>
</file>