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68" r:id="rId1"/>
  </p:sldMasterIdLst>
  <p:sldIdLst>
    <p:sldId id="257" r:id="rId2"/>
    <p:sldId id="277" r:id="rId3"/>
    <p:sldId id="278" r:id="rId4"/>
    <p:sldId id="279" r:id="rId5"/>
    <p:sldId id="281" r:id="rId6"/>
    <p:sldId id="280" r:id="rId7"/>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a:srgbClr val="FF00FF"/>
    <a:srgbClr val="F5DBD7"/>
    <a:srgbClr val="003300"/>
    <a:srgbClr val="CC0099"/>
    <a:srgbClr val="C82004"/>
    <a:srgbClr val="C02900"/>
    <a:srgbClr val="CFED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aximized" horzBarState="maximized">
    <p:restoredLeft sz="84380"/>
    <p:restoredTop sz="94660"/>
  </p:normalViewPr>
  <p:slideViewPr>
    <p:cSldViewPr>
      <p:cViewPr varScale="1">
        <p:scale>
          <a:sx n="78" d="100"/>
          <a:sy n="78" d="100"/>
        </p:scale>
        <p:origin x="-138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09BF6CE6-C003-4620-92C4-C6CD0B146CA5}" type="datetimeFigureOut">
              <a:rPr lang="ar-IQ" smtClean="0"/>
              <a:t>23/03/1447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23/03/1447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
        <p:nvSpPr>
          <p:cNvPr id="7" name="Title 6"/>
          <p:cNvSpPr>
            <a:spLocks noGrp="1"/>
          </p:cNvSpPr>
          <p:nvPr>
            <p:ph type="title"/>
          </p:nvPr>
        </p:nvSpPr>
        <p:spPr/>
        <p:txBody>
          <a:bodyPr/>
          <a:lstStyle/>
          <a:p>
            <a:r>
              <a:rPr lang="ar-SA" smtClean="0"/>
              <a:t>انقر لتحرير نمط العنوان الرئيسي</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09BF6CE6-C003-4620-92C4-C6CD0B146CA5}" type="datetimeFigureOut">
              <a:rPr lang="ar-IQ" smtClean="0"/>
              <a:t>23/03/1447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09BF6CE6-C003-4620-92C4-C6CD0B146CA5}" type="datetimeFigureOut">
              <a:rPr lang="ar-IQ" smtClean="0"/>
              <a:t>23/03/1447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9" name="Content Placeholder 8"/>
          <p:cNvSpPr>
            <a:spLocks noGrp="1"/>
          </p:cNvSpPr>
          <p:nvPr>
            <p:ph sz="quarter" idx="13"/>
          </p:nvPr>
        </p:nvSpPr>
        <p:spPr>
          <a:xfrm>
            <a:off x="676655" y="2679192"/>
            <a:ext cx="3822192" cy="3447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09BF6CE6-C003-4620-92C4-C6CD0B146CA5}" type="datetimeFigureOut">
              <a:rPr lang="ar-IQ" smtClean="0"/>
              <a:t>23/03/1447</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09BF6CE6-C003-4620-92C4-C6CD0B146CA5}" type="datetimeFigureOut">
              <a:rPr lang="ar-IQ" smtClean="0"/>
              <a:t>23/03/1447</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09BF6CE6-C003-4620-92C4-C6CD0B146CA5}" type="datetimeFigureOut">
              <a:rPr lang="ar-IQ" smtClean="0"/>
              <a:t>23/03/1447</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09BF6CE6-C003-4620-92C4-C6CD0B146CA5}" type="datetimeFigureOut">
              <a:rPr lang="ar-IQ" smtClean="0"/>
              <a:t>23/03/1447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ar-SA" smtClean="0"/>
              <a:t>انقر لتحرير نمط العنوان الرئيسي</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09BF6CE6-C003-4620-92C4-C6CD0B146CA5}" type="datetimeFigureOut">
              <a:rPr lang="ar-IQ" smtClean="0"/>
              <a:t>23/03/1447</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C62D2930-D1FD-4A5E-8FE7-B1C276FF295A}" type="slidenum">
              <a:rPr lang="ar-IQ" smtClean="0"/>
              <a:t>‹#›</a:t>
            </a:fld>
            <a:endParaRPr lang="ar-IQ"/>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23/03/1447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09BF6CE6-C003-4620-92C4-C6CD0B146CA5}" type="datetimeFigureOut">
              <a:rPr lang="ar-IQ" smtClean="0"/>
              <a:t>23/03/1447</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C62D2930-D1FD-4A5E-8FE7-B1C276FF295A}" type="slidenum">
              <a:rPr lang="ar-IQ" smtClean="0"/>
              <a:t>‹#›</a:t>
            </a:fld>
            <a:endParaRPr lang="ar-IQ"/>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ar-SA" smtClean="0"/>
              <a:t>انقر لتحرير نمط العنوان الرئيسي</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09BF6CE6-C003-4620-92C4-C6CD0B146CA5}" type="datetimeFigureOut">
              <a:rPr lang="ar-IQ" smtClean="0"/>
              <a:t>23/03/1447</a:t>
            </a:fld>
            <a:endParaRPr lang="ar-IQ"/>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ar-IQ"/>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C62D2930-D1FD-4A5E-8FE7-B1C276FF295A}" type="slidenum">
              <a:rPr lang="ar-IQ" smtClean="0"/>
              <a:t>‹#›</a:t>
            </a:fld>
            <a:endParaRPr lang="ar-IQ"/>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r" defTabSz="914400" rtl="1"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r" defTabSz="914400"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r" defTabSz="914400" rtl="1"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r" defTabSz="914400"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dorar.net/tafseer/3/26" TargetMode="External"/><Relationship Id="rId2" Type="http://schemas.openxmlformats.org/officeDocument/2006/relationships/hyperlink" Target="https://dorar.net/tafseer/3/7"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عنوان 1"/>
          <p:cNvSpPr>
            <a:spLocks noGrp="1"/>
          </p:cNvSpPr>
          <p:nvPr>
            <p:ph type="ctrTitle"/>
          </p:nvPr>
        </p:nvSpPr>
        <p:spPr>
          <a:xfrm>
            <a:off x="899592" y="476672"/>
            <a:ext cx="7117180" cy="1152129"/>
          </a:xfrm>
          <a:noFill/>
          <a:ln>
            <a:solidFill>
              <a:schemeClr val="accent6">
                <a:lumMod val="50000"/>
              </a:schemeClr>
            </a:solidFill>
          </a:ln>
        </p:spPr>
        <p:txBody>
          <a:bodyPr>
            <a:normAutofit fontScale="90000"/>
          </a:bodyPr>
          <a:lstStyle/>
          <a:p>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smtClean="0"/>
              <a:t/>
            </a:r>
            <a:br>
              <a:rPr lang="ar-IQ" sz="6000" b="1" dirty="0" smtClean="0"/>
            </a:br>
            <a:r>
              <a:rPr lang="ar-IQ" sz="6000" b="1" dirty="0"/>
              <a:t/>
            </a:r>
            <a:br>
              <a:rPr lang="ar-IQ" sz="6000" b="1" dirty="0"/>
            </a:br>
            <a:r>
              <a:rPr lang="ar-IQ" sz="6000" b="1" dirty="0"/>
              <a:t/>
            </a:r>
            <a:br>
              <a:rPr lang="ar-IQ" sz="6000" b="1" dirty="0"/>
            </a:br>
            <a:r>
              <a:rPr lang="ar-IQ" sz="6000" b="1" dirty="0" smtClean="0"/>
              <a:t/>
            </a:r>
            <a:br>
              <a:rPr lang="ar-IQ" sz="6000" b="1" dirty="0" smtClean="0"/>
            </a:br>
            <a:r>
              <a:rPr lang="ar-IQ" sz="6000" b="1" dirty="0"/>
              <a:t/>
            </a:r>
            <a:br>
              <a:rPr lang="ar-IQ" sz="6000" b="1" dirty="0"/>
            </a:br>
            <a:r>
              <a:rPr lang="ar-SA" sz="6000" b="1" dirty="0" smtClean="0"/>
              <a:t> </a:t>
            </a:r>
            <a:r>
              <a:rPr lang="en-US" sz="6000" dirty="0"/>
              <a:t/>
            </a:r>
            <a:br>
              <a:rPr lang="en-US" sz="6000" dirty="0"/>
            </a:br>
            <a:r>
              <a:rPr lang="ar-SA" sz="3200" b="1" dirty="0"/>
              <a:t>كلية العلوم الاسلامية / قسم الفلسفة الاسلامية  </a:t>
            </a:r>
            <a:r>
              <a:rPr lang="en-US" sz="3200" dirty="0"/>
              <a:t/>
            </a:r>
            <a:br>
              <a:rPr lang="en-US" sz="3200" dirty="0"/>
            </a:br>
            <a:endParaRPr lang="ar-IQ" sz="36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
        <p:nvSpPr>
          <p:cNvPr id="3" name="عنوان فرعي 2"/>
          <p:cNvSpPr>
            <a:spLocks noGrp="1"/>
          </p:cNvSpPr>
          <p:nvPr>
            <p:ph type="subTitle" idx="1"/>
          </p:nvPr>
        </p:nvSpPr>
        <p:spPr>
          <a:xfrm>
            <a:off x="899592" y="1772816"/>
            <a:ext cx="7117180" cy="1944216"/>
          </a:xfrm>
          <a:noFill/>
        </p:spPr>
        <p:txBody>
          <a:bodyPr>
            <a:noAutofit/>
          </a:bodyPr>
          <a:lstStyle/>
          <a:p>
            <a:pPr algn="just"/>
            <a:r>
              <a:rPr lang="ar-IQ" sz="3200" b="1" dirty="0" smtClean="0"/>
              <a:t>مادة : علم الأديان/ </a:t>
            </a:r>
            <a:r>
              <a:rPr lang="ar-SA" sz="3200" b="1" dirty="0" smtClean="0"/>
              <a:t>المرحلة الاولى</a:t>
            </a:r>
            <a:r>
              <a:rPr lang="ar-IQ" sz="3200" b="1" dirty="0" smtClean="0"/>
              <a:t> </a:t>
            </a:r>
          </a:p>
          <a:p>
            <a:pPr algn="just"/>
            <a:r>
              <a:rPr lang="ar-IQ" sz="3200" b="1" dirty="0" smtClean="0"/>
              <a:t>محاضرة رقم 1</a:t>
            </a:r>
            <a:r>
              <a:rPr lang="ar-SA" sz="3200" b="1" dirty="0" smtClean="0"/>
              <a:t> </a:t>
            </a:r>
            <a:endParaRPr lang="en-US" sz="3200" dirty="0"/>
          </a:p>
          <a:p>
            <a:pPr algn="just"/>
            <a:endParaRPr lang="ar-IQ" sz="4400" b="1" dirty="0" smtClean="0">
              <a:ln w="19050">
                <a:solidFill>
                  <a:schemeClr val="tx2">
                    <a:tint val="1000"/>
                  </a:schemeClr>
                </a:solidFill>
                <a:prstDash val="solid"/>
              </a:ln>
              <a:solidFill>
                <a:schemeClr val="accent3"/>
              </a:solidFill>
            </a:endParaRPr>
          </a:p>
          <a:p>
            <a:pPr algn="just"/>
            <a:r>
              <a:rPr lang="ar-IQ" sz="3600" b="1" smtClean="0">
                <a:ln w="19050">
                  <a:solidFill>
                    <a:schemeClr val="tx2">
                      <a:tint val="1000"/>
                    </a:schemeClr>
                  </a:solidFill>
                  <a:prstDash val="solid"/>
                </a:ln>
                <a:solidFill>
                  <a:srgbClr val="FF0000"/>
                </a:solidFill>
              </a:rPr>
              <a:t>استاذ </a:t>
            </a:r>
            <a:r>
              <a:rPr lang="ar-IQ" sz="3600" b="1" dirty="0" smtClean="0">
                <a:ln w="19050">
                  <a:solidFill>
                    <a:schemeClr val="tx2">
                      <a:tint val="1000"/>
                    </a:schemeClr>
                  </a:solidFill>
                  <a:prstDash val="solid"/>
                </a:ln>
                <a:solidFill>
                  <a:srgbClr val="FF0000"/>
                </a:solidFill>
              </a:rPr>
              <a:t>المادة:</a:t>
            </a:r>
          </a:p>
          <a:p>
            <a:pPr algn="just"/>
            <a:r>
              <a:rPr lang="ar-IQ" sz="3600" b="1" dirty="0" smtClean="0">
                <a:ln w="19050">
                  <a:solidFill>
                    <a:schemeClr val="tx2">
                      <a:tint val="1000"/>
                    </a:schemeClr>
                  </a:solidFill>
                  <a:prstDash val="solid"/>
                </a:ln>
                <a:solidFill>
                  <a:srgbClr val="FF0000"/>
                </a:solidFill>
              </a:rPr>
              <a:t>أ . م . د عبد الهادي محمود عبد</a:t>
            </a:r>
          </a:p>
          <a:p>
            <a:pPr algn="just"/>
            <a:r>
              <a:rPr lang="ar-IQ" sz="3600" b="1" dirty="0" smtClean="0">
                <a:ln w="19050">
                  <a:solidFill>
                    <a:schemeClr val="tx2">
                      <a:tint val="1000"/>
                    </a:schemeClr>
                  </a:solidFill>
                  <a:prstDash val="solid"/>
                </a:ln>
                <a:solidFill>
                  <a:schemeClr val="accent3"/>
                </a:solidFill>
              </a:rPr>
              <a:t> </a:t>
            </a:r>
            <a:endParaRPr lang="ar-IQ" sz="3600" b="1" dirty="0">
              <a:ln w="19050">
                <a:solidFill>
                  <a:schemeClr val="tx2">
                    <a:tint val="1000"/>
                  </a:schemeClr>
                </a:solidFill>
                <a:prstDash val="solid"/>
              </a:ln>
              <a:solidFill>
                <a:schemeClr val="accent3"/>
              </a:solidFill>
            </a:endParaRPr>
          </a:p>
        </p:txBody>
      </p:sp>
    </p:spTree>
    <p:extLst>
      <p:ext uri="{BB962C8B-B14F-4D97-AF65-F5344CB8AC3E}">
        <p14:creationId xmlns:p14="http://schemas.microsoft.com/office/powerpoint/2010/main" val="4120804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16632"/>
            <a:ext cx="8229600" cy="1152128"/>
          </a:xfrm>
        </p:spPr>
        <p:txBody>
          <a:bodyPr>
            <a:normAutofit/>
          </a:bodyPr>
          <a:lstStyle/>
          <a:p>
            <a:r>
              <a:rPr lang="ar-IQ" sz="4800" b="1" dirty="0" smtClean="0"/>
              <a:t>محاضرة رقم 1/ مفهوم الأديان </a:t>
            </a:r>
            <a:endParaRPr lang="ar-IQ" sz="4800" b="1" dirty="0"/>
          </a:p>
        </p:txBody>
      </p:sp>
    </p:spTree>
    <p:extLst>
      <p:ext uri="{BB962C8B-B14F-4D97-AF65-F5344CB8AC3E}">
        <p14:creationId xmlns:p14="http://schemas.microsoft.com/office/powerpoint/2010/main" val="169456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ar-IQ" sz="4800" b="1" dirty="0"/>
              <a:t>محاضرة رقم 1/ مفهوم الأديان  </a:t>
            </a:r>
          </a:p>
        </p:txBody>
      </p:sp>
      <p:sp>
        <p:nvSpPr>
          <p:cNvPr id="4" name="Content Placeholder 3"/>
          <p:cNvSpPr>
            <a:spLocks noGrp="1"/>
          </p:cNvSpPr>
          <p:nvPr>
            <p:ph idx="1"/>
          </p:nvPr>
        </p:nvSpPr>
        <p:spPr>
          <a:xfrm>
            <a:off x="179513" y="1700808"/>
            <a:ext cx="8640960" cy="4752528"/>
          </a:xfrm>
        </p:spPr>
        <p:txBody>
          <a:bodyPr/>
          <a:lstStyle/>
          <a:p>
            <a:pPr>
              <a:lnSpc>
                <a:spcPct val="115000"/>
              </a:lnSpc>
              <a:spcAft>
                <a:spcPts val="1000"/>
              </a:spcAft>
            </a:pPr>
            <a:r>
              <a:rPr lang="ar-SA" b="1" dirty="0">
                <a:latin typeface="Calibri"/>
                <a:ea typeface="Calibri"/>
              </a:rPr>
              <a:t>والدين في الاصطلاح العام: ما يعتنقه الإنسان ويعتقده ويدين به من أمور الغيب والشهادة وفي الاصطلاح الإسلامي: التسليم لله تعالى والانقياد له</a:t>
            </a:r>
            <a:r>
              <a:rPr lang="en-US" b="1" dirty="0">
                <a:latin typeface="Calibri"/>
                <a:ea typeface="Calibri"/>
                <a:cs typeface="Arial"/>
              </a:rPr>
              <a:t>. </a:t>
            </a:r>
          </a:p>
          <a:p>
            <a:pPr>
              <a:lnSpc>
                <a:spcPct val="115000"/>
              </a:lnSpc>
              <a:spcAft>
                <a:spcPts val="1000"/>
              </a:spcAft>
            </a:pPr>
            <a:r>
              <a:rPr lang="ar-SA" b="1" dirty="0">
                <a:latin typeface="Calibri"/>
                <a:ea typeface="Calibri"/>
              </a:rPr>
              <a:t>والدين هو ملة الإسلام وعقيدة التوحيد التي هي دين جميع المرسلين من: آدم ونوح إلى خاتم النبيين محمد صلى الله عليه وسلم</a:t>
            </a:r>
            <a:r>
              <a:rPr lang="en-US" b="1" dirty="0">
                <a:latin typeface="Calibri"/>
                <a:ea typeface="Calibri"/>
                <a:cs typeface="Arial"/>
              </a:rPr>
              <a:t>. </a:t>
            </a:r>
            <a:r>
              <a:rPr lang="en-US" b="1" dirty="0">
                <a:latin typeface="Arial"/>
                <a:ea typeface="Calibri"/>
                <a:cs typeface="Arial"/>
              </a:rPr>
              <a:t> </a:t>
            </a:r>
            <a:r>
              <a:rPr lang="ar-SA" b="1" dirty="0">
                <a:latin typeface="Arial"/>
                <a:ea typeface="Calibri"/>
              </a:rPr>
              <a:t>قال الله تعالى</a:t>
            </a:r>
            <a:r>
              <a:rPr lang="en-US" b="1" dirty="0">
                <a:latin typeface="Calibri"/>
                <a:ea typeface="Calibri"/>
                <a:cs typeface="Arial"/>
              </a:rPr>
              <a:t>: </a:t>
            </a:r>
            <a:r>
              <a:rPr lang="ar-SA" b="1" dirty="0">
                <a:latin typeface="Calibri"/>
                <a:ea typeface="Calibri"/>
              </a:rPr>
              <a:t> (إِنَّ الدِّينَ عِندَ اللّهِ الإِسْلاَمُ) </a:t>
            </a:r>
            <a:r>
              <a:rPr lang="en-US" b="1" dirty="0">
                <a:latin typeface="Calibri"/>
                <a:ea typeface="Calibri"/>
                <a:cs typeface="Arial"/>
              </a:rPr>
              <a:t>  </a:t>
            </a:r>
            <a:r>
              <a:rPr lang="en-US" b="1" u="sng" dirty="0">
                <a:solidFill>
                  <a:srgbClr val="0000FF"/>
                </a:solidFill>
                <a:latin typeface="Calibri"/>
                <a:ea typeface="Calibri"/>
                <a:cs typeface="Arial"/>
                <a:hlinkClick r:id="rId2"/>
              </a:rPr>
              <a:t>[</a:t>
            </a:r>
            <a:r>
              <a:rPr lang="ar-SA" b="1" u="sng" dirty="0">
                <a:solidFill>
                  <a:srgbClr val="0000FF"/>
                </a:solidFill>
                <a:latin typeface="Calibri"/>
                <a:ea typeface="Calibri"/>
                <a:hlinkClick r:id="rId2"/>
              </a:rPr>
              <a:t>آل عمران: 19</a:t>
            </a:r>
            <a:r>
              <a:rPr lang="en-US" b="1" u="sng" dirty="0">
                <a:solidFill>
                  <a:srgbClr val="0000FF"/>
                </a:solidFill>
                <a:latin typeface="Calibri"/>
                <a:ea typeface="Calibri"/>
                <a:cs typeface="Arial"/>
                <a:hlinkClick r:id="rId2"/>
              </a:rPr>
              <a:t>] </a:t>
            </a:r>
            <a:r>
              <a:rPr lang="en-US" b="1" dirty="0">
                <a:latin typeface="Calibri"/>
                <a:ea typeface="Calibri"/>
                <a:cs typeface="Arial"/>
              </a:rPr>
              <a:t> </a:t>
            </a:r>
            <a:r>
              <a:rPr lang="ar-SA" b="1" dirty="0">
                <a:latin typeface="Calibri"/>
                <a:ea typeface="Calibri"/>
              </a:rPr>
              <a:t>. ومنهم من عرفه بأنه (الشرع الإلهي المتلقَّى عن طريق الوحي) ويلاحظ على هذا التعريف قَصرُهُ الدين على الدين السماوي فقط، مع أن الصحيح أن كل ما يتخذه الناس ويتعبدون له يصح أن يسمى ديناً، سواء كان صحيحاً، أو باطلاً، بدليل قوله عز وجل</a:t>
            </a:r>
            <a:r>
              <a:rPr lang="en-US" b="1" dirty="0">
                <a:latin typeface="Calibri"/>
                <a:ea typeface="Calibri"/>
                <a:cs typeface="Arial"/>
              </a:rPr>
              <a:t>: </a:t>
            </a:r>
            <a:r>
              <a:rPr lang="ar-SA" b="1" dirty="0">
                <a:latin typeface="Calibri"/>
                <a:ea typeface="Calibri"/>
              </a:rPr>
              <a:t> (وَمَن يَبْتَغِ غَيْرَ الإِسْلاَمِ دِينًا فَلَن يُقْبَلَ مِنْهُ وَهُوَ فِي الآخِرَةِ مِنَ الْخَاسِرِينَ</a:t>
            </a:r>
            <a:r>
              <a:rPr lang="en-US" b="1" dirty="0">
                <a:latin typeface="Calibri"/>
                <a:ea typeface="Calibri"/>
                <a:cs typeface="Arial"/>
              </a:rPr>
              <a:t> </a:t>
            </a:r>
            <a:r>
              <a:rPr lang="en-US" b="1" u="sng" dirty="0">
                <a:solidFill>
                  <a:srgbClr val="0000FF"/>
                </a:solidFill>
                <a:latin typeface="Calibri"/>
                <a:ea typeface="Calibri"/>
                <a:cs typeface="Arial"/>
                <a:hlinkClick r:id="rId3"/>
              </a:rPr>
              <a:t>[</a:t>
            </a:r>
            <a:r>
              <a:rPr lang="ar-SA" b="1" u="sng" dirty="0">
                <a:solidFill>
                  <a:srgbClr val="0000FF"/>
                </a:solidFill>
                <a:latin typeface="Calibri"/>
                <a:ea typeface="Calibri"/>
                <a:hlinkClick r:id="rId3"/>
              </a:rPr>
              <a:t>آل عمران: 85</a:t>
            </a:r>
            <a:r>
              <a:rPr lang="en-US" b="1" u="sng" dirty="0">
                <a:solidFill>
                  <a:srgbClr val="0000FF"/>
                </a:solidFill>
                <a:latin typeface="Calibri"/>
                <a:ea typeface="Calibri"/>
                <a:cs typeface="Arial"/>
                <a:hlinkClick r:id="rId3"/>
              </a:rPr>
              <a:t>] </a:t>
            </a:r>
            <a:endParaRPr lang="en-US" b="1" dirty="0">
              <a:latin typeface="Calibri"/>
              <a:ea typeface="Calibri"/>
              <a:cs typeface="Arial"/>
            </a:endParaRPr>
          </a:p>
          <a:p>
            <a:pPr marL="0" indent="0">
              <a:buNone/>
            </a:pPr>
            <a:endParaRPr lang="ar-IQ" dirty="0"/>
          </a:p>
        </p:txBody>
      </p:sp>
    </p:spTree>
    <p:extLst>
      <p:ext uri="{BB962C8B-B14F-4D97-AF65-F5344CB8AC3E}">
        <p14:creationId xmlns:p14="http://schemas.microsoft.com/office/powerpoint/2010/main" val="1276179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513" y="1340768"/>
            <a:ext cx="8712968" cy="5400600"/>
          </a:xfrm>
        </p:spPr>
        <p:txBody>
          <a:bodyPr>
            <a:normAutofit lnSpcReduction="10000"/>
          </a:bodyPr>
          <a:lstStyle/>
          <a:p>
            <a:pPr marL="0" indent="0">
              <a:buNone/>
            </a:pPr>
            <a:r>
              <a:rPr lang="ar-IQ" sz="3600" b="1" dirty="0">
                <a:solidFill>
                  <a:srgbClr val="7030A0"/>
                </a:solidFill>
              </a:rPr>
              <a:t>أما غير المسلمين فبعضهم يخصصه بالناحية الأخلاقية كقول (كانت) (بأن الدين هو المشتمل على الاعتراف بواجباتنا كأوامر إلهية). وبعضهم يخصصه بناحية التفكر والتأمل كقول (رودلف </a:t>
            </a:r>
            <a:r>
              <a:rPr lang="ar-IQ" sz="3600" b="1" dirty="0" err="1">
                <a:solidFill>
                  <a:srgbClr val="7030A0"/>
                </a:solidFill>
              </a:rPr>
              <a:t>إيوكن</a:t>
            </a:r>
            <a:r>
              <a:rPr lang="ar-IQ" sz="3600" b="1" dirty="0">
                <a:solidFill>
                  <a:srgbClr val="7030A0"/>
                </a:solidFill>
              </a:rPr>
              <a:t>): (الدين هو التجربة الصوفية التي يجاوز الإنسان فيها متناقضات الحياة). إلى غير ذلك من التعريفات التي نظرت إلى الدين من زاوية، وتركت أوجهاً وزوايا عدة. </a:t>
            </a:r>
          </a:p>
          <a:p>
            <a:pPr marL="0" indent="0">
              <a:buNone/>
            </a:pPr>
            <a:r>
              <a:rPr lang="ar-IQ" sz="3600" b="1" dirty="0">
                <a:solidFill>
                  <a:srgbClr val="7030A0"/>
                </a:solidFill>
              </a:rPr>
              <a:t>وأرجح التعريفات أن يقال: الدين هو اعتقاد قداسة ذات، ومجموعة السلوك الذي يدل على الخضوع لتلك الذات ذلًّا وحبًّا، رغبة ورهبة. </a:t>
            </a:r>
          </a:p>
          <a:p>
            <a:pPr marL="0" indent="0">
              <a:buNone/>
            </a:pPr>
            <a:endParaRPr lang="ar-IQ" sz="3600" b="1" dirty="0">
              <a:solidFill>
                <a:srgbClr val="7030A0"/>
              </a:solidFill>
            </a:endParaRPr>
          </a:p>
        </p:txBody>
      </p:sp>
      <p:sp>
        <p:nvSpPr>
          <p:cNvPr id="3" name="Title 2"/>
          <p:cNvSpPr>
            <a:spLocks noGrp="1"/>
          </p:cNvSpPr>
          <p:nvPr>
            <p:ph type="title"/>
          </p:nvPr>
        </p:nvSpPr>
        <p:spPr/>
        <p:txBody>
          <a:bodyPr/>
          <a:lstStyle/>
          <a:p>
            <a:r>
              <a:rPr lang="ar-IQ" sz="4800" b="1" dirty="0"/>
              <a:t>محاضرة رقم 1/ مفهوم الأديان </a:t>
            </a:r>
            <a:r>
              <a:rPr lang="ar-IQ" b="1" dirty="0" smtClean="0"/>
              <a:t>  </a:t>
            </a:r>
            <a:endParaRPr lang="ar-IQ" b="1" dirty="0"/>
          </a:p>
        </p:txBody>
      </p:sp>
    </p:spTree>
    <p:extLst>
      <p:ext uri="{BB962C8B-B14F-4D97-AF65-F5344CB8AC3E}">
        <p14:creationId xmlns:p14="http://schemas.microsoft.com/office/powerpoint/2010/main" val="3897125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268760"/>
            <a:ext cx="8784975" cy="5400600"/>
          </a:xfrm>
        </p:spPr>
        <p:txBody>
          <a:bodyPr>
            <a:normAutofit/>
          </a:bodyPr>
          <a:lstStyle/>
          <a:p>
            <a:pPr marL="0" indent="0">
              <a:buNone/>
            </a:pPr>
            <a:r>
              <a:rPr lang="ar-IQ" sz="2800" b="1" dirty="0"/>
              <a:t>ومميزات هذا التعريف الاصطلاحي: </a:t>
            </a:r>
          </a:p>
          <a:p>
            <a:pPr marL="0" indent="0">
              <a:buNone/>
            </a:pPr>
            <a:r>
              <a:rPr lang="ar-IQ" sz="2800" b="1" dirty="0"/>
              <a:t>1/ شمول للمعبود، سواء كان معبوداً حقًّا- وهو الله عز وجل- أو معبوداً باطلا، وهو ما سوى الله عز وجل.  </a:t>
            </a:r>
          </a:p>
          <a:p>
            <a:pPr marL="0" indent="0">
              <a:buNone/>
            </a:pPr>
            <a:r>
              <a:rPr lang="ar-IQ" sz="2800" b="1" dirty="0"/>
              <a:t>2/ كما يشمل أيضا العبادات التي يتعبد الناس بها لمعبوداتهم، سواء كانت سماوية صحيحة كالإسلام، أو لها أصل سماوي ووقع فيها التحريف والنسخ كاليهودية، والنصرانية، أو كانت وضعية غير سماوية الأصل كالهندوسية، والبوذية، وعموم الوثنيات. </a:t>
            </a:r>
          </a:p>
          <a:p>
            <a:pPr marL="0" indent="0">
              <a:buNone/>
            </a:pPr>
            <a:r>
              <a:rPr lang="ar-IQ" sz="2800" b="1" dirty="0"/>
              <a:t>3/ كما يبرز التعريف حال العابد؛ إذ لابد أن يكون العابد متلبساً بالخضوع ذلًّا وحبًّا للمعبود حال العبادة؛ إذ إن ذلك أهم معاني العبادة.  </a:t>
            </a:r>
          </a:p>
          <a:p>
            <a:pPr marL="0" indent="0">
              <a:buNone/>
            </a:pPr>
            <a:r>
              <a:rPr lang="ar-IQ" sz="2800" b="1" dirty="0"/>
              <a:t>4/ يبين التعريف أيضاً هدف العابد من العبادة، وهو إما رغبة أو رهبة، أو رغبة ورهبة معاً؛ لأن ذلك هو مطلب بني آدم من العبادة. </a:t>
            </a:r>
          </a:p>
          <a:p>
            <a:pPr marL="0" indent="0">
              <a:buNone/>
            </a:pPr>
            <a:endParaRPr lang="ar-IQ" dirty="0"/>
          </a:p>
        </p:txBody>
      </p:sp>
      <p:sp>
        <p:nvSpPr>
          <p:cNvPr id="3" name="Title 2"/>
          <p:cNvSpPr>
            <a:spLocks noGrp="1"/>
          </p:cNvSpPr>
          <p:nvPr>
            <p:ph type="title"/>
          </p:nvPr>
        </p:nvSpPr>
        <p:spPr/>
        <p:txBody>
          <a:bodyPr/>
          <a:lstStyle/>
          <a:p>
            <a:r>
              <a:rPr lang="ar-IQ" sz="4800" b="1" dirty="0"/>
              <a:t>محاضرة رقم 1/ مفهوم الأديان </a:t>
            </a:r>
            <a:r>
              <a:rPr lang="ar-IQ" b="1" dirty="0" smtClean="0"/>
              <a:t> </a:t>
            </a:r>
            <a:endParaRPr lang="ar-IQ" b="1" dirty="0"/>
          </a:p>
        </p:txBody>
      </p:sp>
    </p:spTree>
    <p:extLst>
      <p:ext uri="{BB962C8B-B14F-4D97-AF65-F5344CB8AC3E}">
        <p14:creationId xmlns:p14="http://schemas.microsoft.com/office/powerpoint/2010/main" val="2804737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7504" y="1340768"/>
            <a:ext cx="8856983" cy="5328592"/>
          </a:xfrm>
        </p:spPr>
        <p:txBody>
          <a:bodyPr>
            <a:normAutofit lnSpcReduction="10000"/>
          </a:bodyPr>
          <a:lstStyle/>
          <a:p>
            <a:pPr marL="0" indent="0">
              <a:buNone/>
            </a:pPr>
            <a:r>
              <a:rPr lang="ar-IQ" sz="3600" b="1" dirty="0">
                <a:solidFill>
                  <a:srgbClr val="7030A0"/>
                </a:solidFill>
              </a:rPr>
              <a:t>تقسيم الأديان:</a:t>
            </a:r>
          </a:p>
          <a:p>
            <a:pPr marL="0" indent="0">
              <a:buNone/>
            </a:pPr>
            <a:r>
              <a:rPr lang="ar-IQ" sz="3600" b="1" dirty="0" smtClean="0">
                <a:solidFill>
                  <a:srgbClr val="7030A0"/>
                </a:solidFill>
              </a:rPr>
              <a:t>القسم </a:t>
            </a:r>
            <a:r>
              <a:rPr lang="ar-IQ" sz="3600" b="1" dirty="0">
                <a:solidFill>
                  <a:srgbClr val="7030A0"/>
                </a:solidFill>
              </a:rPr>
              <a:t>الأول: أديان تدعو إلى عبادة الله.  وهي في الدرجة الأولى: الإسلام، ثم يليه اليهودية، أما النصرانية فإن واقعها وحقيقتها الشرك، وهو عبادة المسيح عليه السلام والروح القدس مع الله تعالى، إلا أن أصحابها يزعمون أنهم يعبدون الله الواحد ذو الثلاثة أقانيم (جوانب أو جهات). </a:t>
            </a:r>
          </a:p>
          <a:p>
            <a:pPr marL="0" indent="0">
              <a:buNone/>
            </a:pPr>
            <a:r>
              <a:rPr lang="ar-IQ" sz="3600" b="1" dirty="0">
                <a:solidFill>
                  <a:srgbClr val="7030A0"/>
                </a:solidFill>
              </a:rPr>
              <a:t>القسم الثاني: أديان وثنية شركية تدعو إلى عبادة غير الله عز وجل، وهي: الهندوسية والبوذية وغيرها من الشركيات القديمة والحديثة، والنصرانية يمكن اعتبارها من هذا القسم على اعتبار عبادتهم للمسيح والروح القدس. </a:t>
            </a:r>
          </a:p>
          <a:p>
            <a:pPr marL="0" indent="0">
              <a:buNone/>
            </a:pPr>
            <a:endParaRPr lang="ar-IQ" sz="3600" b="1" dirty="0" smtClean="0">
              <a:solidFill>
                <a:srgbClr val="7030A0"/>
              </a:solidFill>
            </a:endParaRPr>
          </a:p>
        </p:txBody>
      </p:sp>
      <p:sp>
        <p:nvSpPr>
          <p:cNvPr id="3" name="Title 2"/>
          <p:cNvSpPr>
            <a:spLocks noGrp="1"/>
          </p:cNvSpPr>
          <p:nvPr>
            <p:ph type="title"/>
          </p:nvPr>
        </p:nvSpPr>
        <p:spPr/>
        <p:txBody>
          <a:bodyPr/>
          <a:lstStyle/>
          <a:p>
            <a:r>
              <a:rPr lang="ar-IQ" sz="4800" b="1" dirty="0"/>
              <a:t>محاضرة رقم 1/ مفهوم الأديان </a:t>
            </a:r>
            <a:endParaRPr lang="ar-IQ" b="1" dirty="0"/>
          </a:p>
        </p:txBody>
      </p:sp>
    </p:spTree>
    <p:extLst>
      <p:ext uri="{BB962C8B-B14F-4D97-AF65-F5344CB8AC3E}">
        <p14:creationId xmlns:p14="http://schemas.microsoft.com/office/powerpoint/2010/main" val="25670781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شكل موجة">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شكل موجة">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شكل موجة">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607</TotalTime>
  <Words>416</Words>
  <Application>Microsoft Office PowerPoint</Application>
  <PresentationFormat>On-screen Show (4:3)</PresentationFormat>
  <Paragraphs>24</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شكل موجة</vt:lpstr>
      <vt:lpstr>             كلية العلوم الاسلامية / قسم الفلسفة الاسلامية   </vt:lpstr>
      <vt:lpstr>محاضرة رقم 1/ مفهوم الأديان </vt:lpstr>
      <vt:lpstr>محاضرة رقم 1/ مفهوم الأديان  </vt:lpstr>
      <vt:lpstr>محاضرة رقم 1/ مفهوم الأديان   </vt:lpstr>
      <vt:lpstr>محاضرة رقم 1/ مفهوم الأديان  </vt:lpstr>
      <vt:lpstr>محاضرة رقم 1/ مفهوم الأديان </vt:lpstr>
    </vt:vector>
  </TitlesOfParts>
  <Company>Ahmed-Under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new</dc:creator>
  <cp:lastModifiedBy>Maher</cp:lastModifiedBy>
  <cp:revision>77</cp:revision>
  <dcterms:created xsi:type="dcterms:W3CDTF">2014-08-01T18:53:53Z</dcterms:created>
  <dcterms:modified xsi:type="dcterms:W3CDTF">2025-09-15T15:03:17Z</dcterms:modified>
</cp:coreProperties>
</file>