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68" r:id="rId1"/>
  </p:sldMasterIdLst>
  <p:sldIdLst>
    <p:sldId id="257" r:id="rId2"/>
    <p:sldId id="277" r:id="rId3"/>
    <p:sldId id="278" r:id="rId4"/>
    <p:sldId id="279" r:id="rId5"/>
    <p:sldId id="281" r:id="rId6"/>
    <p:sldId id="280" r:id="rId7"/>
  </p:sldIdLst>
  <p:sldSz cx="9144000" cy="6858000" type="screen4x3"/>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6600"/>
    <a:srgbClr val="FF00FF"/>
    <a:srgbClr val="F5DBD7"/>
    <a:srgbClr val="003300"/>
    <a:srgbClr val="CC0099"/>
    <a:srgbClr val="C82004"/>
    <a:srgbClr val="C02900"/>
    <a:srgbClr val="CFED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aximized" horzBarState="maximized">
    <p:restoredLeft sz="84380"/>
    <p:restoredTop sz="94660"/>
  </p:normalViewPr>
  <p:slideViewPr>
    <p:cSldViewPr>
      <p:cViewPr varScale="1">
        <p:scale>
          <a:sx n="78" d="100"/>
          <a:sy n="78" d="100"/>
        </p:scale>
        <p:origin x="-138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09BF6CE6-C003-4620-92C4-C6CD0B146CA5}" type="datetimeFigureOut">
              <a:rPr lang="ar-IQ" smtClean="0"/>
              <a:t>04/03/1447</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C62D2930-D1FD-4A5E-8FE7-B1C276FF295A}" type="slidenum">
              <a:rPr lang="ar-IQ" smtClean="0"/>
              <a:t>‹#›</a:t>
            </a:fld>
            <a:endParaRPr lang="ar-IQ"/>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09BF6CE6-C003-4620-92C4-C6CD0B146CA5}" type="datetimeFigureOut">
              <a:rPr lang="ar-IQ" smtClean="0"/>
              <a:t>04/03/1447</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C62D2930-D1FD-4A5E-8FE7-B1C276FF295A}" type="slidenum">
              <a:rPr lang="ar-IQ" smtClean="0"/>
              <a:t>‹#›</a:t>
            </a:fld>
            <a:endParaRPr lang="ar-IQ"/>
          </a:p>
        </p:txBody>
      </p:sp>
      <p:sp>
        <p:nvSpPr>
          <p:cNvPr id="7" name="Title 6"/>
          <p:cNvSpPr>
            <a:spLocks noGrp="1"/>
          </p:cNvSpPr>
          <p:nvPr>
            <p:ph type="title"/>
          </p:nvPr>
        </p:nvSpPr>
        <p:spPr/>
        <p:txBody>
          <a:bodyPr/>
          <a:lstStyle/>
          <a:p>
            <a:r>
              <a:rPr lang="ar-SA" smtClean="0"/>
              <a:t>انقر لتحرير نمط العنوان الرئيسي</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09BF6CE6-C003-4620-92C4-C6CD0B146CA5}" type="datetimeFigureOut">
              <a:rPr lang="ar-IQ" smtClean="0"/>
              <a:t>04/03/1447</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C62D2930-D1FD-4A5E-8FE7-B1C276FF295A}" type="slidenum">
              <a:rPr lang="ar-IQ" smtClean="0"/>
              <a:t>‹#›</a:t>
            </a:fld>
            <a:endParaRPr lang="ar-IQ"/>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5" name="Date Placeholder 4"/>
          <p:cNvSpPr>
            <a:spLocks noGrp="1"/>
          </p:cNvSpPr>
          <p:nvPr>
            <p:ph type="dt" sz="half" idx="10"/>
          </p:nvPr>
        </p:nvSpPr>
        <p:spPr/>
        <p:txBody>
          <a:bodyPr/>
          <a:lstStyle/>
          <a:p>
            <a:fld id="{09BF6CE6-C003-4620-92C4-C6CD0B146CA5}" type="datetimeFigureOut">
              <a:rPr lang="ar-IQ" smtClean="0"/>
              <a:t>04/03/1447</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C62D2930-D1FD-4A5E-8FE7-B1C276FF295A}" type="slidenum">
              <a:rPr lang="ar-IQ" smtClean="0"/>
              <a:t>‹#›</a:t>
            </a:fld>
            <a:endParaRPr lang="ar-IQ"/>
          </a:p>
        </p:txBody>
      </p:sp>
      <p:sp>
        <p:nvSpPr>
          <p:cNvPr id="9" name="Content Placeholder 8"/>
          <p:cNvSpPr>
            <a:spLocks noGrp="1"/>
          </p:cNvSpPr>
          <p:nvPr>
            <p:ph sz="quarter" idx="13"/>
          </p:nvPr>
        </p:nvSpPr>
        <p:spPr>
          <a:xfrm>
            <a:off x="676655" y="2679192"/>
            <a:ext cx="3822192" cy="344728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09BF6CE6-C003-4620-92C4-C6CD0B146CA5}" type="datetimeFigureOut">
              <a:rPr lang="ar-IQ" smtClean="0"/>
              <a:t>04/03/1447</a:t>
            </a:fld>
            <a:endParaRPr lang="ar-IQ"/>
          </a:p>
        </p:txBody>
      </p:sp>
      <p:sp>
        <p:nvSpPr>
          <p:cNvPr id="8" name="Footer Placeholder 7"/>
          <p:cNvSpPr>
            <a:spLocks noGrp="1"/>
          </p:cNvSpPr>
          <p:nvPr>
            <p:ph type="ftr" sz="quarter" idx="11"/>
          </p:nvPr>
        </p:nvSpPr>
        <p:spPr/>
        <p:txBody>
          <a:bodyPr/>
          <a:lstStyle/>
          <a:p>
            <a:endParaRPr lang="ar-IQ"/>
          </a:p>
        </p:txBody>
      </p:sp>
      <p:sp>
        <p:nvSpPr>
          <p:cNvPr id="9" name="Slide Number Placeholder 8"/>
          <p:cNvSpPr>
            <a:spLocks noGrp="1"/>
          </p:cNvSpPr>
          <p:nvPr>
            <p:ph type="sldNum" sz="quarter" idx="12"/>
          </p:nvPr>
        </p:nvSpPr>
        <p:spPr/>
        <p:txBody>
          <a:bodyPr/>
          <a:lstStyle/>
          <a:p>
            <a:fld id="{C62D2930-D1FD-4A5E-8FE7-B1C276FF295A}" type="slidenum">
              <a:rPr lang="ar-IQ" smtClean="0"/>
              <a:t>‹#›</a:t>
            </a:fld>
            <a:endParaRPr lang="ar-IQ"/>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2"/>
          <p:cNvSpPr>
            <a:spLocks noGrp="1"/>
          </p:cNvSpPr>
          <p:nvPr>
            <p:ph type="dt" sz="half" idx="10"/>
          </p:nvPr>
        </p:nvSpPr>
        <p:spPr/>
        <p:txBody>
          <a:bodyPr/>
          <a:lstStyle/>
          <a:p>
            <a:fld id="{09BF6CE6-C003-4620-92C4-C6CD0B146CA5}" type="datetimeFigureOut">
              <a:rPr lang="ar-IQ" smtClean="0"/>
              <a:t>04/03/1447</a:t>
            </a:fld>
            <a:endParaRPr lang="ar-IQ"/>
          </a:p>
        </p:txBody>
      </p:sp>
      <p:sp>
        <p:nvSpPr>
          <p:cNvPr id="4" name="Footer Placeholder 3"/>
          <p:cNvSpPr>
            <a:spLocks noGrp="1"/>
          </p:cNvSpPr>
          <p:nvPr>
            <p:ph type="ftr" sz="quarter" idx="11"/>
          </p:nvPr>
        </p:nvSpPr>
        <p:spPr/>
        <p:txBody>
          <a:bodyPr/>
          <a:lstStyle/>
          <a:p>
            <a:endParaRPr lang="ar-IQ"/>
          </a:p>
        </p:txBody>
      </p:sp>
      <p:sp>
        <p:nvSpPr>
          <p:cNvPr id="5" name="Slide Number Placeholder 4"/>
          <p:cNvSpPr>
            <a:spLocks noGrp="1"/>
          </p:cNvSpPr>
          <p:nvPr>
            <p:ph type="sldNum" sz="quarter" idx="12"/>
          </p:nvPr>
        </p:nvSpPr>
        <p:spPr/>
        <p:txBody>
          <a:bodyPr/>
          <a:lstStyle/>
          <a:p>
            <a:fld id="{C62D2930-D1FD-4A5E-8FE7-B1C276FF295A}" type="slidenum">
              <a:rPr lang="ar-IQ" smtClean="0"/>
              <a:t>‹#›</a:t>
            </a:fld>
            <a:endParaRPr lang="ar-IQ"/>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09BF6CE6-C003-4620-92C4-C6CD0B146CA5}" type="datetimeFigureOut">
              <a:rPr lang="ar-IQ" smtClean="0"/>
              <a:t>04/03/1447</a:t>
            </a:fld>
            <a:endParaRPr lang="ar-IQ"/>
          </a:p>
        </p:txBody>
      </p:sp>
      <p:sp>
        <p:nvSpPr>
          <p:cNvPr id="3" name="Footer Placeholder 2"/>
          <p:cNvSpPr>
            <a:spLocks noGrp="1"/>
          </p:cNvSpPr>
          <p:nvPr>
            <p:ph type="ftr" sz="quarter" idx="11"/>
          </p:nvPr>
        </p:nvSpPr>
        <p:spPr/>
        <p:txBody>
          <a:bodyPr/>
          <a:lstStyle/>
          <a:p>
            <a:endParaRPr lang="ar-IQ"/>
          </a:p>
        </p:txBody>
      </p:sp>
      <p:sp>
        <p:nvSpPr>
          <p:cNvPr id="4" name="Slide Number Placeholder 3"/>
          <p:cNvSpPr>
            <a:spLocks noGrp="1"/>
          </p:cNvSpPr>
          <p:nvPr>
            <p:ph type="sldNum" sz="quarter" idx="12"/>
          </p:nvPr>
        </p:nvSpPr>
        <p:spPr/>
        <p:txBody>
          <a:bodyPr/>
          <a:lstStyle/>
          <a:p>
            <a:fld id="{C62D2930-D1FD-4A5E-8FE7-B1C276FF295A}" type="slidenum">
              <a:rPr lang="ar-IQ" smtClean="0"/>
              <a:t>‹#›</a:t>
            </a:fld>
            <a:endParaRPr lang="ar-IQ"/>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09BF6CE6-C003-4620-92C4-C6CD0B146CA5}" type="datetimeFigureOut">
              <a:rPr lang="ar-IQ" smtClean="0"/>
              <a:t>04/03/1447</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C62D2930-D1FD-4A5E-8FE7-B1C276FF295A}" type="slidenum">
              <a:rPr lang="ar-IQ" smtClean="0"/>
              <a:t>‹#›</a:t>
            </a:fld>
            <a:endParaRPr lang="ar-IQ"/>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ar-SA" smtClean="0"/>
              <a:t>انقر لتحرير نمط العنوان الرئيسي</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09BF6CE6-C003-4620-92C4-C6CD0B146CA5}" type="datetimeFigureOut">
              <a:rPr lang="ar-IQ" smtClean="0"/>
              <a:t>04/03/1447</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C62D2930-D1FD-4A5E-8FE7-B1C276FF295A}" type="slidenum">
              <a:rPr lang="ar-IQ" smtClean="0"/>
              <a:t>‹#›</a:t>
            </a:fld>
            <a:endParaRPr lang="ar-IQ"/>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09BF6CE6-C003-4620-92C4-C6CD0B146CA5}" type="datetimeFigureOut">
              <a:rPr lang="ar-IQ" smtClean="0"/>
              <a:t>04/03/1447</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C62D2930-D1FD-4A5E-8FE7-B1C276FF295A}" type="slidenum">
              <a:rPr lang="ar-IQ" smtClean="0"/>
              <a:t>‹#›</a:t>
            </a:fld>
            <a:endParaRPr lang="ar-IQ"/>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09BF6CE6-C003-4620-92C4-C6CD0B146CA5}" type="datetimeFigureOut">
              <a:rPr lang="ar-IQ" smtClean="0"/>
              <a:t>04/03/1447</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C62D2930-D1FD-4A5E-8FE7-B1C276FF295A}" type="slidenum">
              <a:rPr lang="ar-IQ" smtClean="0"/>
              <a:t>‹#›</a:t>
            </a:fld>
            <a:endParaRPr lang="ar-IQ"/>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ar-SA" smtClean="0"/>
              <a:t>انقر لتحرير نمط العنوان الرئيسي</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09BF6CE6-C003-4620-92C4-C6CD0B146CA5}" type="datetimeFigureOut">
              <a:rPr lang="ar-IQ" smtClean="0"/>
              <a:t>04/03/1447</a:t>
            </a:fld>
            <a:endParaRPr lang="ar-IQ"/>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ar-IQ"/>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C62D2930-D1FD-4A5E-8FE7-B1C276FF295A}" type="slidenum">
              <a:rPr lang="ar-IQ" smtClean="0"/>
              <a:t>‹#›</a:t>
            </a:fld>
            <a:endParaRPr lang="ar-IQ"/>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4320" indent="-274320" algn="r" defTabSz="914400"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r" defTabSz="914400" rtl="1"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r" defTabSz="914400"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r" defTabSz="914400" rtl="1"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r" defTabSz="914400"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dorar.net/tafseer/3/18" TargetMode="External"/><Relationship Id="rId2" Type="http://schemas.openxmlformats.org/officeDocument/2006/relationships/hyperlink" Target="https://dorar.net/tafseer/21/5" TargetMode="External"/><Relationship Id="rId1" Type="http://schemas.openxmlformats.org/officeDocument/2006/relationships/slideLayout" Target="../slideLayouts/slideLayout2.xml"/><Relationship Id="rId5" Type="http://schemas.openxmlformats.org/officeDocument/2006/relationships/hyperlink" Target="https://dorar.net/tafseer/5/24" TargetMode="External"/><Relationship Id="rId4" Type="http://schemas.openxmlformats.org/officeDocument/2006/relationships/hyperlink" Target="https://dorar.net/tafseer/3/24" TargetMode="External"/></Relationships>
</file>

<file path=ppt/slides/_rels/slide4.xml.rels><?xml version="1.0" encoding="UTF-8" standalone="yes"?>
<Relationships xmlns="http://schemas.openxmlformats.org/package/2006/relationships"><Relationship Id="rId2" Type="http://schemas.openxmlformats.org/officeDocument/2006/relationships/hyperlink" Target="https://dorar.net/tafseer/9/12"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a:xfrm>
            <a:off x="899592" y="476672"/>
            <a:ext cx="7117180" cy="1152129"/>
          </a:xfrm>
          <a:noFill/>
          <a:ln>
            <a:solidFill>
              <a:schemeClr val="accent6">
                <a:lumMod val="50000"/>
              </a:schemeClr>
            </a:solidFill>
          </a:ln>
        </p:spPr>
        <p:txBody>
          <a:bodyPr>
            <a:normAutofit fontScale="90000"/>
          </a:bodyPr>
          <a:lstStyle/>
          <a:p>
            <a:r>
              <a:rPr lang="ar-IQ" sz="6000" b="1" dirty="0" smtClean="0"/>
              <a:t/>
            </a:r>
            <a:br>
              <a:rPr lang="ar-IQ" sz="6000" b="1" dirty="0" smtClean="0"/>
            </a:br>
            <a:r>
              <a:rPr lang="ar-IQ" sz="6000" b="1" dirty="0"/>
              <a:t/>
            </a:r>
            <a:br>
              <a:rPr lang="ar-IQ" sz="6000" b="1" dirty="0"/>
            </a:br>
            <a:r>
              <a:rPr lang="ar-IQ" sz="6000" b="1" dirty="0" smtClean="0"/>
              <a:t/>
            </a:r>
            <a:br>
              <a:rPr lang="ar-IQ" sz="6000" b="1" dirty="0" smtClean="0"/>
            </a:br>
            <a:r>
              <a:rPr lang="ar-IQ" sz="6000" b="1" dirty="0"/>
              <a:t/>
            </a:r>
            <a:br>
              <a:rPr lang="ar-IQ" sz="6000" b="1" dirty="0"/>
            </a:br>
            <a:r>
              <a:rPr lang="ar-IQ" sz="6000" b="1" dirty="0" smtClean="0"/>
              <a:t/>
            </a:r>
            <a:br>
              <a:rPr lang="ar-IQ" sz="6000" b="1" dirty="0" smtClean="0"/>
            </a:br>
            <a:r>
              <a:rPr lang="ar-IQ" sz="6000" b="1" dirty="0"/>
              <a:t/>
            </a:r>
            <a:br>
              <a:rPr lang="ar-IQ" sz="6000" b="1" dirty="0"/>
            </a:br>
            <a:r>
              <a:rPr lang="ar-IQ" sz="6000" b="1" dirty="0" smtClean="0"/>
              <a:t/>
            </a:r>
            <a:br>
              <a:rPr lang="ar-IQ" sz="6000" b="1" dirty="0" smtClean="0"/>
            </a:br>
            <a:r>
              <a:rPr lang="ar-IQ" sz="6000" b="1" dirty="0"/>
              <a:t/>
            </a:r>
            <a:br>
              <a:rPr lang="ar-IQ" sz="6000" b="1" dirty="0"/>
            </a:br>
            <a:r>
              <a:rPr lang="ar-IQ" sz="6000" b="1" dirty="0"/>
              <a:t/>
            </a:r>
            <a:br>
              <a:rPr lang="ar-IQ" sz="6000" b="1" dirty="0"/>
            </a:br>
            <a:r>
              <a:rPr lang="ar-IQ" sz="6000" b="1" dirty="0" smtClean="0"/>
              <a:t/>
            </a:r>
            <a:br>
              <a:rPr lang="ar-IQ" sz="6000" b="1" dirty="0" smtClean="0"/>
            </a:br>
            <a:r>
              <a:rPr lang="ar-IQ" sz="6000" b="1" dirty="0"/>
              <a:t/>
            </a:r>
            <a:br>
              <a:rPr lang="ar-IQ" sz="6000" b="1" dirty="0"/>
            </a:br>
            <a:r>
              <a:rPr lang="ar-SA" sz="6000" b="1" dirty="0" smtClean="0"/>
              <a:t> </a:t>
            </a:r>
            <a:r>
              <a:rPr lang="en-US" sz="6000" dirty="0"/>
              <a:t/>
            </a:r>
            <a:br>
              <a:rPr lang="en-US" sz="6000" dirty="0"/>
            </a:br>
            <a:r>
              <a:rPr lang="ar-SA" sz="3200" b="1" dirty="0"/>
              <a:t>كلية العلوم الاسلامية / قسم الفلسفة الاسلامية  </a:t>
            </a:r>
            <a:r>
              <a:rPr lang="en-US" sz="3200" dirty="0"/>
              <a:t/>
            </a:r>
            <a:br>
              <a:rPr lang="en-US" sz="3200" dirty="0"/>
            </a:br>
            <a:endParaRPr lang="ar-IQ" sz="36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
        <p:nvSpPr>
          <p:cNvPr id="3" name="عنوان فرعي 2"/>
          <p:cNvSpPr>
            <a:spLocks noGrp="1"/>
          </p:cNvSpPr>
          <p:nvPr>
            <p:ph type="subTitle" idx="1"/>
          </p:nvPr>
        </p:nvSpPr>
        <p:spPr>
          <a:xfrm>
            <a:off x="899592" y="1772816"/>
            <a:ext cx="7117180" cy="2232248"/>
          </a:xfrm>
          <a:noFill/>
        </p:spPr>
        <p:txBody>
          <a:bodyPr>
            <a:noAutofit/>
          </a:bodyPr>
          <a:lstStyle/>
          <a:p>
            <a:pPr algn="just"/>
            <a:r>
              <a:rPr lang="ar-IQ" sz="3200" b="1" dirty="0" smtClean="0"/>
              <a:t>مادة : علم الأديان/ </a:t>
            </a:r>
            <a:r>
              <a:rPr lang="ar-SA" sz="3200" b="1" dirty="0" smtClean="0"/>
              <a:t>المرحلة الاولى</a:t>
            </a:r>
            <a:r>
              <a:rPr lang="ar-IQ" sz="3200" b="1" dirty="0" smtClean="0"/>
              <a:t> </a:t>
            </a:r>
          </a:p>
          <a:p>
            <a:pPr algn="just">
              <a:lnSpc>
                <a:spcPct val="115000"/>
              </a:lnSpc>
              <a:spcAft>
                <a:spcPts val="1000"/>
              </a:spcAft>
            </a:pPr>
            <a:r>
              <a:rPr lang="ar-IQ" sz="3200" b="1" dirty="0" smtClean="0"/>
              <a:t>محاضرة رقم 2/</a:t>
            </a:r>
            <a:r>
              <a:rPr lang="ar-SA" sz="3200" b="1" dirty="0" smtClean="0">
                <a:latin typeface="Calibri"/>
                <a:ea typeface="Calibri"/>
              </a:rPr>
              <a:t> </a:t>
            </a:r>
            <a:r>
              <a:rPr lang="ar-SA" sz="3200" b="1" dirty="0">
                <a:latin typeface="Calibri"/>
                <a:ea typeface="Calibri"/>
              </a:rPr>
              <a:t>وجوه علم الأديان في القرآن </a:t>
            </a:r>
            <a:r>
              <a:rPr lang="ar-SA" sz="3200" b="1">
                <a:latin typeface="Calibri"/>
                <a:ea typeface="Calibri"/>
              </a:rPr>
              <a:t>الكريم </a:t>
            </a:r>
            <a:endParaRPr lang="en-US" sz="2400" dirty="0">
              <a:latin typeface="Calibri"/>
              <a:ea typeface="Calibri"/>
              <a:cs typeface="Arial"/>
            </a:endParaRPr>
          </a:p>
          <a:p>
            <a:pPr algn="just"/>
            <a:endParaRPr lang="en-US" sz="3200" dirty="0"/>
          </a:p>
          <a:p>
            <a:pPr algn="just"/>
            <a:r>
              <a:rPr lang="ar-IQ" sz="3600" b="1" dirty="0" smtClean="0">
                <a:ln w="19050">
                  <a:solidFill>
                    <a:schemeClr val="tx2">
                      <a:tint val="1000"/>
                    </a:schemeClr>
                  </a:solidFill>
                  <a:prstDash val="solid"/>
                </a:ln>
                <a:solidFill>
                  <a:srgbClr val="FF0000"/>
                </a:solidFill>
              </a:rPr>
              <a:t>استاذ المادة:</a:t>
            </a:r>
          </a:p>
          <a:p>
            <a:pPr algn="just"/>
            <a:r>
              <a:rPr lang="ar-IQ" sz="3600" b="1" dirty="0" smtClean="0">
                <a:ln w="19050">
                  <a:solidFill>
                    <a:schemeClr val="tx2">
                      <a:tint val="1000"/>
                    </a:schemeClr>
                  </a:solidFill>
                  <a:prstDash val="solid"/>
                </a:ln>
                <a:solidFill>
                  <a:srgbClr val="FF0000"/>
                </a:solidFill>
              </a:rPr>
              <a:t>أ . م . د عبد الهادي محمود عبد</a:t>
            </a:r>
          </a:p>
          <a:p>
            <a:pPr algn="just"/>
            <a:r>
              <a:rPr lang="ar-IQ" sz="3600" b="1" dirty="0" smtClean="0">
                <a:ln w="19050">
                  <a:solidFill>
                    <a:schemeClr val="tx2">
                      <a:tint val="1000"/>
                    </a:schemeClr>
                  </a:solidFill>
                  <a:prstDash val="solid"/>
                </a:ln>
                <a:solidFill>
                  <a:schemeClr val="accent3"/>
                </a:solidFill>
              </a:rPr>
              <a:t> </a:t>
            </a:r>
            <a:endParaRPr lang="ar-IQ" sz="3600" b="1" dirty="0">
              <a:ln w="19050">
                <a:solidFill>
                  <a:schemeClr val="tx2">
                    <a:tint val="1000"/>
                  </a:schemeClr>
                </a:solidFill>
                <a:prstDash val="solid"/>
              </a:ln>
              <a:solidFill>
                <a:schemeClr val="accent3"/>
              </a:solidFill>
            </a:endParaRPr>
          </a:p>
        </p:txBody>
      </p:sp>
    </p:spTree>
    <p:extLst>
      <p:ext uri="{BB962C8B-B14F-4D97-AF65-F5344CB8AC3E}">
        <p14:creationId xmlns:p14="http://schemas.microsoft.com/office/powerpoint/2010/main" val="41208048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16632"/>
            <a:ext cx="8229600" cy="1152128"/>
          </a:xfrm>
        </p:spPr>
        <p:txBody>
          <a:bodyPr>
            <a:normAutofit fontScale="90000"/>
          </a:bodyPr>
          <a:lstStyle/>
          <a:p>
            <a:r>
              <a:rPr lang="ar-IQ" sz="4000" b="1" dirty="0" smtClean="0"/>
              <a:t>محاضرة رقم 2/</a:t>
            </a:r>
            <a:r>
              <a:rPr lang="ar-SA" sz="4000" b="1" dirty="0">
                <a:latin typeface="Calibri"/>
                <a:ea typeface="Calibri"/>
              </a:rPr>
              <a:t>وجوه علم الأديان في القرآن الكريم </a:t>
            </a:r>
            <a:r>
              <a:rPr lang="en-US" sz="4000" b="1" dirty="0">
                <a:latin typeface="Calibri"/>
                <a:ea typeface="Calibri"/>
                <a:cs typeface="Arial"/>
              </a:rPr>
              <a:t>:</a:t>
            </a:r>
            <a:r>
              <a:rPr lang="en-US" sz="4000" b="1" dirty="0">
                <a:latin typeface="Arial"/>
                <a:ea typeface="Calibri"/>
              </a:rPr>
              <a:t> </a:t>
            </a:r>
            <a:r>
              <a:rPr lang="ar-IQ" sz="4000" b="1" dirty="0" smtClean="0"/>
              <a:t> </a:t>
            </a:r>
            <a:r>
              <a:rPr lang="ar-IQ" sz="4800" b="1" dirty="0" smtClean="0"/>
              <a:t>  </a:t>
            </a:r>
            <a:endParaRPr lang="ar-IQ" sz="4800" b="1" dirty="0"/>
          </a:p>
        </p:txBody>
      </p:sp>
      <p:sp>
        <p:nvSpPr>
          <p:cNvPr id="2" name="Rectangle 1"/>
          <p:cNvSpPr/>
          <p:nvPr/>
        </p:nvSpPr>
        <p:spPr>
          <a:xfrm>
            <a:off x="179512" y="1949364"/>
            <a:ext cx="8280920" cy="4056495"/>
          </a:xfrm>
          <a:prstGeom prst="rect">
            <a:avLst/>
          </a:prstGeom>
        </p:spPr>
        <p:txBody>
          <a:bodyPr wrap="square">
            <a:spAutoFit/>
          </a:bodyPr>
          <a:lstStyle/>
          <a:p>
            <a:pPr algn="just">
              <a:lnSpc>
                <a:spcPct val="115000"/>
              </a:lnSpc>
              <a:spcAft>
                <a:spcPts val="1000"/>
              </a:spcAft>
            </a:pPr>
            <a:r>
              <a:rPr lang="ar-SA" sz="2800" b="1" dirty="0">
                <a:latin typeface="Calibri"/>
                <a:ea typeface="Calibri"/>
              </a:rPr>
              <a:t>1/ ذكر الله عز وجل في القرآن أديان الناس السابقة والمتزامنة مع نزوله، لأن ذلك وسيلة من وسائل دعوة أصحاب الأديان، فإنه عرض ما هم عليه من الباطل وبيان أوجه بطلانه مع عرض الحق والتركيز على مميزاته، كل ذلك مما ينير الأذهان التي غلفها التقليد، والجهل، والهوى، ويفتح أمامها آفاق المعرفة السليمة من أجل المقارنة والموازنة ثم الإيمان عن اقتناع ويقين</a:t>
            </a:r>
            <a:r>
              <a:rPr lang="en-US" sz="2800" b="1" dirty="0">
                <a:latin typeface="Calibri"/>
                <a:ea typeface="Calibri"/>
                <a:cs typeface="Arial"/>
              </a:rPr>
              <a:t>. </a:t>
            </a:r>
            <a:r>
              <a:rPr lang="en-US" sz="2800" b="1" dirty="0">
                <a:latin typeface="Arial"/>
                <a:ea typeface="Calibri"/>
                <a:cs typeface="Arial"/>
              </a:rPr>
              <a:t> </a:t>
            </a:r>
            <a:r>
              <a:rPr lang="ar-SA" sz="2800" b="1" dirty="0">
                <a:latin typeface="Calibri"/>
                <a:ea typeface="Calibri"/>
              </a:rPr>
              <a:t>فأديان البشر لا تخرج عن واحد من هذه، وهي: الإسلام، واليهودية، والصابئة ، والنصرانية، والمجوسية، والوثنية</a:t>
            </a:r>
            <a:r>
              <a:rPr lang="en-US" sz="2800" b="1" dirty="0">
                <a:latin typeface="Calibri"/>
                <a:ea typeface="Calibri"/>
                <a:cs typeface="Arial"/>
              </a:rPr>
              <a:t>. </a:t>
            </a:r>
            <a:endParaRPr lang="en-US" sz="2800" b="1" dirty="0">
              <a:effectLst/>
              <a:latin typeface="Calibri"/>
              <a:ea typeface="Calibri"/>
              <a:cs typeface="Arial"/>
            </a:endParaRPr>
          </a:p>
        </p:txBody>
      </p:sp>
    </p:spTree>
    <p:extLst>
      <p:ext uri="{BB962C8B-B14F-4D97-AF65-F5344CB8AC3E}">
        <p14:creationId xmlns:p14="http://schemas.microsoft.com/office/powerpoint/2010/main" val="1694565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ar-IQ" sz="3600" b="1" dirty="0"/>
              <a:t>محاضرة رقم 2/</a:t>
            </a:r>
            <a:r>
              <a:rPr lang="ar-SA" sz="3600" b="1" dirty="0">
                <a:latin typeface="Calibri"/>
                <a:ea typeface="Calibri"/>
              </a:rPr>
              <a:t>وجوه علم الأديان في القرآن </a:t>
            </a:r>
            <a:r>
              <a:rPr lang="ar-SA" sz="3600" b="1" dirty="0" smtClean="0">
                <a:latin typeface="Calibri"/>
                <a:ea typeface="Calibri"/>
              </a:rPr>
              <a:t>الكريم</a:t>
            </a:r>
            <a:r>
              <a:rPr lang="ar-IQ" sz="3600" b="1" dirty="0" smtClean="0">
                <a:latin typeface="Calibri"/>
                <a:ea typeface="Calibri"/>
              </a:rPr>
              <a:t>:</a:t>
            </a:r>
            <a:r>
              <a:rPr lang="ar-IQ" sz="4800" b="1" dirty="0" smtClean="0"/>
              <a:t>  </a:t>
            </a:r>
            <a:endParaRPr lang="ar-IQ" sz="4800" b="1" dirty="0"/>
          </a:p>
        </p:txBody>
      </p:sp>
      <p:sp>
        <p:nvSpPr>
          <p:cNvPr id="4" name="Content Placeholder 3"/>
          <p:cNvSpPr>
            <a:spLocks noGrp="1"/>
          </p:cNvSpPr>
          <p:nvPr>
            <p:ph idx="1"/>
          </p:nvPr>
        </p:nvSpPr>
        <p:spPr>
          <a:xfrm>
            <a:off x="179513" y="1700808"/>
            <a:ext cx="8640960" cy="4752528"/>
          </a:xfrm>
        </p:spPr>
        <p:txBody>
          <a:bodyPr>
            <a:normAutofit lnSpcReduction="10000"/>
          </a:bodyPr>
          <a:lstStyle/>
          <a:p>
            <a:pPr algn="just">
              <a:lnSpc>
                <a:spcPct val="115000"/>
              </a:lnSpc>
              <a:spcAft>
                <a:spcPts val="1000"/>
              </a:spcAft>
            </a:pPr>
            <a:r>
              <a:rPr lang="ar-SA" b="1" dirty="0">
                <a:latin typeface="Calibri"/>
                <a:ea typeface="Calibri"/>
              </a:rPr>
              <a:t>2/ التوحيد في دعوة الرسل: ذكر الله عز وجل الأنبياء عليهم السلام وأبان أن دعوتهم كانت واحدة، وهي الدعوة إلى التوحيد، </a:t>
            </a:r>
            <a:r>
              <a:rPr lang="ar-SA" b="1" dirty="0" err="1" smtClean="0">
                <a:latin typeface="Calibri"/>
                <a:ea typeface="Calibri"/>
              </a:rPr>
              <a:t>قا</a:t>
            </a:r>
            <a:r>
              <a:rPr lang="ar-IQ" b="1" dirty="0" smtClean="0">
                <a:latin typeface="Calibri"/>
                <a:ea typeface="Calibri"/>
              </a:rPr>
              <a:t>ل تعالى</a:t>
            </a:r>
            <a:r>
              <a:rPr lang="en-US" b="1" dirty="0" smtClean="0">
                <a:latin typeface="Calibri"/>
                <a:ea typeface="Calibri"/>
                <a:cs typeface="Arial"/>
              </a:rPr>
              <a:t>:</a:t>
            </a:r>
            <a:r>
              <a:rPr lang="en-US" b="1" dirty="0">
                <a:latin typeface="Calibri"/>
                <a:ea typeface="Calibri"/>
                <a:cs typeface="Arial"/>
              </a:rPr>
              <a:t> </a:t>
            </a:r>
            <a:r>
              <a:rPr lang="ar-SA" b="1" dirty="0">
                <a:latin typeface="Calibri"/>
                <a:ea typeface="Calibri"/>
              </a:rPr>
              <a:t> (وَمَا أَرْسَلْنَا مِن قَبْلِكَ مِن رَّسُولٍ إِلَّا نُوحِي إِلَيْهِ أَنَّهُ لَا إِلَهَ إِلَّا أَنَا فَاعْبُدُونِ) </a:t>
            </a:r>
            <a:r>
              <a:rPr lang="en-US" b="1" dirty="0">
                <a:latin typeface="Calibri"/>
                <a:ea typeface="Calibri"/>
                <a:cs typeface="Arial"/>
              </a:rPr>
              <a:t> </a:t>
            </a:r>
            <a:r>
              <a:rPr lang="en-US" b="1" u="sng" dirty="0">
                <a:solidFill>
                  <a:srgbClr val="0000FF"/>
                </a:solidFill>
                <a:latin typeface="Calibri"/>
                <a:ea typeface="Calibri"/>
                <a:cs typeface="Arial"/>
                <a:hlinkClick r:id="rId2"/>
              </a:rPr>
              <a:t>[</a:t>
            </a:r>
            <a:r>
              <a:rPr lang="ar-SA" b="1" u="sng" dirty="0">
                <a:solidFill>
                  <a:srgbClr val="0000FF"/>
                </a:solidFill>
                <a:latin typeface="Calibri"/>
                <a:ea typeface="Calibri"/>
                <a:hlinkClick r:id="rId2"/>
              </a:rPr>
              <a:t>الأنبياء: 25</a:t>
            </a:r>
            <a:r>
              <a:rPr lang="en-US" b="1" u="sng" dirty="0">
                <a:solidFill>
                  <a:srgbClr val="0000FF"/>
                </a:solidFill>
                <a:latin typeface="Calibri"/>
                <a:ea typeface="Calibri"/>
                <a:cs typeface="Arial"/>
                <a:hlinkClick r:id="rId2"/>
              </a:rPr>
              <a:t>] </a:t>
            </a:r>
            <a:r>
              <a:rPr lang="en-US" b="1" dirty="0">
                <a:latin typeface="Calibri"/>
                <a:ea typeface="Calibri"/>
                <a:cs typeface="Arial"/>
              </a:rPr>
              <a:t>  </a:t>
            </a:r>
            <a:r>
              <a:rPr lang="ar-SA" b="1" dirty="0">
                <a:latin typeface="Calibri"/>
                <a:ea typeface="Calibri"/>
              </a:rPr>
              <a:t>وأن دينهم واحد وهو الإسلام</a:t>
            </a:r>
            <a:r>
              <a:rPr lang="ar-SA" b="1" dirty="0" smtClean="0">
                <a:latin typeface="Calibri"/>
                <a:ea typeface="Calibri"/>
              </a:rPr>
              <a:t>، </a:t>
            </a:r>
            <a:r>
              <a:rPr lang="ar-SA" b="1" dirty="0">
                <a:latin typeface="Calibri"/>
                <a:ea typeface="Calibri"/>
              </a:rPr>
              <a:t>وقال عز وجل</a:t>
            </a:r>
            <a:r>
              <a:rPr lang="en-US" b="1" dirty="0">
                <a:latin typeface="Calibri"/>
                <a:ea typeface="Calibri"/>
                <a:cs typeface="Arial"/>
              </a:rPr>
              <a:t>: </a:t>
            </a:r>
            <a:r>
              <a:rPr lang="ar-SA" b="1" dirty="0">
                <a:latin typeface="Calibri"/>
                <a:ea typeface="Calibri"/>
              </a:rPr>
              <a:t> (فَلَمَّا أَحَسَّ عِيسَى مِنْهُمُ الْكُفْرَ قَالَ مَنْ أَنصَارِي إِلَى اللّهِ قَالَ الْحَوَارِيُّونَ نَحْنُ أَنصَارُ اللّهِ آمَنَّا بِاللّهِ وَاشْهَدْ بِأَنَّا مُسْلِمُونَ)</a:t>
            </a:r>
            <a:r>
              <a:rPr lang="en-US" b="1" dirty="0">
                <a:latin typeface="Calibri"/>
                <a:ea typeface="Calibri"/>
                <a:cs typeface="Arial"/>
              </a:rPr>
              <a:t> </a:t>
            </a:r>
            <a:r>
              <a:rPr lang="en-US" b="1" u="sng" dirty="0">
                <a:solidFill>
                  <a:srgbClr val="0000FF"/>
                </a:solidFill>
                <a:latin typeface="Calibri"/>
                <a:ea typeface="Calibri"/>
                <a:cs typeface="Arial"/>
                <a:hlinkClick r:id="rId3"/>
              </a:rPr>
              <a:t>[</a:t>
            </a:r>
            <a:r>
              <a:rPr lang="ar-SA" b="1" u="sng" dirty="0">
                <a:solidFill>
                  <a:srgbClr val="0000FF"/>
                </a:solidFill>
                <a:latin typeface="Calibri"/>
                <a:ea typeface="Calibri"/>
                <a:hlinkClick r:id="rId3"/>
              </a:rPr>
              <a:t>آل عمران:52</a:t>
            </a:r>
            <a:r>
              <a:rPr lang="en-US" b="1" u="sng" dirty="0">
                <a:solidFill>
                  <a:srgbClr val="0000FF"/>
                </a:solidFill>
                <a:latin typeface="Calibri"/>
                <a:ea typeface="Calibri"/>
                <a:cs typeface="Arial"/>
                <a:hlinkClick r:id="rId3"/>
              </a:rPr>
              <a:t>] </a:t>
            </a:r>
            <a:r>
              <a:rPr lang="ar-IQ" b="1" dirty="0">
                <a:latin typeface="Calibri"/>
                <a:ea typeface="Calibri"/>
              </a:rPr>
              <a:t>. </a:t>
            </a:r>
            <a:r>
              <a:rPr lang="ar-SA" b="1" dirty="0">
                <a:latin typeface="Calibri"/>
                <a:ea typeface="Calibri"/>
              </a:rPr>
              <a:t>وذكر الله عز وجل انحراف بني إسرائيل وكفرهم وتحريفهم لكلام الله في آيات عديدة، منها قوله عز وجل</a:t>
            </a:r>
            <a:r>
              <a:rPr lang="en-US" b="1" dirty="0">
                <a:latin typeface="Calibri"/>
                <a:ea typeface="Calibri"/>
                <a:cs typeface="Arial"/>
              </a:rPr>
              <a:t>: </a:t>
            </a:r>
            <a:r>
              <a:rPr lang="ar-SA" b="1" dirty="0">
                <a:latin typeface="Calibri"/>
                <a:ea typeface="Calibri"/>
              </a:rPr>
              <a:t> (وَإِنَّ مِنْهُمْ لَفَرِيقًا يَلْوُونَ أَلْسِنَتَهُم بِالْكِتَابِ لِتَحْسَبُوهُ مِنَ الْكِتَابِ وَمَا هُوَ مِنَ الْكِتَابِ وَيَقُولُونَ هُوَ مِنْ عِندِ اللّهِ وَمَا هُوَ مِنْ عِندِ اللّهِ وَيَقُولُونَ عَلَى اللّهِ الْكَذِبَ وَهُمْ يَعْلَمُونَ) </a:t>
            </a:r>
            <a:r>
              <a:rPr lang="en-US" b="1" dirty="0">
                <a:latin typeface="Calibri"/>
                <a:ea typeface="Calibri"/>
                <a:cs typeface="Arial"/>
              </a:rPr>
              <a:t> </a:t>
            </a:r>
            <a:r>
              <a:rPr lang="en-US" b="1" u="sng" dirty="0">
                <a:solidFill>
                  <a:srgbClr val="0000FF"/>
                </a:solidFill>
                <a:latin typeface="Calibri"/>
                <a:ea typeface="Calibri"/>
                <a:cs typeface="Arial"/>
                <a:hlinkClick r:id="rId4"/>
              </a:rPr>
              <a:t>[</a:t>
            </a:r>
            <a:r>
              <a:rPr lang="ar-SA" b="1" u="sng" dirty="0">
                <a:solidFill>
                  <a:srgbClr val="0000FF"/>
                </a:solidFill>
                <a:latin typeface="Calibri"/>
                <a:ea typeface="Calibri"/>
                <a:hlinkClick r:id="rId4"/>
              </a:rPr>
              <a:t>آل عمران:78</a:t>
            </a:r>
            <a:r>
              <a:rPr lang="en-US" b="1" u="sng" dirty="0">
                <a:solidFill>
                  <a:srgbClr val="0000FF"/>
                </a:solidFill>
                <a:latin typeface="Calibri"/>
                <a:ea typeface="Calibri"/>
                <a:cs typeface="Arial"/>
                <a:hlinkClick r:id="rId4"/>
              </a:rPr>
              <a:t>] </a:t>
            </a:r>
            <a:r>
              <a:rPr lang="en-US" b="1" dirty="0">
                <a:latin typeface="Calibri"/>
                <a:ea typeface="Calibri"/>
                <a:cs typeface="Arial"/>
              </a:rPr>
              <a:t>  </a:t>
            </a:r>
            <a:r>
              <a:rPr lang="ar-SA" b="1" dirty="0">
                <a:latin typeface="Calibri"/>
                <a:ea typeface="Calibri"/>
              </a:rPr>
              <a:t>وذكر الله عز وجل النصارى وعقائدهم وانحرافاتهم في آيات عديدة، منها قوله عز وجل</a:t>
            </a:r>
            <a:r>
              <a:rPr lang="en-US" b="1" dirty="0">
                <a:latin typeface="Calibri"/>
                <a:ea typeface="Calibri"/>
                <a:cs typeface="Arial"/>
              </a:rPr>
              <a:t>: </a:t>
            </a:r>
            <a:r>
              <a:rPr lang="ar-SA" b="1" dirty="0">
                <a:latin typeface="Calibri"/>
                <a:ea typeface="Calibri"/>
              </a:rPr>
              <a:t> (لَقَدْ كَفَرَ الَّذِينَ قَالُواْ إِنَّ اللّهَ هُوَ الْمَسِيحُ ابْنُ مَرْيَمَ)</a:t>
            </a:r>
            <a:r>
              <a:rPr lang="en-US" b="1" dirty="0">
                <a:latin typeface="Calibri"/>
                <a:ea typeface="Calibri"/>
                <a:cs typeface="Arial"/>
              </a:rPr>
              <a:t>  </a:t>
            </a:r>
            <a:r>
              <a:rPr lang="en-US" b="1" u="sng" dirty="0">
                <a:solidFill>
                  <a:srgbClr val="0000FF"/>
                </a:solidFill>
                <a:latin typeface="Calibri"/>
                <a:ea typeface="Calibri"/>
                <a:cs typeface="Arial"/>
                <a:hlinkClick r:id="rId5"/>
              </a:rPr>
              <a:t>[</a:t>
            </a:r>
            <a:r>
              <a:rPr lang="ar-SA" b="1" u="sng" dirty="0">
                <a:solidFill>
                  <a:srgbClr val="0000FF"/>
                </a:solidFill>
                <a:latin typeface="Calibri"/>
                <a:ea typeface="Calibri"/>
                <a:hlinkClick r:id="rId5"/>
              </a:rPr>
              <a:t>المائدة: 72</a:t>
            </a:r>
            <a:r>
              <a:rPr lang="en-US" b="1" u="sng" dirty="0">
                <a:solidFill>
                  <a:srgbClr val="0000FF"/>
                </a:solidFill>
                <a:latin typeface="Calibri"/>
                <a:ea typeface="Calibri"/>
                <a:cs typeface="Arial"/>
                <a:hlinkClick r:id="rId5"/>
              </a:rPr>
              <a:t>] </a:t>
            </a:r>
            <a:r>
              <a:rPr lang="ar-IQ" b="1" dirty="0">
                <a:latin typeface="Calibri"/>
                <a:ea typeface="Calibri"/>
              </a:rPr>
              <a:t>.</a:t>
            </a:r>
            <a:endParaRPr lang="en-US" b="1" dirty="0">
              <a:latin typeface="Calibri"/>
              <a:ea typeface="Calibri"/>
              <a:cs typeface="Arial"/>
            </a:endParaRPr>
          </a:p>
          <a:p>
            <a:pPr marL="0" indent="0">
              <a:buNone/>
            </a:pPr>
            <a:endParaRPr lang="ar-IQ" dirty="0"/>
          </a:p>
        </p:txBody>
      </p:sp>
    </p:spTree>
    <p:extLst>
      <p:ext uri="{BB962C8B-B14F-4D97-AF65-F5344CB8AC3E}">
        <p14:creationId xmlns:p14="http://schemas.microsoft.com/office/powerpoint/2010/main" val="1276179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3" y="1340768"/>
            <a:ext cx="8712968" cy="5400600"/>
          </a:xfrm>
        </p:spPr>
        <p:txBody>
          <a:bodyPr>
            <a:normAutofit fontScale="92500" lnSpcReduction="10000"/>
          </a:bodyPr>
          <a:lstStyle/>
          <a:p>
            <a:pPr algn="just">
              <a:lnSpc>
                <a:spcPct val="115000"/>
              </a:lnSpc>
              <a:spcAft>
                <a:spcPts val="1000"/>
              </a:spcAft>
            </a:pPr>
            <a:r>
              <a:rPr lang="ar-SA" sz="3600" b="1" dirty="0">
                <a:latin typeface="Calibri"/>
                <a:ea typeface="Calibri"/>
              </a:rPr>
              <a:t>3/ ذكر الله تعالى أقوال أصحاب الديانات المنحرفة، فمن ذلك قوله عز وجل</a:t>
            </a:r>
            <a:r>
              <a:rPr lang="en-US" sz="3600" b="1" dirty="0">
                <a:latin typeface="Calibri"/>
                <a:ea typeface="Calibri"/>
                <a:cs typeface="Arial"/>
              </a:rPr>
              <a:t>: </a:t>
            </a:r>
            <a:r>
              <a:rPr lang="ar-SA" sz="3600" b="1" dirty="0">
                <a:latin typeface="Calibri"/>
                <a:ea typeface="Calibri"/>
              </a:rPr>
              <a:t> (وَقَالَتِ الْيَهُودُ عُزَيْرٌ ابْنُ اللّهِ وَقَالَتْ النَّصَارَى الْمَسِيحُ ابْنُ اللّهِ ذَلِكَ قَوْلُهُم بِأَفْوَاهِهِمْ يُضَاهِئُونَ قَوْلَ الَّذِينَ كَفَرُواْ مِن قَبْلُ قَاتَلَهُمُ اللّهُ أَنَّى </a:t>
            </a:r>
            <a:r>
              <a:rPr lang="ar-SA" sz="3600" b="1" dirty="0" err="1">
                <a:latin typeface="Calibri"/>
                <a:ea typeface="Calibri"/>
              </a:rPr>
              <a:t>يُؤْفَكُونَ</a:t>
            </a:r>
            <a:r>
              <a:rPr lang="ar-SA" sz="3600" b="1" dirty="0">
                <a:latin typeface="Calibri"/>
                <a:ea typeface="Calibri"/>
              </a:rPr>
              <a:t>)</a:t>
            </a:r>
            <a:r>
              <a:rPr lang="en-US" sz="3600" b="1" dirty="0">
                <a:latin typeface="Calibri"/>
                <a:ea typeface="Calibri"/>
                <a:cs typeface="Arial"/>
              </a:rPr>
              <a:t> </a:t>
            </a:r>
            <a:r>
              <a:rPr lang="en-US" sz="3600" b="1" u="sng" dirty="0">
                <a:solidFill>
                  <a:srgbClr val="0000FF"/>
                </a:solidFill>
                <a:latin typeface="Calibri"/>
                <a:ea typeface="Calibri"/>
                <a:cs typeface="Arial"/>
                <a:hlinkClick r:id="rId2"/>
              </a:rPr>
              <a:t>[</a:t>
            </a:r>
            <a:r>
              <a:rPr lang="ar-SA" sz="3600" b="1" u="sng" dirty="0">
                <a:solidFill>
                  <a:srgbClr val="0000FF"/>
                </a:solidFill>
                <a:latin typeface="Calibri"/>
                <a:ea typeface="Calibri"/>
                <a:hlinkClick r:id="rId2"/>
              </a:rPr>
              <a:t>التوبة: 30</a:t>
            </a:r>
            <a:r>
              <a:rPr lang="en-US" sz="3600" b="1" u="sng" dirty="0">
                <a:solidFill>
                  <a:srgbClr val="0000FF"/>
                </a:solidFill>
                <a:latin typeface="Calibri"/>
                <a:ea typeface="Calibri"/>
                <a:cs typeface="Arial"/>
                <a:hlinkClick r:id="rId2"/>
              </a:rPr>
              <a:t>] </a:t>
            </a:r>
            <a:r>
              <a:rPr lang="en-US" sz="3600" b="1" dirty="0">
                <a:latin typeface="Calibri"/>
                <a:ea typeface="Calibri"/>
                <a:cs typeface="Arial"/>
              </a:rPr>
              <a:t> </a:t>
            </a:r>
            <a:r>
              <a:rPr lang="ar-SA" sz="3600" b="1" dirty="0">
                <a:latin typeface="Calibri"/>
                <a:ea typeface="Calibri"/>
              </a:rPr>
              <a:t>.. فبين سبحانه أن هذا القول اقتبسه اليهود والنصارى من الكفار قبلهم، وهذا أمر ثابت واضح لكل من نظر في الأديان السابقة على اليهودية والنصرانية، فإنه سيجد ادعاء الولد لله- تعالى الله عن ذلك - منتشراً لدى الكفار من الفراعنة واليونان والرومان وغيرهم</a:t>
            </a:r>
            <a:r>
              <a:rPr lang="en-US" sz="3600" b="1" dirty="0">
                <a:latin typeface="Calibri"/>
                <a:ea typeface="Calibri"/>
                <a:cs typeface="Arial"/>
              </a:rPr>
              <a:t>. </a:t>
            </a:r>
            <a:endParaRPr lang="en-US" sz="2800" b="1" dirty="0">
              <a:latin typeface="Calibri"/>
              <a:ea typeface="Calibri"/>
              <a:cs typeface="Arial"/>
            </a:endParaRPr>
          </a:p>
          <a:p>
            <a:pPr marL="0" indent="0">
              <a:buNone/>
            </a:pPr>
            <a:endParaRPr lang="ar-IQ" sz="3600" b="1" dirty="0">
              <a:solidFill>
                <a:srgbClr val="7030A0"/>
              </a:solidFill>
            </a:endParaRPr>
          </a:p>
        </p:txBody>
      </p:sp>
      <p:sp>
        <p:nvSpPr>
          <p:cNvPr id="3" name="Title 2"/>
          <p:cNvSpPr>
            <a:spLocks noGrp="1"/>
          </p:cNvSpPr>
          <p:nvPr>
            <p:ph type="title"/>
          </p:nvPr>
        </p:nvSpPr>
        <p:spPr/>
        <p:txBody>
          <a:bodyPr/>
          <a:lstStyle/>
          <a:p>
            <a:r>
              <a:rPr lang="ar-IQ" sz="3600" b="1" dirty="0"/>
              <a:t>محاضرة رقم 2/</a:t>
            </a:r>
            <a:r>
              <a:rPr lang="ar-SA" sz="3600" b="1" dirty="0">
                <a:latin typeface="Calibri"/>
                <a:ea typeface="Calibri"/>
              </a:rPr>
              <a:t>وجوه علم الأديان في القرآن الكريم</a:t>
            </a:r>
            <a:r>
              <a:rPr lang="ar-IQ" sz="3600" b="1" dirty="0">
                <a:latin typeface="Calibri"/>
                <a:ea typeface="Calibri"/>
              </a:rPr>
              <a:t>:</a:t>
            </a:r>
            <a:r>
              <a:rPr lang="ar-IQ" sz="4800" b="1" dirty="0"/>
              <a:t> </a:t>
            </a:r>
            <a:r>
              <a:rPr lang="ar-IQ" sz="4800" b="1" dirty="0" smtClean="0"/>
              <a:t> </a:t>
            </a:r>
            <a:r>
              <a:rPr lang="ar-IQ" b="1" dirty="0" smtClean="0"/>
              <a:t>  </a:t>
            </a:r>
            <a:endParaRPr lang="ar-IQ" b="1" dirty="0"/>
          </a:p>
        </p:txBody>
      </p:sp>
    </p:spTree>
    <p:extLst>
      <p:ext uri="{BB962C8B-B14F-4D97-AF65-F5344CB8AC3E}">
        <p14:creationId xmlns:p14="http://schemas.microsoft.com/office/powerpoint/2010/main" val="3897125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7504" y="1268760"/>
            <a:ext cx="8784975" cy="5400600"/>
          </a:xfrm>
        </p:spPr>
        <p:txBody>
          <a:bodyPr>
            <a:normAutofit/>
          </a:bodyPr>
          <a:lstStyle/>
          <a:p>
            <a:pPr marL="0" indent="0">
              <a:buNone/>
            </a:pPr>
            <a:endParaRPr lang="ar-IQ" dirty="0"/>
          </a:p>
        </p:txBody>
      </p:sp>
      <p:sp>
        <p:nvSpPr>
          <p:cNvPr id="3" name="Title 2"/>
          <p:cNvSpPr>
            <a:spLocks noGrp="1"/>
          </p:cNvSpPr>
          <p:nvPr>
            <p:ph type="title"/>
          </p:nvPr>
        </p:nvSpPr>
        <p:spPr/>
        <p:txBody>
          <a:bodyPr/>
          <a:lstStyle/>
          <a:p>
            <a:r>
              <a:rPr lang="ar-IQ" sz="4800" b="1" dirty="0" smtClean="0"/>
              <a:t> </a:t>
            </a:r>
            <a:r>
              <a:rPr lang="ar-IQ" sz="3600" b="1" dirty="0"/>
              <a:t>محاضرة رقم 2/</a:t>
            </a:r>
            <a:r>
              <a:rPr lang="ar-SA" sz="3600" b="1" dirty="0">
                <a:latin typeface="Calibri"/>
                <a:ea typeface="Calibri"/>
              </a:rPr>
              <a:t>وجوه علم الأديان في القرآن الكريم</a:t>
            </a:r>
            <a:r>
              <a:rPr lang="ar-IQ" sz="3600" b="1" dirty="0">
                <a:latin typeface="Calibri"/>
                <a:ea typeface="Calibri"/>
              </a:rPr>
              <a:t>:</a:t>
            </a:r>
            <a:r>
              <a:rPr lang="ar-IQ" sz="4800" b="1" dirty="0"/>
              <a:t> </a:t>
            </a:r>
            <a:r>
              <a:rPr lang="ar-IQ" b="1" dirty="0" smtClean="0"/>
              <a:t> </a:t>
            </a:r>
            <a:endParaRPr lang="ar-IQ" b="1"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9393" y="1484784"/>
            <a:ext cx="7200800" cy="3960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47370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7504" y="1340768"/>
            <a:ext cx="8856983" cy="5328592"/>
          </a:xfrm>
        </p:spPr>
        <p:txBody>
          <a:bodyPr>
            <a:normAutofit fontScale="92500" lnSpcReduction="20000"/>
          </a:bodyPr>
          <a:lstStyle/>
          <a:p>
            <a:pPr marL="0" indent="0">
              <a:buNone/>
            </a:pPr>
            <a:r>
              <a:rPr lang="ar-IQ" sz="3600" b="1" dirty="0">
                <a:solidFill>
                  <a:srgbClr val="7030A0"/>
                </a:solidFill>
              </a:rPr>
              <a:t>6/ أمر الله عز وجل بمجادلة أهل الكتاب لإزالة شبههم وإقامة الحجة عليهم وذلك بالحسنى، كما قال عز وجل:  (وَلَا تُجَادِلُوا أَهْلَ الْكِتَابِ إِلَّا بِالَّتِي هِيَ أَحْسَنُ...  [العنكبوت: 46]  .. </a:t>
            </a:r>
          </a:p>
          <a:p>
            <a:pPr marL="0" indent="0">
              <a:buNone/>
            </a:pPr>
            <a:r>
              <a:rPr lang="ar-IQ" sz="3600" b="1" dirty="0">
                <a:solidFill>
                  <a:srgbClr val="7030A0"/>
                </a:solidFill>
              </a:rPr>
              <a:t>7/ كما حكم الله عز وجل في القرآن بين بني إسرائيل فيما اختلفوا فيه من القضايا الدينية: (إِنَّ هَذَا الْقُرْآنَ يَقُصُّ عَلَى بَنِي إِسْرَائِيلَ أَكْثَرَ الَّذِي هُمْ فِيهِ يَخْتَلِفُونَ)  [</a:t>
            </a:r>
            <a:r>
              <a:rPr lang="ar-IQ" sz="3600" b="1">
                <a:solidFill>
                  <a:srgbClr val="7030A0"/>
                </a:solidFill>
              </a:rPr>
              <a:t>النمل:76</a:t>
            </a:r>
            <a:r>
              <a:rPr lang="ar-IQ" sz="3600" b="1" smtClean="0">
                <a:solidFill>
                  <a:srgbClr val="7030A0"/>
                </a:solidFill>
              </a:rPr>
              <a:t>] </a:t>
            </a:r>
            <a:r>
              <a:rPr lang="ar-IQ" sz="3600" b="1" dirty="0">
                <a:solidFill>
                  <a:srgbClr val="7030A0"/>
                </a:solidFill>
              </a:rPr>
              <a:t>فبرَّأ الله عز وجل فيه سليمان عليه السلام مما اتهمه به اليهود من الكفر، وأثبت له النبوة التي كانوا ينكرونها، كما برَّأ مريم رضي الله عنها مما اتهمها به اليهود، ووضح حصانتها وعفتها وطهارتها، وبرأ ابنها عليه السلام مما اتهمه به اليهود من الكفر والضلال، كما برأه مما ادعاه فيه النصارى من الألوهية والبنوة، ورد على اليهود والنصارى دعوى صلبه، وأخبر أنه أنجاه منهم ورفعه إليه.</a:t>
            </a:r>
          </a:p>
          <a:p>
            <a:pPr marL="0" indent="0">
              <a:buNone/>
            </a:pPr>
            <a:endParaRPr lang="ar-IQ" sz="3600" b="1" dirty="0" smtClean="0">
              <a:solidFill>
                <a:srgbClr val="7030A0"/>
              </a:solidFill>
            </a:endParaRPr>
          </a:p>
        </p:txBody>
      </p:sp>
      <p:sp>
        <p:nvSpPr>
          <p:cNvPr id="3" name="Title 2"/>
          <p:cNvSpPr>
            <a:spLocks noGrp="1"/>
          </p:cNvSpPr>
          <p:nvPr>
            <p:ph type="title"/>
          </p:nvPr>
        </p:nvSpPr>
        <p:spPr/>
        <p:txBody>
          <a:bodyPr/>
          <a:lstStyle/>
          <a:p>
            <a:r>
              <a:rPr lang="ar-IQ" sz="4800" b="1" dirty="0" smtClean="0"/>
              <a:t> </a:t>
            </a:r>
            <a:r>
              <a:rPr lang="ar-IQ" sz="3600" b="1" dirty="0"/>
              <a:t>محاضرة رقم 2/</a:t>
            </a:r>
            <a:r>
              <a:rPr lang="ar-SA" sz="3600" b="1" dirty="0">
                <a:latin typeface="Calibri"/>
                <a:ea typeface="Calibri"/>
              </a:rPr>
              <a:t>وجوه علم الأديان في القرآن الكريم</a:t>
            </a:r>
            <a:endParaRPr lang="ar-IQ" b="1" dirty="0"/>
          </a:p>
        </p:txBody>
      </p:sp>
    </p:spTree>
    <p:extLst>
      <p:ext uri="{BB962C8B-B14F-4D97-AF65-F5344CB8AC3E}">
        <p14:creationId xmlns:p14="http://schemas.microsoft.com/office/powerpoint/2010/main" val="25670781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شكل موجة">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شكل موجة">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شكل موجة">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624</TotalTime>
  <Words>366</Words>
  <Application>Microsoft Office PowerPoint</Application>
  <PresentationFormat>On-screen Show (4:3)</PresentationFormat>
  <Paragraphs>17</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شكل موجة</vt:lpstr>
      <vt:lpstr>             كلية العلوم الاسلامية / قسم الفلسفة الاسلامية   </vt:lpstr>
      <vt:lpstr>محاضرة رقم 2/وجوه علم الأديان في القرآن الكريم :    </vt:lpstr>
      <vt:lpstr>محاضرة رقم 2/وجوه علم الأديان في القرآن الكريم:  </vt:lpstr>
      <vt:lpstr>محاضرة رقم 2/وجوه علم الأديان في القرآن الكريم:    </vt:lpstr>
      <vt:lpstr> محاضرة رقم 2/وجوه علم الأديان في القرآن الكريم:  </vt:lpstr>
      <vt:lpstr> محاضرة رقم 2/وجوه علم الأديان في القرآن الكريم</vt:lpstr>
    </vt:vector>
  </TitlesOfParts>
  <Company>Ahmed-Under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new</dc:creator>
  <cp:lastModifiedBy>Maher</cp:lastModifiedBy>
  <cp:revision>81</cp:revision>
  <dcterms:created xsi:type="dcterms:W3CDTF">2014-08-01T18:53:53Z</dcterms:created>
  <dcterms:modified xsi:type="dcterms:W3CDTF">2025-08-27T19:53:20Z</dcterms:modified>
</cp:coreProperties>
</file>