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7" r:id="rId2"/>
    <p:sldId id="278" r:id="rId3"/>
    <p:sldId id="279" r:id="rId4"/>
    <p:sldId id="281" r:id="rId5"/>
    <p:sldId id="280" r:id="rId6"/>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FF00FF"/>
    <a:srgbClr val="F5DBD7"/>
    <a:srgbClr val="003300"/>
    <a:srgbClr val="CC0099"/>
    <a:srgbClr val="C82004"/>
    <a:srgbClr val="C02900"/>
    <a:srgbClr val="CF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4380"/>
    <p:restoredTop sz="94660"/>
  </p:normalViewPr>
  <p:slideViewPr>
    <p:cSldViewPr>
      <p:cViewPr varScale="1">
        <p:scale>
          <a:sx n="78" d="100"/>
          <a:sy n="78" d="100"/>
        </p:scale>
        <p:origin x="-13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09BF6CE6-C003-4620-92C4-C6CD0B146CA5}" type="datetimeFigureOut">
              <a:rPr lang="ar-IQ" smtClean="0"/>
              <a:t>04/03/1447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04/03/1447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
        <p:nvSpPr>
          <p:cNvPr id="7" name="Title 6"/>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09BF6CE6-C003-4620-92C4-C6CD0B146CA5}" type="datetimeFigureOut">
              <a:rPr lang="ar-IQ" smtClean="0"/>
              <a:t>04/03/1447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09BF6CE6-C003-4620-92C4-C6CD0B146CA5}" type="datetimeFigureOut">
              <a:rPr lang="ar-IQ" smtClean="0"/>
              <a:t>04/03/1447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9" name="Content Placeholder 8"/>
          <p:cNvSpPr>
            <a:spLocks noGrp="1"/>
          </p:cNvSpPr>
          <p:nvPr>
            <p:ph sz="quarter" idx="13"/>
          </p:nvPr>
        </p:nvSpPr>
        <p:spPr>
          <a:xfrm>
            <a:off x="676655"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09BF6CE6-C003-4620-92C4-C6CD0B146CA5}" type="datetimeFigureOut">
              <a:rPr lang="ar-IQ" smtClean="0"/>
              <a:t>04/03/1447</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09BF6CE6-C003-4620-92C4-C6CD0B146CA5}" type="datetimeFigureOut">
              <a:rPr lang="ar-IQ" smtClean="0"/>
              <a:t>04/03/1447</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9BF6CE6-C003-4620-92C4-C6CD0B146CA5}" type="datetimeFigureOut">
              <a:rPr lang="ar-IQ" smtClean="0"/>
              <a:t>04/03/1447</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9BF6CE6-C003-4620-92C4-C6CD0B146CA5}" type="datetimeFigureOut">
              <a:rPr lang="ar-IQ" smtClean="0"/>
              <a:t>04/03/1447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9BF6CE6-C003-4620-92C4-C6CD0B146CA5}" type="datetimeFigureOut">
              <a:rPr lang="ar-IQ" smtClean="0"/>
              <a:t>04/03/1447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04/03/1447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04/03/1447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9BF6CE6-C003-4620-92C4-C6CD0B146CA5}" type="datetimeFigureOut">
              <a:rPr lang="ar-IQ" smtClean="0"/>
              <a:t>04/03/1447</a:t>
            </a:fld>
            <a:endParaRPr lang="ar-IQ"/>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ar-IQ"/>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62D2930-D1FD-4A5E-8FE7-B1C276FF295A}" type="slidenum">
              <a:rPr lang="ar-IQ" smtClean="0"/>
              <a:t>‹#›</a:t>
            </a:fld>
            <a:endParaRPr lang="ar-IQ"/>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dorar.net/tafseer/30/7"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899592" y="476672"/>
            <a:ext cx="7117180" cy="1152129"/>
          </a:xfrm>
          <a:noFill/>
          <a:ln>
            <a:solidFill>
              <a:schemeClr val="accent6">
                <a:lumMod val="50000"/>
              </a:schemeClr>
            </a:solidFill>
          </a:ln>
        </p:spPr>
        <p:txBody>
          <a:bodyPr>
            <a:normAutofit fontScale="90000"/>
          </a:bodyPr>
          <a:lstStyle/>
          <a:p>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a:t/>
            </a:r>
            <a:br>
              <a:rPr lang="ar-IQ" sz="6000" b="1" dirty="0"/>
            </a:br>
            <a:r>
              <a:rPr lang="ar-IQ" sz="6000" b="1" dirty="0" smtClean="0"/>
              <a:t/>
            </a:r>
            <a:br>
              <a:rPr lang="ar-IQ" sz="6000" b="1" dirty="0" smtClean="0"/>
            </a:br>
            <a:r>
              <a:rPr lang="ar-IQ" sz="6000" b="1" dirty="0"/>
              <a:t/>
            </a:r>
            <a:br>
              <a:rPr lang="ar-IQ" sz="6000" b="1" dirty="0"/>
            </a:br>
            <a:r>
              <a:rPr lang="ar-SA" sz="6000" b="1" dirty="0" smtClean="0"/>
              <a:t> </a:t>
            </a:r>
            <a:r>
              <a:rPr lang="en-US" sz="6000" dirty="0"/>
              <a:t/>
            </a:r>
            <a:br>
              <a:rPr lang="en-US" sz="6000" dirty="0"/>
            </a:br>
            <a:r>
              <a:rPr lang="ar-SA" sz="3200" b="1" dirty="0"/>
              <a:t>كلية العلوم الاسلامية / قسم الفلسفة الاسلامية  </a:t>
            </a:r>
            <a:r>
              <a:rPr lang="en-US" sz="3200" dirty="0"/>
              <a:t/>
            </a:r>
            <a:br>
              <a:rPr lang="en-US" sz="3200" dirty="0"/>
            </a:br>
            <a:endParaRPr lang="ar-IQ" sz="36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3" name="عنوان فرعي 2"/>
          <p:cNvSpPr>
            <a:spLocks noGrp="1"/>
          </p:cNvSpPr>
          <p:nvPr>
            <p:ph type="subTitle" idx="1"/>
          </p:nvPr>
        </p:nvSpPr>
        <p:spPr>
          <a:xfrm>
            <a:off x="899592" y="1772816"/>
            <a:ext cx="7117180" cy="2232248"/>
          </a:xfrm>
          <a:noFill/>
        </p:spPr>
        <p:txBody>
          <a:bodyPr>
            <a:noAutofit/>
          </a:bodyPr>
          <a:lstStyle/>
          <a:p>
            <a:pPr algn="just"/>
            <a:r>
              <a:rPr lang="ar-IQ" sz="3200" b="1" dirty="0" smtClean="0"/>
              <a:t>مادة : علم الأديان/ </a:t>
            </a:r>
            <a:r>
              <a:rPr lang="ar-SA" sz="3200" b="1" dirty="0" smtClean="0"/>
              <a:t>المرحلة الاولى</a:t>
            </a:r>
            <a:r>
              <a:rPr lang="ar-IQ" sz="3200" b="1" dirty="0" smtClean="0"/>
              <a:t> </a:t>
            </a:r>
          </a:p>
          <a:p>
            <a:pPr algn="just">
              <a:lnSpc>
                <a:spcPct val="115000"/>
              </a:lnSpc>
              <a:spcAft>
                <a:spcPts val="1000"/>
              </a:spcAft>
            </a:pPr>
            <a:r>
              <a:rPr lang="ar-SA" sz="2800" b="1" dirty="0" smtClean="0">
                <a:latin typeface="Calibri"/>
                <a:ea typeface="Calibri"/>
              </a:rPr>
              <a:t> </a:t>
            </a:r>
            <a:r>
              <a:rPr lang="ar-SA" sz="2800" b="1" dirty="0">
                <a:latin typeface="Calibri"/>
                <a:ea typeface="Calibri"/>
              </a:rPr>
              <a:t>المحاضرة رقم 3 : بواعث التدين عند غير المسلمين</a:t>
            </a:r>
            <a:r>
              <a:rPr lang="en-US" sz="2800" b="1" dirty="0">
                <a:latin typeface="Calibri"/>
                <a:ea typeface="Calibri"/>
                <a:cs typeface="Arial"/>
              </a:rPr>
              <a:t>:</a:t>
            </a:r>
            <a:r>
              <a:rPr lang="en-US" sz="2800" b="1" dirty="0">
                <a:latin typeface="Arial"/>
                <a:ea typeface="Calibri"/>
                <a:cs typeface="Arial"/>
              </a:rPr>
              <a:t> </a:t>
            </a:r>
            <a:endParaRPr lang="en-US" sz="2800" dirty="0">
              <a:latin typeface="Calibri"/>
              <a:ea typeface="Calibri"/>
              <a:cs typeface="Arial"/>
            </a:endParaRPr>
          </a:p>
          <a:p>
            <a:pPr algn="just">
              <a:lnSpc>
                <a:spcPct val="115000"/>
              </a:lnSpc>
              <a:spcAft>
                <a:spcPts val="1000"/>
              </a:spcAft>
            </a:pPr>
            <a:endParaRPr lang="en-US" sz="2400" dirty="0">
              <a:latin typeface="Calibri"/>
              <a:ea typeface="Calibri"/>
              <a:cs typeface="Arial"/>
            </a:endParaRPr>
          </a:p>
          <a:p>
            <a:pPr algn="just"/>
            <a:endParaRPr lang="en-US" sz="3200" dirty="0"/>
          </a:p>
          <a:p>
            <a:pPr algn="just"/>
            <a:r>
              <a:rPr lang="ar-IQ" sz="3600" b="1" dirty="0" smtClean="0">
                <a:ln w="19050">
                  <a:solidFill>
                    <a:schemeClr val="tx2">
                      <a:tint val="1000"/>
                    </a:schemeClr>
                  </a:solidFill>
                  <a:prstDash val="solid"/>
                </a:ln>
                <a:solidFill>
                  <a:srgbClr val="FF0000"/>
                </a:solidFill>
              </a:rPr>
              <a:t>استاذ المادة:</a:t>
            </a:r>
          </a:p>
          <a:p>
            <a:pPr algn="just"/>
            <a:r>
              <a:rPr lang="ar-IQ" sz="3600" b="1" dirty="0" smtClean="0">
                <a:ln w="19050">
                  <a:solidFill>
                    <a:schemeClr val="tx2">
                      <a:tint val="1000"/>
                    </a:schemeClr>
                  </a:solidFill>
                  <a:prstDash val="solid"/>
                </a:ln>
                <a:solidFill>
                  <a:srgbClr val="FF0000"/>
                </a:solidFill>
              </a:rPr>
              <a:t>أ . م . د عبد الهادي محمود عبد</a:t>
            </a:r>
          </a:p>
          <a:p>
            <a:pPr algn="just"/>
            <a:r>
              <a:rPr lang="ar-IQ" sz="3600" b="1" dirty="0" smtClean="0">
                <a:ln w="19050">
                  <a:solidFill>
                    <a:schemeClr val="tx2">
                      <a:tint val="1000"/>
                    </a:schemeClr>
                  </a:solidFill>
                  <a:prstDash val="solid"/>
                </a:ln>
                <a:solidFill>
                  <a:schemeClr val="accent3"/>
                </a:solidFill>
              </a:rPr>
              <a:t> </a:t>
            </a:r>
            <a:endParaRPr lang="ar-IQ" sz="3600" b="1" dirty="0">
              <a:ln w="19050">
                <a:solidFill>
                  <a:schemeClr val="tx2">
                    <a:tint val="1000"/>
                  </a:schemeClr>
                </a:solidFill>
                <a:prstDash val="solid"/>
              </a:ln>
              <a:solidFill>
                <a:schemeClr val="accent3"/>
              </a:solidFill>
            </a:endParaRPr>
          </a:p>
        </p:txBody>
      </p:sp>
    </p:spTree>
    <p:extLst>
      <p:ext uri="{BB962C8B-B14F-4D97-AF65-F5344CB8AC3E}">
        <p14:creationId xmlns:p14="http://schemas.microsoft.com/office/powerpoint/2010/main" val="4120804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lvl="0">
              <a:lnSpc>
                <a:spcPct val="115000"/>
              </a:lnSpc>
              <a:spcBef>
                <a:spcPct val="20000"/>
              </a:spcBef>
              <a:spcAft>
                <a:spcPts val="1000"/>
              </a:spcAft>
            </a:pPr>
            <a:r>
              <a:rPr lang="ar-SA" sz="3600" b="1" dirty="0">
                <a:latin typeface="Calibri"/>
                <a:ea typeface="Calibri"/>
              </a:rPr>
              <a:t>المحاضرة رقم 3 : بواعث التدين عند غير المسلمين</a:t>
            </a:r>
            <a:r>
              <a:rPr lang="en-US" sz="3600" b="1" dirty="0">
                <a:latin typeface="Calibri"/>
                <a:ea typeface="Calibri"/>
                <a:cs typeface="Arial"/>
              </a:rPr>
              <a:t>:</a:t>
            </a:r>
            <a:r>
              <a:rPr lang="en-US" sz="3600" b="1" dirty="0">
                <a:latin typeface="Arial"/>
                <a:ea typeface="Calibri"/>
                <a:cs typeface="Arial"/>
              </a:rPr>
              <a:t> </a:t>
            </a:r>
            <a:r>
              <a:rPr lang="en-US" sz="2800" dirty="0">
                <a:latin typeface="Calibri"/>
                <a:ea typeface="Calibri"/>
                <a:cs typeface="Arial"/>
              </a:rPr>
              <a:t/>
            </a:r>
            <a:br>
              <a:rPr lang="en-US" sz="2800" dirty="0">
                <a:latin typeface="Calibri"/>
                <a:ea typeface="Calibri"/>
                <a:cs typeface="Arial"/>
              </a:rPr>
            </a:br>
            <a:r>
              <a:rPr lang="ar-IQ" sz="4800" b="1" dirty="0" smtClean="0"/>
              <a:t>  </a:t>
            </a:r>
            <a:endParaRPr lang="ar-IQ" sz="4800" b="1" dirty="0"/>
          </a:p>
        </p:txBody>
      </p:sp>
      <p:sp>
        <p:nvSpPr>
          <p:cNvPr id="4" name="Content Placeholder 3"/>
          <p:cNvSpPr>
            <a:spLocks noGrp="1"/>
          </p:cNvSpPr>
          <p:nvPr>
            <p:ph idx="1"/>
          </p:nvPr>
        </p:nvSpPr>
        <p:spPr>
          <a:xfrm>
            <a:off x="179513" y="1700808"/>
            <a:ext cx="8640960" cy="4752528"/>
          </a:xfrm>
        </p:spPr>
        <p:txBody>
          <a:bodyPr>
            <a:normAutofit/>
          </a:bodyPr>
          <a:lstStyle/>
          <a:p>
            <a:pPr marL="0" indent="0" algn="just">
              <a:lnSpc>
                <a:spcPct val="115000"/>
              </a:lnSpc>
              <a:spcAft>
                <a:spcPts val="1000"/>
              </a:spcAft>
              <a:buNone/>
            </a:pPr>
            <a:r>
              <a:rPr lang="ar-SA" b="1" dirty="0">
                <a:latin typeface="Calibri"/>
                <a:ea typeface="Calibri"/>
              </a:rPr>
              <a:t>1/ إن الدافع إلى التدين الخوف من الطبيعة بما فيها من برق، ورعد، وزلازل، وبراكين، وحيوانات متوحشة، جعلت الإنسان في الأزمان القديمة- وهو الضعيف الذي لا قوة له مع هذه الأحوال المتغيرة حوله يبحث عن قوة غيبية لها سيطرة وتأثير في هذه الطبيعة حوله، ولها قدرة على حمايته وحفظه، فأّله وعبد ما يرى أنه أقوى وأقدر على حمايته من المخلوقات التي حوله كالشمس والقمر والبحر ونحو ذلك</a:t>
            </a:r>
            <a:r>
              <a:rPr lang="en-US" b="1" dirty="0">
                <a:latin typeface="Calibri"/>
                <a:ea typeface="Calibri"/>
                <a:cs typeface="Arial"/>
              </a:rPr>
              <a:t>. </a:t>
            </a:r>
            <a:r>
              <a:rPr lang="ar-IQ" sz="1800" b="1" dirty="0" smtClean="0">
                <a:latin typeface="Calibri"/>
                <a:ea typeface="Calibri"/>
                <a:cs typeface="Arial"/>
              </a:rPr>
              <a:t> </a:t>
            </a:r>
          </a:p>
          <a:p>
            <a:pPr marL="0" indent="0" algn="just">
              <a:lnSpc>
                <a:spcPct val="115000"/>
              </a:lnSpc>
              <a:spcAft>
                <a:spcPts val="1000"/>
              </a:spcAft>
              <a:buNone/>
            </a:pPr>
            <a:r>
              <a:rPr lang="ar-SA" b="1" dirty="0" smtClean="0">
                <a:latin typeface="Calibri"/>
                <a:ea typeface="Calibri"/>
              </a:rPr>
              <a:t>2</a:t>
            </a:r>
            <a:r>
              <a:rPr lang="ar-SA" b="1" dirty="0">
                <a:latin typeface="Calibri"/>
                <a:ea typeface="Calibri"/>
              </a:rPr>
              <a:t>/ قال (ماكس </a:t>
            </a:r>
            <a:r>
              <a:rPr lang="ar-SA" b="1" dirty="0" err="1">
                <a:latin typeface="Calibri"/>
                <a:ea typeface="Calibri"/>
              </a:rPr>
              <a:t>موللر</a:t>
            </a:r>
            <a:r>
              <a:rPr lang="ar-SA" b="1" dirty="0">
                <a:latin typeface="Calibri"/>
                <a:ea typeface="Calibri"/>
              </a:rPr>
              <a:t>): إن العقل هو الباعث على التدين، وذلك أن العقل ميزة الإنسان عن الحيوان، وهو باعث على النظر والتفكر في هذه المخلوقات، والإعجاب بها، وتعظيمها، ومن هنا أخذ العقل يفكر فيما وراء الطبيعة، وأوصله عقله الى جعل الجمادات مثل الأحياء ذوات الأرواح، مما جعله يتعبد لها ويتخذها آلهة.</a:t>
            </a:r>
            <a:endParaRPr lang="en-US" sz="1800" b="1" dirty="0">
              <a:latin typeface="Calibri"/>
              <a:ea typeface="Calibri"/>
              <a:cs typeface="Arial"/>
            </a:endParaRPr>
          </a:p>
          <a:p>
            <a:pPr marL="0" indent="0" algn="just">
              <a:lnSpc>
                <a:spcPct val="115000"/>
              </a:lnSpc>
              <a:spcAft>
                <a:spcPts val="1000"/>
              </a:spcAft>
              <a:buNone/>
            </a:pPr>
            <a:endParaRPr lang="ar-IQ" dirty="0"/>
          </a:p>
        </p:txBody>
      </p:sp>
    </p:spTree>
    <p:extLst>
      <p:ext uri="{BB962C8B-B14F-4D97-AF65-F5344CB8AC3E}">
        <p14:creationId xmlns:p14="http://schemas.microsoft.com/office/powerpoint/2010/main" val="1276179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3" y="1340768"/>
            <a:ext cx="8712968" cy="5400600"/>
          </a:xfrm>
        </p:spPr>
        <p:txBody>
          <a:bodyPr>
            <a:normAutofit fontScale="92500"/>
          </a:bodyPr>
          <a:lstStyle/>
          <a:p>
            <a:pPr marL="0" indent="0" algn="just">
              <a:lnSpc>
                <a:spcPct val="115000"/>
              </a:lnSpc>
              <a:spcAft>
                <a:spcPts val="1000"/>
              </a:spcAft>
              <a:buNone/>
            </a:pPr>
            <a:r>
              <a:rPr lang="ar-SA" sz="3600" b="1" dirty="0" smtClean="0">
                <a:latin typeface="Calibri"/>
                <a:ea typeface="Calibri"/>
              </a:rPr>
              <a:t>3/</a:t>
            </a:r>
            <a:r>
              <a:rPr lang="ar-IQ" sz="3600" b="1" dirty="0" smtClean="0">
                <a:latin typeface="Calibri"/>
                <a:ea typeface="Calibri"/>
              </a:rPr>
              <a:t> </a:t>
            </a:r>
            <a:r>
              <a:rPr lang="ar-SA" sz="3600" b="1" dirty="0" smtClean="0">
                <a:latin typeface="Calibri"/>
                <a:ea typeface="Calibri"/>
              </a:rPr>
              <a:t>أن </a:t>
            </a:r>
            <a:r>
              <a:rPr lang="ar-SA" sz="3600" b="1" dirty="0">
                <a:latin typeface="Calibri"/>
                <a:ea typeface="Calibri"/>
              </a:rPr>
              <a:t>الحاجة الاجتماعية هي الباعث على التدين، وذلك أن المجتمعات البشرية تحتاج إلى نظم وقوانين تحفظ الحقوق وتصون الحرمات، ويؤدي كل إنسان واجبه بمراقبة داخلية، مما جعل بعض الشخصيات المؤثرة والقادة يتولد في أذهانهم الدين، ويبثونه في جماعتهم، فتقبله الجماعة لحاجتها لذلك</a:t>
            </a:r>
            <a:r>
              <a:rPr lang="en-US" sz="3600" b="1" dirty="0">
                <a:latin typeface="Calibri"/>
                <a:ea typeface="Calibri"/>
                <a:cs typeface="Arial"/>
              </a:rPr>
              <a:t>. </a:t>
            </a:r>
            <a:endParaRPr lang="en-US" sz="2800" b="1" dirty="0">
              <a:latin typeface="Calibri"/>
              <a:ea typeface="Calibri"/>
              <a:cs typeface="Arial"/>
            </a:endParaRPr>
          </a:p>
          <a:p>
            <a:pPr marL="0" indent="0" algn="just">
              <a:lnSpc>
                <a:spcPct val="115000"/>
              </a:lnSpc>
              <a:spcAft>
                <a:spcPts val="1000"/>
              </a:spcAft>
              <a:buNone/>
            </a:pPr>
            <a:r>
              <a:rPr lang="ar-SA" sz="3600" b="1" dirty="0">
                <a:latin typeface="Calibri"/>
                <a:ea typeface="Calibri"/>
              </a:rPr>
              <a:t>هذه الأقوال يظهر منها واضحاً ادعاء أن الدين مصدره الإنسان، وأن باعثه أمر من الأمور المتعلقة بالطبيعة حول الإنسان، أو دوافع داخلية في الإنسان</a:t>
            </a:r>
            <a:r>
              <a:rPr lang="en-US" sz="3600" b="1" dirty="0">
                <a:latin typeface="Calibri"/>
                <a:ea typeface="Calibri"/>
                <a:cs typeface="Arial"/>
              </a:rPr>
              <a:t>. </a:t>
            </a:r>
            <a:endParaRPr lang="en-US" sz="2800" b="1" dirty="0">
              <a:latin typeface="Calibri"/>
              <a:ea typeface="Calibri"/>
              <a:cs typeface="Arial"/>
            </a:endParaRPr>
          </a:p>
          <a:p>
            <a:pPr marL="0" indent="0">
              <a:buNone/>
            </a:pPr>
            <a:endParaRPr lang="ar-IQ" sz="3600" b="1" dirty="0">
              <a:solidFill>
                <a:srgbClr val="7030A0"/>
              </a:solidFill>
            </a:endParaRPr>
          </a:p>
        </p:txBody>
      </p:sp>
      <p:sp>
        <p:nvSpPr>
          <p:cNvPr id="3" name="Title 2"/>
          <p:cNvSpPr>
            <a:spLocks noGrp="1"/>
          </p:cNvSpPr>
          <p:nvPr>
            <p:ph type="title"/>
          </p:nvPr>
        </p:nvSpPr>
        <p:spPr/>
        <p:txBody>
          <a:bodyPr/>
          <a:lstStyle/>
          <a:p>
            <a:r>
              <a:rPr lang="ar-IQ" sz="4800" b="1" dirty="0" smtClean="0"/>
              <a:t> </a:t>
            </a:r>
            <a:r>
              <a:rPr lang="ar-SA" sz="3200" b="1" dirty="0">
                <a:latin typeface="Calibri"/>
                <a:ea typeface="Calibri"/>
              </a:rPr>
              <a:t>المحاضرة رقم 3 : بواعث التدين عند غير المسلمين</a:t>
            </a:r>
            <a:r>
              <a:rPr lang="en-US" sz="3200" b="1" dirty="0">
                <a:latin typeface="Calibri"/>
                <a:ea typeface="Calibri"/>
                <a:cs typeface="Arial"/>
              </a:rPr>
              <a:t>:</a:t>
            </a:r>
            <a:r>
              <a:rPr lang="ar-IQ" b="1" dirty="0" smtClean="0"/>
              <a:t>  </a:t>
            </a:r>
            <a:endParaRPr lang="ar-IQ" b="1" dirty="0"/>
          </a:p>
        </p:txBody>
      </p:sp>
    </p:spTree>
    <p:extLst>
      <p:ext uri="{BB962C8B-B14F-4D97-AF65-F5344CB8AC3E}">
        <p14:creationId xmlns:p14="http://schemas.microsoft.com/office/powerpoint/2010/main" val="3897125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268760"/>
            <a:ext cx="8784975" cy="5400600"/>
          </a:xfrm>
        </p:spPr>
        <p:txBody>
          <a:bodyPr>
            <a:normAutofit/>
          </a:bodyPr>
          <a:lstStyle/>
          <a:p>
            <a:r>
              <a:rPr lang="ar-SA" sz="3200" b="1" dirty="0"/>
              <a:t>باعث التدين عند المسلمين: </a:t>
            </a:r>
            <a:endParaRPr lang="en-US" sz="3200" b="1" dirty="0"/>
          </a:p>
          <a:p>
            <a:r>
              <a:rPr lang="ar-SA" sz="2800" b="1" dirty="0"/>
              <a:t>ونحن- </a:t>
            </a:r>
            <a:r>
              <a:rPr lang="ar-SA" sz="2800" b="1" dirty="0" smtClean="0"/>
              <a:t>المسلم</a:t>
            </a:r>
            <a:r>
              <a:rPr lang="ar-IQ" sz="2800" b="1" dirty="0" smtClean="0"/>
              <a:t>و</a:t>
            </a:r>
            <a:r>
              <a:rPr lang="ar-SA" sz="2800" b="1" dirty="0" smtClean="0"/>
              <a:t>ن- </a:t>
            </a:r>
            <a:r>
              <a:rPr lang="ar-SA" sz="2800" b="1" dirty="0"/>
              <a:t>نعتقد أن الباعث على التدين: هو الفطرة، ونعتمد في ذلك على الوحي الإلهي والنور الرباني، فإن القرآن والسنة نصَّا على أن الإنسان مفطور على الإقرار بالخالق والعبودية له والبراءة من الشرك، يدل على ذلك قول الله عز وجل</a:t>
            </a:r>
            <a:r>
              <a:rPr lang="en-US" sz="2800" b="1" dirty="0"/>
              <a:t>: </a:t>
            </a:r>
            <a:r>
              <a:rPr lang="ar-SA" sz="2800" b="1" dirty="0"/>
              <a:t> (فَأَقِمْ وَجْهَكَ لِلدِّينِ حَنِيفًا فِطْرَةَ اللَّهِ الَّتِي فَطَرَ النَّاسَ عَلَيْهَا لَا تَبْدِيلَ لِخَلْقِ اللَّهِ ذَلِكَ الدِّينُ الْقَيِّمُ وَلَكِنَّ أَكْثَرَ النَّاسِ لَا يَعْلَمُونَ)</a:t>
            </a:r>
            <a:r>
              <a:rPr lang="en-US" sz="2800" b="1" dirty="0"/>
              <a:t> </a:t>
            </a:r>
            <a:r>
              <a:rPr lang="en-US" sz="2800" b="1" u="sng" dirty="0">
                <a:hlinkClick r:id="rId2"/>
              </a:rPr>
              <a:t>[</a:t>
            </a:r>
            <a:r>
              <a:rPr lang="ar-SA" sz="2800" b="1" u="sng" dirty="0">
                <a:hlinkClick r:id="rId2"/>
              </a:rPr>
              <a:t>الروم: 30</a:t>
            </a:r>
            <a:r>
              <a:rPr lang="en-US" sz="2800" b="1" u="sng" dirty="0">
                <a:hlinkClick r:id="rId2"/>
              </a:rPr>
              <a:t>] </a:t>
            </a:r>
            <a:r>
              <a:rPr lang="en-US" sz="2800" b="1" dirty="0"/>
              <a:t>  </a:t>
            </a:r>
            <a:r>
              <a:rPr lang="ar-SA" sz="2800" b="1" dirty="0"/>
              <a:t>ومن الأدلة الدالة على أن الإنسان مفطور على الدين الحق، قول النبي صلى الله عليه وسلم: (كل مولود يولد على الفطرة فأبواه يهودانه، أو ينصرانه، أو يمجسانه ...) فهذه الأدلة صريحة في بيان أن الإنسان مفطور أي مخلوق على الإقرار بالخالق، والعبودية له، وهذا هو التدين وذلك باعثه... </a:t>
            </a:r>
            <a:endParaRPr lang="ar-IQ" sz="2800" b="1" dirty="0"/>
          </a:p>
        </p:txBody>
      </p:sp>
      <p:sp>
        <p:nvSpPr>
          <p:cNvPr id="3" name="Title 2"/>
          <p:cNvSpPr>
            <a:spLocks noGrp="1"/>
          </p:cNvSpPr>
          <p:nvPr>
            <p:ph type="title"/>
          </p:nvPr>
        </p:nvSpPr>
        <p:spPr/>
        <p:txBody>
          <a:bodyPr/>
          <a:lstStyle/>
          <a:p>
            <a:r>
              <a:rPr lang="ar-IQ" sz="4800" b="1" dirty="0" smtClean="0"/>
              <a:t> </a:t>
            </a:r>
            <a:r>
              <a:rPr lang="ar-SA" sz="3200" b="1" dirty="0">
                <a:latin typeface="Calibri"/>
                <a:ea typeface="Calibri"/>
              </a:rPr>
              <a:t>المحاضرة رقم 3 : بواعث التدين عند غير المسلمين</a:t>
            </a:r>
            <a:r>
              <a:rPr lang="en-US" sz="3200" b="1" dirty="0">
                <a:latin typeface="Calibri"/>
                <a:ea typeface="Calibri"/>
                <a:cs typeface="Arial"/>
              </a:rPr>
              <a:t>:</a:t>
            </a:r>
            <a:r>
              <a:rPr lang="ar-IQ" b="1" dirty="0" smtClean="0"/>
              <a:t> </a:t>
            </a:r>
            <a:endParaRPr lang="ar-IQ" b="1" dirty="0"/>
          </a:p>
        </p:txBody>
      </p:sp>
    </p:spTree>
    <p:extLst>
      <p:ext uri="{BB962C8B-B14F-4D97-AF65-F5344CB8AC3E}">
        <p14:creationId xmlns:p14="http://schemas.microsoft.com/office/powerpoint/2010/main" val="2804737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340768"/>
            <a:ext cx="8856983" cy="5328592"/>
          </a:xfrm>
        </p:spPr>
        <p:txBody>
          <a:bodyPr>
            <a:normAutofit fontScale="62500" lnSpcReduction="20000"/>
          </a:bodyPr>
          <a:lstStyle/>
          <a:p>
            <a:pPr algn="just">
              <a:lnSpc>
                <a:spcPct val="115000"/>
              </a:lnSpc>
              <a:spcAft>
                <a:spcPts val="1000"/>
              </a:spcAft>
            </a:pPr>
            <a:r>
              <a:rPr lang="ar-SA" sz="3600" b="1" dirty="0">
                <a:latin typeface="Calibri"/>
                <a:ea typeface="Calibri"/>
              </a:rPr>
              <a:t>وسمات الفطرة</a:t>
            </a:r>
            <a:r>
              <a:rPr lang="ar-IQ" sz="3600" b="1" dirty="0">
                <a:latin typeface="Calibri"/>
                <a:ea typeface="Calibri"/>
              </a:rPr>
              <a:t>:</a:t>
            </a:r>
            <a:endParaRPr lang="en-US" sz="2800" b="1" dirty="0">
              <a:latin typeface="Calibri"/>
              <a:ea typeface="Calibri"/>
              <a:cs typeface="Arial"/>
            </a:endParaRPr>
          </a:p>
          <a:p>
            <a:pPr marL="0" indent="0" algn="just">
              <a:lnSpc>
                <a:spcPct val="115000"/>
              </a:lnSpc>
              <a:spcAft>
                <a:spcPts val="1000"/>
              </a:spcAft>
              <a:buNone/>
            </a:pPr>
            <a:r>
              <a:rPr lang="ar-SA" sz="3600" b="1" dirty="0">
                <a:latin typeface="Calibri"/>
                <a:ea typeface="Calibri"/>
              </a:rPr>
              <a:t>أولاً: أن هذه الفطرة والإقرار بالخالق إلهاً وربًّا، قابلة للتأثر والتغير والانحراف بفعل مؤثرات خارجية، ولذلك نعتقد بأن السبب في وجود الوثنيات السابقة في الأمم البائدة، واللاحقة في الأمم القديمة والحاضرة، هو هذه المؤثرات التي وردت في هذه النصوص</a:t>
            </a:r>
            <a:r>
              <a:rPr lang="en-US" sz="3600" b="1" dirty="0">
                <a:latin typeface="Calibri"/>
                <a:ea typeface="Calibri"/>
                <a:cs typeface="Arial"/>
              </a:rPr>
              <a:t>. </a:t>
            </a:r>
            <a:r>
              <a:rPr lang="en-US" sz="2800" b="1" dirty="0" smtClean="0">
                <a:latin typeface="Calibri"/>
                <a:ea typeface="Calibri"/>
                <a:cs typeface="Arial"/>
              </a:rPr>
              <a:t> </a:t>
            </a:r>
          </a:p>
          <a:p>
            <a:pPr marL="0" indent="0" algn="just">
              <a:lnSpc>
                <a:spcPct val="115000"/>
              </a:lnSpc>
              <a:spcAft>
                <a:spcPts val="1000"/>
              </a:spcAft>
              <a:buNone/>
            </a:pPr>
            <a:r>
              <a:rPr lang="ar-SA" sz="3600" b="1" dirty="0" smtClean="0">
                <a:latin typeface="Calibri"/>
                <a:ea typeface="Calibri"/>
              </a:rPr>
              <a:t>ثانياً</a:t>
            </a:r>
            <a:r>
              <a:rPr lang="ar-SA" sz="3600" b="1" dirty="0">
                <a:latin typeface="Calibri"/>
                <a:ea typeface="Calibri"/>
              </a:rPr>
              <a:t>: أن المؤثرات التي تؤدي إلى انحراف الفطرة عن وجهتها الصحيحة ثلاثة: </a:t>
            </a:r>
            <a:endParaRPr lang="en-US" sz="2800" b="1" dirty="0">
              <a:latin typeface="Calibri"/>
              <a:ea typeface="Calibri"/>
              <a:cs typeface="Arial"/>
            </a:endParaRPr>
          </a:p>
          <a:p>
            <a:pPr marL="0" indent="0" algn="just">
              <a:lnSpc>
                <a:spcPct val="115000"/>
              </a:lnSpc>
              <a:spcAft>
                <a:spcPts val="1000"/>
              </a:spcAft>
              <a:buNone/>
            </a:pPr>
            <a:r>
              <a:rPr lang="ar-IQ" sz="3600" b="1" dirty="0">
                <a:latin typeface="Calibri"/>
                <a:ea typeface="Calibri"/>
              </a:rPr>
              <a:t>المؤثرات التي تسبب انحراف الفطرة: </a:t>
            </a:r>
            <a:endParaRPr lang="en-US" sz="2800" b="1" dirty="0">
              <a:latin typeface="Calibri"/>
              <a:ea typeface="Calibri"/>
              <a:cs typeface="Arial"/>
            </a:endParaRPr>
          </a:p>
          <a:p>
            <a:pPr marL="0" indent="0" algn="just">
              <a:lnSpc>
                <a:spcPct val="115000"/>
              </a:lnSpc>
              <a:spcAft>
                <a:spcPts val="1000"/>
              </a:spcAft>
              <a:buNone/>
            </a:pPr>
            <a:r>
              <a:rPr lang="ar-SA" sz="3600" b="1" dirty="0">
                <a:latin typeface="Calibri"/>
                <a:ea typeface="Calibri"/>
              </a:rPr>
              <a:t>1/ الشياطين: وهي المؤثر الخارجي الأصلي والأول في هذا الأمر. </a:t>
            </a:r>
            <a:endParaRPr lang="en-US" sz="2800" b="1" dirty="0">
              <a:latin typeface="Calibri"/>
              <a:ea typeface="Calibri"/>
              <a:cs typeface="Arial"/>
            </a:endParaRPr>
          </a:p>
          <a:p>
            <a:pPr marL="0" indent="0" algn="just">
              <a:lnSpc>
                <a:spcPct val="115000"/>
              </a:lnSpc>
              <a:spcAft>
                <a:spcPts val="1000"/>
              </a:spcAft>
              <a:buNone/>
            </a:pPr>
            <a:r>
              <a:rPr lang="ar-SA" sz="3600" b="1" dirty="0">
                <a:latin typeface="Calibri"/>
                <a:ea typeface="Calibri"/>
              </a:rPr>
              <a:t>2/ الأبوان، ويقوم المجتمع بدور الأبوين في حال فقدهما، وهذا المؤثر هو أقوى المؤثرات، وأخطرها؛ لشدة التصاق الأولاد بآبائهم وقوة تأثيرهم عليهم، وقد قدمت الشياطين على الآباء؛ لأن الشياطين هي المؤثر الخارجي الأول في انحراف الآباء أنفسهم</a:t>
            </a:r>
            <a:r>
              <a:rPr lang="en-US" sz="3600" b="1" dirty="0">
                <a:latin typeface="Calibri"/>
                <a:ea typeface="Calibri"/>
                <a:cs typeface="Arial"/>
              </a:rPr>
              <a:t>. </a:t>
            </a:r>
            <a:endParaRPr lang="en-US" sz="2800" b="1" dirty="0">
              <a:latin typeface="Calibri"/>
              <a:ea typeface="Calibri"/>
              <a:cs typeface="Arial"/>
            </a:endParaRPr>
          </a:p>
          <a:p>
            <a:pPr marL="0" indent="0" algn="just">
              <a:lnSpc>
                <a:spcPct val="115000"/>
              </a:lnSpc>
              <a:spcAft>
                <a:spcPts val="1000"/>
              </a:spcAft>
              <a:buNone/>
            </a:pPr>
            <a:r>
              <a:rPr lang="ar-SA" sz="3600" b="1" dirty="0">
                <a:latin typeface="Calibri"/>
                <a:ea typeface="Calibri"/>
              </a:rPr>
              <a:t>3/ الغفلة</a:t>
            </a:r>
            <a:r>
              <a:rPr lang="en-US" sz="3600" b="1" dirty="0">
                <a:latin typeface="Calibri"/>
                <a:ea typeface="Calibri"/>
                <a:cs typeface="Arial"/>
              </a:rPr>
              <a:t>. </a:t>
            </a:r>
            <a:r>
              <a:rPr lang="en-US" sz="3600" b="1" dirty="0">
                <a:latin typeface="Arial"/>
                <a:ea typeface="Calibri"/>
                <a:cs typeface="Arial"/>
              </a:rPr>
              <a:t> </a:t>
            </a:r>
            <a:endParaRPr lang="en-US" sz="2800" b="1" dirty="0">
              <a:latin typeface="Calibri"/>
              <a:ea typeface="Calibri"/>
              <a:cs typeface="Arial"/>
            </a:endParaRPr>
          </a:p>
          <a:p>
            <a:pPr marL="0" indent="0">
              <a:buNone/>
            </a:pPr>
            <a:endParaRPr lang="ar-IQ" sz="3600" b="1" dirty="0" smtClean="0">
              <a:solidFill>
                <a:srgbClr val="7030A0"/>
              </a:solidFill>
            </a:endParaRPr>
          </a:p>
        </p:txBody>
      </p:sp>
      <p:sp>
        <p:nvSpPr>
          <p:cNvPr id="3" name="Title 2"/>
          <p:cNvSpPr>
            <a:spLocks noGrp="1"/>
          </p:cNvSpPr>
          <p:nvPr>
            <p:ph type="title"/>
          </p:nvPr>
        </p:nvSpPr>
        <p:spPr/>
        <p:txBody>
          <a:bodyPr/>
          <a:lstStyle/>
          <a:p>
            <a:r>
              <a:rPr lang="ar-IQ" sz="4800" b="1" dirty="0" smtClean="0"/>
              <a:t> </a:t>
            </a:r>
            <a:r>
              <a:rPr lang="ar-SA" sz="3200" b="1" dirty="0">
                <a:latin typeface="Calibri"/>
                <a:ea typeface="Calibri"/>
              </a:rPr>
              <a:t>المحاضرة رقم 3 : بواعث التدين عند غير المسلمين</a:t>
            </a:r>
            <a:r>
              <a:rPr lang="en-US" sz="3200" b="1" dirty="0">
                <a:latin typeface="Calibri"/>
                <a:ea typeface="Calibri"/>
                <a:cs typeface="Arial"/>
              </a:rPr>
              <a:t>:</a:t>
            </a:r>
            <a:endParaRPr lang="ar-IQ" b="1" dirty="0"/>
          </a:p>
        </p:txBody>
      </p:sp>
    </p:spTree>
    <p:extLst>
      <p:ext uri="{BB962C8B-B14F-4D97-AF65-F5344CB8AC3E}">
        <p14:creationId xmlns:p14="http://schemas.microsoft.com/office/powerpoint/2010/main" val="25670781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شكل موجة">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شكل موجة">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كل موجة">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638</TotalTime>
  <Words>471</Words>
  <Application>Microsoft Office PowerPoint</Application>
  <PresentationFormat>On-screen Show (4:3)</PresentationFormat>
  <Paragraphs>25</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شكل موجة</vt:lpstr>
      <vt:lpstr>             كلية العلوم الاسلامية / قسم الفلسفة الاسلامية   </vt:lpstr>
      <vt:lpstr>المحاضرة رقم 3 : بواعث التدين عند غير المسلمين:    </vt:lpstr>
      <vt:lpstr> المحاضرة رقم 3 : بواعث التدين عند غير المسلمين:  </vt:lpstr>
      <vt:lpstr> المحاضرة رقم 3 : بواعث التدين عند غير المسلمين: </vt:lpstr>
      <vt:lpstr> المحاضرة رقم 3 : بواعث التدين عند غير المسلمين:</vt:lpstr>
    </vt:vector>
  </TitlesOfParts>
  <Company>Ahmed-Under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new</dc:creator>
  <cp:lastModifiedBy>Maher</cp:lastModifiedBy>
  <cp:revision>83</cp:revision>
  <dcterms:created xsi:type="dcterms:W3CDTF">2014-08-01T18:53:53Z</dcterms:created>
  <dcterms:modified xsi:type="dcterms:W3CDTF">2025-08-27T20:09:33Z</dcterms:modified>
</cp:coreProperties>
</file>