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7" r:id="rId2"/>
    <p:sldId id="278" r:id="rId3"/>
    <p:sldId id="279" r:id="rId4"/>
    <p:sldId id="281" r:id="rId5"/>
    <p:sldId id="280" r:id="rId6"/>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FF00FF"/>
    <a:srgbClr val="F5DBD7"/>
    <a:srgbClr val="003300"/>
    <a:srgbClr val="CC0099"/>
    <a:srgbClr val="C82004"/>
    <a:srgbClr val="C02900"/>
    <a:srgbClr val="CF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varScale="1">
        <p:scale>
          <a:sx n="78" d="100"/>
          <a:sy n="78" d="100"/>
        </p:scale>
        <p:origin x="-13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09BF6CE6-C003-4620-92C4-C6CD0B146CA5}" type="datetimeFigureOut">
              <a:rPr lang="ar-IQ" smtClean="0"/>
              <a:t>06/03/1447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06/03/1447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
        <p:nvSpPr>
          <p:cNvPr id="7" name="Title 6"/>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09BF6CE6-C003-4620-92C4-C6CD0B146CA5}" type="datetimeFigureOut">
              <a:rPr lang="ar-IQ" smtClean="0"/>
              <a:t>06/03/1447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09BF6CE6-C003-4620-92C4-C6CD0B146CA5}" type="datetimeFigureOut">
              <a:rPr lang="ar-IQ" smtClean="0"/>
              <a:t>06/03/1447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9" name="Content Placeholder 8"/>
          <p:cNvSpPr>
            <a:spLocks noGrp="1"/>
          </p:cNvSpPr>
          <p:nvPr>
            <p:ph sz="quarter" idx="13"/>
          </p:nvPr>
        </p:nvSpPr>
        <p:spPr>
          <a:xfrm>
            <a:off x="676655"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09BF6CE6-C003-4620-92C4-C6CD0B146CA5}" type="datetimeFigureOut">
              <a:rPr lang="ar-IQ" smtClean="0"/>
              <a:t>06/03/1447</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09BF6CE6-C003-4620-92C4-C6CD0B146CA5}" type="datetimeFigureOut">
              <a:rPr lang="ar-IQ" smtClean="0"/>
              <a:t>06/03/1447</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9BF6CE6-C003-4620-92C4-C6CD0B146CA5}" type="datetimeFigureOut">
              <a:rPr lang="ar-IQ" smtClean="0"/>
              <a:t>06/03/1447</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9BF6CE6-C003-4620-92C4-C6CD0B146CA5}" type="datetimeFigureOut">
              <a:rPr lang="ar-IQ" smtClean="0"/>
              <a:t>06/03/1447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9BF6CE6-C003-4620-92C4-C6CD0B146CA5}" type="datetimeFigureOut">
              <a:rPr lang="ar-IQ" smtClean="0"/>
              <a:t>06/03/1447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06/03/1447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06/03/1447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9BF6CE6-C003-4620-92C4-C6CD0B146CA5}" type="datetimeFigureOut">
              <a:rPr lang="ar-IQ" smtClean="0"/>
              <a:t>06/03/1447</a:t>
            </a:fld>
            <a:endParaRPr lang="ar-IQ"/>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ar-IQ"/>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62D2930-D1FD-4A5E-8FE7-B1C276FF295A}" type="slidenum">
              <a:rPr lang="ar-IQ" smtClean="0"/>
              <a:t>‹#›</a:t>
            </a:fld>
            <a:endParaRPr lang="ar-IQ"/>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dorar.net/tafseer/2/19"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dorar.net/tafseer/5/22"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orar.net/tafseer/3/19" TargetMode="External"/><Relationship Id="rId2" Type="http://schemas.openxmlformats.org/officeDocument/2006/relationships/hyperlink" Target="https://dorar.net/tafseer/4/44"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orar.net/tafseer/3/18" TargetMode="External"/><Relationship Id="rId2" Type="http://schemas.openxmlformats.org/officeDocument/2006/relationships/hyperlink" Target="https://dorar.net/tafseer/61/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899592" y="476672"/>
            <a:ext cx="7117180" cy="1152129"/>
          </a:xfrm>
          <a:noFill/>
          <a:ln>
            <a:solidFill>
              <a:schemeClr val="accent6">
                <a:lumMod val="50000"/>
              </a:schemeClr>
            </a:solidFill>
          </a:ln>
        </p:spPr>
        <p:txBody>
          <a:bodyPr>
            <a:normAutofit fontScale="90000"/>
          </a:bodyPr>
          <a:lstStyle/>
          <a:p>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a:t/>
            </a:r>
            <a:br>
              <a:rPr lang="ar-IQ" sz="6000" b="1" dirty="0"/>
            </a:br>
            <a:r>
              <a:rPr lang="ar-IQ" sz="6000" b="1" dirty="0" smtClean="0"/>
              <a:t/>
            </a:r>
            <a:br>
              <a:rPr lang="ar-IQ" sz="6000" b="1" dirty="0" smtClean="0"/>
            </a:br>
            <a:r>
              <a:rPr lang="ar-IQ" sz="6000" b="1" dirty="0"/>
              <a:t/>
            </a:r>
            <a:br>
              <a:rPr lang="ar-IQ" sz="6000" b="1" dirty="0"/>
            </a:br>
            <a:r>
              <a:rPr lang="ar-SA" sz="6000" b="1" dirty="0" smtClean="0"/>
              <a:t> </a:t>
            </a:r>
            <a:r>
              <a:rPr lang="en-US" sz="6000" dirty="0"/>
              <a:t/>
            </a:r>
            <a:br>
              <a:rPr lang="en-US" sz="6000" dirty="0"/>
            </a:br>
            <a:r>
              <a:rPr lang="ar-SA" sz="3200" b="1" dirty="0"/>
              <a:t>كلية العلوم الاسلامية / قسم الفلسفة الاسلامية  </a:t>
            </a:r>
            <a:r>
              <a:rPr lang="en-US" sz="3200" dirty="0"/>
              <a:t/>
            </a:r>
            <a:br>
              <a:rPr lang="en-US" sz="3200" dirty="0"/>
            </a:br>
            <a:endParaRPr lang="ar-IQ" sz="36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3" name="عنوان فرعي 2"/>
          <p:cNvSpPr>
            <a:spLocks noGrp="1"/>
          </p:cNvSpPr>
          <p:nvPr>
            <p:ph type="subTitle" idx="1"/>
          </p:nvPr>
        </p:nvSpPr>
        <p:spPr>
          <a:xfrm>
            <a:off x="899592" y="1772816"/>
            <a:ext cx="7117180" cy="2232248"/>
          </a:xfrm>
          <a:noFill/>
        </p:spPr>
        <p:txBody>
          <a:bodyPr>
            <a:noAutofit/>
          </a:bodyPr>
          <a:lstStyle/>
          <a:p>
            <a:pPr algn="just"/>
            <a:r>
              <a:rPr lang="ar-IQ" sz="3200" b="1" dirty="0" smtClean="0"/>
              <a:t>مادة : علم الأديان/ </a:t>
            </a:r>
            <a:r>
              <a:rPr lang="ar-SA" sz="3200" b="1" dirty="0" smtClean="0"/>
              <a:t>المرحلة الاولى</a:t>
            </a:r>
            <a:r>
              <a:rPr lang="ar-IQ" sz="3200" b="1" dirty="0" smtClean="0"/>
              <a:t> </a:t>
            </a:r>
          </a:p>
          <a:p>
            <a:pPr algn="just">
              <a:lnSpc>
                <a:spcPct val="115000"/>
              </a:lnSpc>
              <a:spcAft>
                <a:spcPts val="1000"/>
              </a:spcAft>
            </a:pPr>
            <a:r>
              <a:rPr lang="ar-SA" sz="2800" b="1" dirty="0" smtClean="0">
                <a:latin typeface="Calibri"/>
                <a:ea typeface="Calibri"/>
              </a:rPr>
              <a:t> </a:t>
            </a:r>
            <a:r>
              <a:rPr lang="ar-SA" sz="2800" b="1" dirty="0">
                <a:latin typeface="Calibri"/>
                <a:ea typeface="Calibri"/>
              </a:rPr>
              <a:t>المحاضرة </a:t>
            </a:r>
            <a:r>
              <a:rPr lang="ar-SA" sz="2800" b="1" dirty="0" smtClean="0">
                <a:latin typeface="Calibri"/>
                <a:ea typeface="Calibri"/>
              </a:rPr>
              <a:t>ر</a:t>
            </a:r>
            <a:r>
              <a:rPr lang="ar-IQ" sz="2800" b="1" dirty="0" smtClean="0">
                <a:latin typeface="Calibri"/>
                <a:ea typeface="Calibri"/>
              </a:rPr>
              <a:t>قم 4: </a:t>
            </a:r>
            <a:r>
              <a:rPr lang="ar-IQ" sz="2800" b="1" dirty="0" smtClean="0">
                <a:latin typeface="Calibri"/>
                <a:ea typeface="Calibri"/>
              </a:rPr>
              <a:t>أهل الكتاب</a:t>
            </a:r>
            <a:endParaRPr lang="en-US" sz="2400" dirty="0">
              <a:latin typeface="Calibri"/>
              <a:ea typeface="Calibri"/>
              <a:cs typeface="Arial"/>
            </a:endParaRPr>
          </a:p>
          <a:p>
            <a:pPr algn="just"/>
            <a:endParaRPr lang="ar-IQ" sz="3200" smtClean="0"/>
          </a:p>
          <a:p>
            <a:pPr algn="just"/>
            <a:endParaRPr lang="en-US" sz="3200" dirty="0"/>
          </a:p>
          <a:p>
            <a:pPr algn="just"/>
            <a:r>
              <a:rPr lang="ar-IQ" sz="3600" b="1" dirty="0" smtClean="0">
                <a:ln w="19050">
                  <a:solidFill>
                    <a:schemeClr val="tx2">
                      <a:tint val="1000"/>
                    </a:schemeClr>
                  </a:solidFill>
                  <a:prstDash val="solid"/>
                </a:ln>
                <a:solidFill>
                  <a:srgbClr val="FF0000"/>
                </a:solidFill>
              </a:rPr>
              <a:t>استاذ المادة:</a:t>
            </a:r>
          </a:p>
          <a:p>
            <a:pPr algn="just"/>
            <a:r>
              <a:rPr lang="ar-IQ" sz="3600" b="1" dirty="0" smtClean="0">
                <a:ln w="19050">
                  <a:solidFill>
                    <a:schemeClr val="tx2">
                      <a:tint val="1000"/>
                    </a:schemeClr>
                  </a:solidFill>
                  <a:prstDash val="solid"/>
                </a:ln>
                <a:solidFill>
                  <a:srgbClr val="FF0000"/>
                </a:solidFill>
              </a:rPr>
              <a:t>أ . م . د عبد الهادي محمود عبد</a:t>
            </a:r>
          </a:p>
          <a:p>
            <a:pPr algn="just"/>
            <a:r>
              <a:rPr lang="ar-IQ" sz="3600" b="1" dirty="0" smtClean="0">
                <a:ln w="19050">
                  <a:solidFill>
                    <a:schemeClr val="tx2">
                      <a:tint val="1000"/>
                    </a:schemeClr>
                  </a:solidFill>
                  <a:prstDash val="solid"/>
                </a:ln>
                <a:solidFill>
                  <a:schemeClr val="accent3"/>
                </a:solidFill>
              </a:rPr>
              <a:t> </a:t>
            </a:r>
            <a:endParaRPr lang="ar-IQ" sz="3600" b="1" dirty="0">
              <a:ln w="19050">
                <a:solidFill>
                  <a:schemeClr val="tx2">
                    <a:tint val="1000"/>
                  </a:schemeClr>
                </a:solidFill>
                <a:prstDash val="solid"/>
              </a:ln>
              <a:solidFill>
                <a:schemeClr val="accent3"/>
              </a:solidFill>
            </a:endParaRPr>
          </a:p>
        </p:txBody>
      </p:sp>
    </p:spTree>
    <p:extLst>
      <p:ext uri="{BB962C8B-B14F-4D97-AF65-F5344CB8AC3E}">
        <p14:creationId xmlns:p14="http://schemas.microsoft.com/office/powerpoint/2010/main" val="4120804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marL="274320" indent="-274320">
              <a:lnSpc>
                <a:spcPct val="115000"/>
              </a:lnSpc>
              <a:spcBef>
                <a:spcPct val="20000"/>
              </a:spcBef>
              <a:spcAft>
                <a:spcPts val="1000"/>
              </a:spcAft>
            </a:pPr>
            <a:r>
              <a:rPr lang="ar-SA" sz="3600" b="1" dirty="0">
                <a:latin typeface="Calibri"/>
                <a:ea typeface="Calibri"/>
              </a:rPr>
              <a:t>المحاضرة رقم </a:t>
            </a:r>
            <a:r>
              <a:rPr lang="ar-IQ" sz="3600" b="1" dirty="0" smtClean="0">
                <a:latin typeface="Calibri"/>
                <a:ea typeface="Calibri"/>
              </a:rPr>
              <a:t>4</a:t>
            </a:r>
            <a:r>
              <a:rPr lang="ar-SA" sz="3600" b="1" dirty="0" smtClean="0">
                <a:latin typeface="Calibri"/>
                <a:ea typeface="Calibri"/>
              </a:rPr>
              <a:t> </a:t>
            </a:r>
            <a:r>
              <a:rPr lang="ar-SA" sz="3600" b="1" dirty="0">
                <a:latin typeface="Calibri"/>
                <a:ea typeface="Calibri"/>
              </a:rPr>
              <a:t>: </a:t>
            </a:r>
            <a:r>
              <a:rPr lang="ar-SA" sz="2400" b="1" dirty="0">
                <a:latin typeface="Calibri"/>
                <a:ea typeface="Calibri"/>
              </a:rPr>
              <a:t>أهل الكتاب (اليهود والنصارى):</a:t>
            </a:r>
            <a:r>
              <a:rPr lang="en-US" sz="2000" dirty="0">
                <a:latin typeface="Calibri"/>
                <a:ea typeface="Calibri"/>
                <a:cs typeface="Arial"/>
              </a:rPr>
              <a:t/>
            </a:r>
            <a:br>
              <a:rPr lang="en-US" sz="2000" dirty="0">
                <a:latin typeface="Calibri"/>
                <a:ea typeface="Calibri"/>
                <a:cs typeface="Arial"/>
              </a:rPr>
            </a:br>
            <a:r>
              <a:rPr lang="en-US" sz="2800" dirty="0">
                <a:latin typeface="Calibri"/>
                <a:ea typeface="Calibri"/>
                <a:cs typeface="Arial"/>
              </a:rPr>
              <a:t/>
            </a:r>
            <a:br>
              <a:rPr lang="en-US" sz="2800" dirty="0">
                <a:latin typeface="Calibri"/>
                <a:ea typeface="Calibri"/>
                <a:cs typeface="Arial"/>
              </a:rPr>
            </a:br>
            <a:r>
              <a:rPr lang="ar-IQ" sz="4800" b="1" dirty="0" smtClean="0"/>
              <a:t>  </a:t>
            </a:r>
            <a:endParaRPr lang="ar-IQ" sz="4800" b="1" dirty="0"/>
          </a:p>
        </p:txBody>
      </p:sp>
      <p:sp>
        <p:nvSpPr>
          <p:cNvPr id="4" name="Content Placeholder 3"/>
          <p:cNvSpPr>
            <a:spLocks noGrp="1"/>
          </p:cNvSpPr>
          <p:nvPr>
            <p:ph idx="1"/>
          </p:nvPr>
        </p:nvSpPr>
        <p:spPr>
          <a:xfrm>
            <a:off x="179513" y="1700808"/>
            <a:ext cx="8640960" cy="4752528"/>
          </a:xfrm>
        </p:spPr>
        <p:txBody>
          <a:bodyPr>
            <a:normAutofit/>
          </a:bodyPr>
          <a:lstStyle/>
          <a:p>
            <a:pPr marL="0" indent="0" algn="just">
              <a:lnSpc>
                <a:spcPct val="115000"/>
              </a:lnSpc>
              <a:spcAft>
                <a:spcPts val="1000"/>
              </a:spcAft>
              <a:buNone/>
            </a:pPr>
            <a:r>
              <a:rPr lang="ar-SA" b="1" dirty="0" smtClean="0">
                <a:latin typeface="Calibri"/>
                <a:ea typeface="Calibri"/>
              </a:rPr>
              <a:t>أولا</a:t>
            </a:r>
            <a:r>
              <a:rPr lang="ar-SA" b="1" dirty="0">
                <a:latin typeface="Calibri"/>
                <a:ea typeface="Calibri"/>
              </a:rPr>
              <a:t>/ أهل الكتاب (اليهود والنصارى):</a:t>
            </a:r>
            <a:endParaRPr lang="en-US" sz="1800" dirty="0">
              <a:latin typeface="Calibri"/>
              <a:ea typeface="Calibri"/>
              <a:cs typeface="Arial"/>
            </a:endParaRPr>
          </a:p>
          <a:p>
            <a:pPr algn="just">
              <a:lnSpc>
                <a:spcPct val="115000"/>
              </a:lnSpc>
              <a:spcAft>
                <a:spcPts val="1000"/>
              </a:spcAft>
            </a:pPr>
            <a:r>
              <a:rPr lang="ar-SA" dirty="0">
                <a:latin typeface="Calibri"/>
                <a:ea typeface="Calibri"/>
              </a:rPr>
              <a:t>1/ ويطلق على اليهود والنصارى معا (أهل الكتاب) إشارة إلى أن أديانهم سماوية منزلة من الله تعالى إليهم بكتاب. وأحيانا يطلق على أحدهما، والكتاب هو التوراة المنزلة على موسى عليه السلام، والإنجيل المنزل على عيسى عليه السلام.  </a:t>
            </a:r>
            <a:endParaRPr lang="en-US" sz="1800" dirty="0">
              <a:latin typeface="Calibri"/>
              <a:ea typeface="Calibri"/>
              <a:cs typeface="Arial"/>
            </a:endParaRPr>
          </a:p>
          <a:p>
            <a:pPr algn="just">
              <a:lnSpc>
                <a:spcPct val="115000"/>
              </a:lnSpc>
              <a:spcAft>
                <a:spcPts val="1000"/>
              </a:spcAft>
            </a:pPr>
            <a:r>
              <a:rPr lang="ar-SA" dirty="0">
                <a:latin typeface="Calibri"/>
                <a:ea typeface="Calibri"/>
              </a:rPr>
              <a:t>2/ مع أن اليهود والنصارى (أهل الكتاب) يكفِّر بعضهم بعضا إلا أنهم يجتمعون على الكيد للإسلام، والإضرار بالمسلمين. وقد ذكر الله عنهم ذلك في أكثر من آية، قال تعالى</a:t>
            </a:r>
            <a:r>
              <a:rPr lang="en-US" dirty="0">
                <a:latin typeface="Calibri"/>
                <a:ea typeface="Calibri"/>
                <a:cs typeface="Arial"/>
              </a:rPr>
              <a:t>:  </a:t>
            </a:r>
            <a:r>
              <a:rPr lang="ar-SA" dirty="0">
                <a:latin typeface="Calibri"/>
                <a:ea typeface="Calibri"/>
              </a:rPr>
              <a:t>(وَدَّ كَثِيرٌ مِّنْ أَهْلِ الْكِتَابِ لَوْ يَرُدُّونَكُم مِّن بَعْدِ إِيمَانِكُمْ كُفَّاراً حَسَدًا مِّنْ عِندِ أَنفُسِهِم مِّن بَعْدِ مَا تَبَيَّنَ لَهُمُ الْحَقُّ)</a:t>
            </a:r>
            <a:r>
              <a:rPr lang="en-US" dirty="0">
                <a:latin typeface="Calibri"/>
                <a:ea typeface="Calibri"/>
                <a:cs typeface="Arial"/>
              </a:rPr>
              <a:t>  </a:t>
            </a:r>
            <a:r>
              <a:rPr lang="en-US" u="sng" dirty="0">
                <a:solidFill>
                  <a:srgbClr val="0000FF"/>
                </a:solidFill>
                <a:latin typeface="Calibri"/>
                <a:ea typeface="Calibri"/>
                <a:cs typeface="Arial"/>
                <a:hlinkClick r:id="rId2"/>
              </a:rPr>
              <a:t>[ </a:t>
            </a:r>
            <a:r>
              <a:rPr lang="ar-SA" u="sng" dirty="0">
                <a:solidFill>
                  <a:srgbClr val="0000FF"/>
                </a:solidFill>
                <a:latin typeface="Calibri"/>
                <a:ea typeface="Calibri"/>
                <a:hlinkClick r:id="rId2"/>
              </a:rPr>
              <a:t>البقرة: 109</a:t>
            </a:r>
            <a:r>
              <a:rPr lang="en-US" u="sng" dirty="0">
                <a:solidFill>
                  <a:srgbClr val="0000FF"/>
                </a:solidFill>
                <a:latin typeface="Calibri"/>
                <a:ea typeface="Calibri"/>
                <a:cs typeface="Arial"/>
                <a:hlinkClick r:id="rId2"/>
              </a:rPr>
              <a:t>] </a:t>
            </a:r>
            <a:r>
              <a:rPr lang="ar-IQ" dirty="0">
                <a:latin typeface="Calibri"/>
                <a:ea typeface="Calibri"/>
              </a:rPr>
              <a:t> . </a:t>
            </a:r>
            <a:endParaRPr lang="en-US" sz="1800" dirty="0">
              <a:latin typeface="Calibri"/>
              <a:ea typeface="Calibri"/>
              <a:cs typeface="Arial"/>
            </a:endParaRPr>
          </a:p>
          <a:p>
            <a:pPr marL="0" indent="0" algn="just">
              <a:lnSpc>
                <a:spcPct val="115000"/>
              </a:lnSpc>
              <a:spcAft>
                <a:spcPts val="1000"/>
              </a:spcAft>
              <a:buNone/>
            </a:pPr>
            <a:endParaRPr lang="ar-IQ" dirty="0"/>
          </a:p>
        </p:txBody>
      </p:sp>
    </p:spTree>
    <p:extLst>
      <p:ext uri="{BB962C8B-B14F-4D97-AF65-F5344CB8AC3E}">
        <p14:creationId xmlns:p14="http://schemas.microsoft.com/office/powerpoint/2010/main" val="1276179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3" y="1340768"/>
            <a:ext cx="8712968" cy="5400600"/>
          </a:xfrm>
        </p:spPr>
        <p:txBody>
          <a:bodyPr>
            <a:normAutofit/>
          </a:bodyPr>
          <a:lstStyle/>
          <a:p>
            <a:pPr marL="0" indent="0" algn="just">
              <a:lnSpc>
                <a:spcPct val="115000"/>
              </a:lnSpc>
              <a:spcAft>
                <a:spcPts val="1000"/>
              </a:spcAft>
              <a:buNone/>
            </a:pPr>
            <a:r>
              <a:rPr lang="ar-SA" sz="3600" b="1" dirty="0">
                <a:latin typeface="Calibri"/>
                <a:ea typeface="Calibri"/>
              </a:rPr>
              <a:t>3/ أهل الكتاب مكلفون بإقامة التوراة والإنجيل معا، لكنهم كفروا بهما، قال تعالى</a:t>
            </a:r>
            <a:r>
              <a:rPr lang="en-US" sz="3600" b="1" dirty="0">
                <a:latin typeface="Calibri"/>
                <a:ea typeface="Calibri"/>
                <a:cs typeface="Arial"/>
              </a:rPr>
              <a:t>:  </a:t>
            </a:r>
            <a:r>
              <a:rPr lang="ar-SA" sz="3600" b="1" dirty="0">
                <a:latin typeface="Calibri"/>
                <a:ea typeface="Calibri"/>
              </a:rPr>
              <a:t>(قُلْ يَا أَهْلَ الْكِتَابِ لَسْتُمْ عَلَى شَيْءٍ حَتَّىَ تُقِيمُواْ التَّوْرَاةَ وَالإِنجِيلَ)</a:t>
            </a:r>
            <a:r>
              <a:rPr lang="en-US" sz="3600" b="1" dirty="0">
                <a:latin typeface="Calibri"/>
                <a:ea typeface="Calibri"/>
                <a:cs typeface="Arial"/>
              </a:rPr>
              <a:t>  </a:t>
            </a:r>
            <a:r>
              <a:rPr lang="en-US" sz="3600" b="1" u="sng" dirty="0">
                <a:solidFill>
                  <a:srgbClr val="0000FF"/>
                </a:solidFill>
                <a:latin typeface="Calibri"/>
                <a:ea typeface="Calibri"/>
                <a:cs typeface="Arial"/>
                <a:hlinkClick r:id="rId2"/>
              </a:rPr>
              <a:t>[ </a:t>
            </a:r>
            <a:r>
              <a:rPr lang="ar-SA" sz="3600" b="1" u="sng" dirty="0">
                <a:solidFill>
                  <a:srgbClr val="0000FF"/>
                </a:solidFill>
                <a:latin typeface="Calibri"/>
                <a:ea typeface="Calibri"/>
                <a:hlinkClick r:id="rId2"/>
              </a:rPr>
              <a:t>المائدة: 68</a:t>
            </a:r>
            <a:r>
              <a:rPr lang="en-US" sz="3600" b="1" u="sng" dirty="0">
                <a:solidFill>
                  <a:srgbClr val="0000FF"/>
                </a:solidFill>
                <a:latin typeface="Calibri"/>
                <a:ea typeface="Calibri"/>
                <a:cs typeface="Arial"/>
                <a:hlinkClick r:id="rId2"/>
              </a:rPr>
              <a:t>] </a:t>
            </a:r>
            <a:r>
              <a:rPr lang="ar-IQ" sz="3600" b="1" dirty="0">
                <a:latin typeface="Calibri"/>
                <a:ea typeface="Calibri"/>
              </a:rPr>
              <a:t>.</a:t>
            </a:r>
            <a:endParaRPr lang="en-US" sz="3600" b="1" dirty="0">
              <a:latin typeface="Calibri"/>
              <a:ea typeface="Calibri"/>
              <a:cs typeface="Arial"/>
            </a:endParaRPr>
          </a:p>
          <a:p>
            <a:pPr marL="0" indent="0" algn="just">
              <a:lnSpc>
                <a:spcPct val="115000"/>
              </a:lnSpc>
              <a:spcAft>
                <a:spcPts val="1000"/>
              </a:spcAft>
              <a:buNone/>
            </a:pPr>
            <a:r>
              <a:rPr lang="ar-SA" sz="3600" b="1" dirty="0">
                <a:latin typeface="Calibri"/>
                <a:ea typeface="Calibri"/>
              </a:rPr>
              <a:t>4/ ومن إقامة التوراة والإنجيل: الإيمان بنبوة محمد صلى الله عليه وسلم حيث بشَّرت به هذه الكتب، واتبّاع الإسلام الذي نسخ ما قبله من الأديان. </a:t>
            </a:r>
            <a:endParaRPr lang="en-US" sz="3600" b="1" dirty="0">
              <a:latin typeface="Calibri"/>
              <a:ea typeface="Calibri"/>
              <a:cs typeface="Arial"/>
            </a:endParaRPr>
          </a:p>
          <a:p>
            <a:pPr marL="0" indent="0">
              <a:buNone/>
            </a:pPr>
            <a:endParaRPr lang="ar-IQ" sz="3600" b="1" dirty="0">
              <a:solidFill>
                <a:srgbClr val="7030A0"/>
              </a:solidFill>
            </a:endParaRPr>
          </a:p>
        </p:txBody>
      </p:sp>
      <p:sp>
        <p:nvSpPr>
          <p:cNvPr id="3" name="Title 2"/>
          <p:cNvSpPr>
            <a:spLocks noGrp="1"/>
          </p:cNvSpPr>
          <p:nvPr>
            <p:ph type="title"/>
          </p:nvPr>
        </p:nvSpPr>
        <p:spPr/>
        <p:txBody>
          <a:bodyPr/>
          <a:lstStyle/>
          <a:p>
            <a:r>
              <a:rPr lang="ar-IQ" sz="4800" b="1" dirty="0" smtClean="0"/>
              <a:t> </a:t>
            </a:r>
            <a:r>
              <a:rPr lang="ar-SA" sz="3600" b="1" dirty="0">
                <a:latin typeface="Calibri"/>
                <a:ea typeface="Calibri"/>
              </a:rPr>
              <a:t>المحاضرة رقم </a:t>
            </a:r>
            <a:r>
              <a:rPr lang="ar-IQ" sz="3600" b="1" dirty="0">
                <a:latin typeface="Calibri"/>
                <a:ea typeface="Calibri"/>
              </a:rPr>
              <a:t>4</a:t>
            </a:r>
            <a:r>
              <a:rPr lang="ar-SA" sz="3600" b="1" dirty="0">
                <a:latin typeface="Calibri"/>
                <a:ea typeface="Calibri"/>
              </a:rPr>
              <a:t> : أهل الكتاب (اليهود والنصارى):</a:t>
            </a:r>
            <a:r>
              <a:rPr lang="ar-IQ" sz="3600" b="1" dirty="0" smtClean="0"/>
              <a:t>  </a:t>
            </a:r>
            <a:endParaRPr lang="ar-IQ" sz="3600" b="1" dirty="0"/>
          </a:p>
        </p:txBody>
      </p:sp>
    </p:spTree>
    <p:extLst>
      <p:ext uri="{BB962C8B-B14F-4D97-AF65-F5344CB8AC3E}">
        <p14:creationId xmlns:p14="http://schemas.microsoft.com/office/powerpoint/2010/main" val="3897125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268760"/>
            <a:ext cx="8784975" cy="5400600"/>
          </a:xfrm>
        </p:spPr>
        <p:txBody>
          <a:bodyPr>
            <a:normAutofit/>
          </a:bodyPr>
          <a:lstStyle/>
          <a:p>
            <a:pPr algn="just">
              <a:lnSpc>
                <a:spcPct val="115000"/>
              </a:lnSpc>
              <a:spcAft>
                <a:spcPts val="1000"/>
              </a:spcAft>
            </a:pPr>
            <a:r>
              <a:rPr lang="ar-SA" sz="2800" b="1" dirty="0">
                <a:latin typeface="Calibri"/>
                <a:ea typeface="Calibri"/>
              </a:rPr>
              <a:t>ثانيا/ عقيدة المسلمين في عيسى عليه السلام</a:t>
            </a:r>
            <a:r>
              <a:rPr lang="en-US" sz="2800" b="1" dirty="0">
                <a:latin typeface="Calibri"/>
                <a:ea typeface="Calibri"/>
                <a:cs typeface="Arial"/>
              </a:rPr>
              <a:t>: </a:t>
            </a:r>
            <a:endParaRPr lang="en-US" sz="2000" dirty="0">
              <a:latin typeface="Calibri"/>
              <a:ea typeface="Calibri"/>
              <a:cs typeface="Arial"/>
            </a:endParaRPr>
          </a:p>
          <a:p>
            <a:pPr marL="0" indent="0" algn="just">
              <a:lnSpc>
                <a:spcPct val="115000"/>
              </a:lnSpc>
              <a:spcAft>
                <a:spcPts val="1000"/>
              </a:spcAft>
              <a:buNone/>
            </a:pPr>
            <a:r>
              <a:rPr lang="ar-SA" sz="2800" b="1" dirty="0">
                <a:latin typeface="Calibri"/>
                <a:ea typeface="Calibri"/>
              </a:rPr>
              <a:t>1/ أنه عبد الله ورسوله، وكلمته ألقاها إلى مريم، وروح منه، قال الله تعالى</a:t>
            </a:r>
            <a:r>
              <a:rPr lang="en-US" sz="2800" b="1" dirty="0">
                <a:latin typeface="Calibri"/>
                <a:ea typeface="Calibri"/>
                <a:cs typeface="Arial"/>
              </a:rPr>
              <a:t>: </a:t>
            </a:r>
            <a:r>
              <a:rPr lang="ar-SA" sz="2800" b="1" dirty="0">
                <a:latin typeface="Calibri"/>
                <a:ea typeface="Calibri"/>
              </a:rPr>
              <a:t>(يَا أَهْلَ الْكِتَابِ لاَ تَغْلُواْ فِي دِينِكُمْ وَلاَ تَقُولُواْ عَلَى اللّهِ إِلاَّ الْحَقِّ إِنَّمَا الْمَسِيحُ عِيسَى ابْنُ مَرْيَمَ رَسُولُ اللّهِ وَكَلِمَتُهُ أَلْقَاهَا إِلَى مَرْيَمَ وَرُوحٌ مِّنْهُ)</a:t>
            </a:r>
            <a:r>
              <a:rPr lang="en-US" sz="2800" b="1" dirty="0">
                <a:latin typeface="Calibri"/>
                <a:ea typeface="Calibri"/>
                <a:cs typeface="Arial"/>
              </a:rPr>
              <a:t> </a:t>
            </a:r>
            <a:r>
              <a:rPr lang="en-US" sz="2800" b="1" u="sng" dirty="0">
                <a:solidFill>
                  <a:srgbClr val="0000FF"/>
                </a:solidFill>
                <a:latin typeface="Calibri"/>
                <a:ea typeface="Calibri"/>
                <a:cs typeface="Arial"/>
                <a:hlinkClick r:id="rId2"/>
              </a:rPr>
              <a:t>[</a:t>
            </a:r>
            <a:r>
              <a:rPr lang="ar-SA" sz="2800" b="1" u="sng" dirty="0">
                <a:solidFill>
                  <a:srgbClr val="0000FF"/>
                </a:solidFill>
                <a:latin typeface="Calibri"/>
                <a:ea typeface="Calibri"/>
                <a:hlinkClick r:id="rId2"/>
              </a:rPr>
              <a:t>النساء:171</a:t>
            </a:r>
            <a:r>
              <a:rPr lang="en-US" sz="2800" b="1" u="sng" dirty="0">
                <a:solidFill>
                  <a:srgbClr val="0000FF"/>
                </a:solidFill>
                <a:latin typeface="Calibri"/>
                <a:ea typeface="Calibri"/>
                <a:cs typeface="Arial"/>
                <a:hlinkClick r:id="rId2"/>
              </a:rPr>
              <a:t>] </a:t>
            </a:r>
            <a:r>
              <a:rPr lang="en-US" sz="2800" b="1" dirty="0">
                <a:latin typeface="Arial"/>
                <a:ea typeface="Calibri"/>
                <a:cs typeface="Arial"/>
              </a:rPr>
              <a:t> </a:t>
            </a:r>
            <a:r>
              <a:rPr lang="ar-SA" sz="2800" b="1" dirty="0">
                <a:latin typeface="Arial"/>
                <a:ea typeface="Calibri"/>
              </a:rPr>
              <a:t>ومعنى: (وكلمته، وروح منه)</a:t>
            </a:r>
            <a:r>
              <a:rPr lang="ar-IQ" sz="2800" b="1" dirty="0">
                <a:latin typeface="Calibri"/>
                <a:ea typeface="Calibri"/>
              </a:rPr>
              <a:t> تعني </a:t>
            </a:r>
            <a:r>
              <a:rPr lang="ar-SA" sz="2800" b="1" dirty="0">
                <a:latin typeface="Calibri"/>
                <a:ea typeface="Calibri"/>
              </a:rPr>
              <a:t>مخلوقة منه صادرة من عنده</a:t>
            </a:r>
            <a:r>
              <a:rPr lang="en-US" sz="2800" b="1" dirty="0">
                <a:latin typeface="Calibri"/>
                <a:ea typeface="Calibri"/>
                <a:cs typeface="Arial"/>
              </a:rPr>
              <a:t>. </a:t>
            </a:r>
            <a:endParaRPr lang="en-US" sz="2000" b="1" dirty="0">
              <a:latin typeface="Calibri"/>
              <a:ea typeface="Calibri"/>
              <a:cs typeface="Arial"/>
            </a:endParaRPr>
          </a:p>
          <a:p>
            <a:pPr marL="0" indent="0" algn="just">
              <a:lnSpc>
                <a:spcPct val="115000"/>
              </a:lnSpc>
              <a:spcAft>
                <a:spcPts val="1000"/>
              </a:spcAft>
              <a:buNone/>
            </a:pPr>
            <a:r>
              <a:rPr lang="en-US" sz="2800" b="1" dirty="0" smtClean="0">
                <a:latin typeface="Calibri"/>
                <a:ea typeface="Calibri"/>
              </a:rPr>
              <a:t>2</a:t>
            </a:r>
            <a:r>
              <a:rPr lang="ar-SA" sz="2800" b="1" dirty="0" smtClean="0">
                <a:latin typeface="Calibri"/>
                <a:ea typeface="Calibri"/>
              </a:rPr>
              <a:t>/ </a:t>
            </a:r>
            <a:r>
              <a:rPr lang="ar-SA" sz="2800" b="1" dirty="0">
                <a:latin typeface="Calibri"/>
                <a:ea typeface="Calibri"/>
              </a:rPr>
              <a:t>أنه ولد من غير أب كما خُلق آدم من غير أب ولا أم</a:t>
            </a:r>
            <a:r>
              <a:rPr lang="en-US" sz="2800" b="1" dirty="0">
                <a:latin typeface="Calibri"/>
                <a:ea typeface="Calibri"/>
                <a:cs typeface="Arial"/>
              </a:rPr>
              <a:t>: </a:t>
            </a:r>
            <a:r>
              <a:rPr lang="ar-SA" sz="2800" b="1" dirty="0">
                <a:latin typeface="Calibri"/>
                <a:ea typeface="Calibri"/>
              </a:rPr>
              <a:t>(إِنَّ مَثَلَ عِيسَى عِندَ اللّهِ كَمَثَلِ آدَمَ خَلَقَهُ مِن تُرَابٍ ثِمَّ قَالَ لَهُ كُن فَيَكُون</a:t>
            </a:r>
            <a:r>
              <a:rPr lang="en-US" sz="2800" b="1" dirty="0">
                <a:latin typeface="Calibri"/>
                <a:ea typeface="Calibri"/>
                <a:cs typeface="Arial"/>
              </a:rPr>
              <a:t> </a:t>
            </a:r>
            <a:r>
              <a:rPr lang="en-US" sz="2800" b="1" u="sng" dirty="0">
                <a:solidFill>
                  <a:srgbClr val="0000FF"/>
                </a:solidFill>
                <a:latin typeface="Calibri"/>
                <a:ea typeface="Calibri"/>
                <a:cs typeface="Arial"/>
                <a:hlinkClick r:id="rId3"/>
              </a:rPr>
              <a:t>[</a:t>
            </a:r>
            <a:r>
              <a:rPr lang="ar-SA" sz="2800" b="1" u="sng" dirty="0">
                <a:solidFill>
                  <a:srgbClr val="0000FF"/>
                </a:solidFill>
                <a:latin typeface="Calibri"/>
                <a:ea typeface="Calibri"/>
                <a:hlinkClick r:id="rId3"/>
              </a:rPr>
              <a:t>آل عمران: 59</a:t>
            </a:r>
            <a:r>
              <a:rPr lang="en-US" sz="2800" b="1" u="sng" dirty="0">
                <a:solidFill>
                  <a:srgbClr val="0000FF"/>
                </a:solidFill>
                <a:latin typeface="Calibri"/>
                <a:ea typeface="Calibri"/>
                <a:cs typeface="Arial"/>
                <a:hlinkClick r:id="rId3"/>
              </a:rPr>
              <a:t>] </a:t>
            </a:r>
            <a:r>
              <a:rPr lang="en-US" sz="2800" b="1" dirty="0">
                <a:latin typeface="Calibri"/>
                <a:ea typeface="Calibri"/>
                <a:cs typeface="Arial"/>
              </a:rPr>
              <a:t> </a:t>
            </a:r>
            <a:r>
              <a:rPr lang="ar-IQ" sz="2800" b="1" dirty="0">
                <a:latin typeface="Calibri"/>
                <a:ea typeface="Calibri"/>
              </a:rPr>
              <a:t>.</a:t>
            </a:r>
            <a:r>
              <a:rPr lang="en-US" sz="2800" b="1" dirty="0">
                <a:latin typeface="Calibri"/>
                <a:ea typeface="Calibri"/>
                <a:cs typeface="Arial"/>
              </a:rPr>
              <a:t>  </a:t>
            </a:r>
            <a:endParaRPr lang="en-US" sz="2000" b="1" dirty="0">
              <a:latin typeface="Calibri"/>
              <a:ea typeface="Calibri"/>
              <a:cs typeface="Arial"/>
            </a:endParaRPr>
          </a:p>
          <a:p>
            <a:pPr marL="0" indent="0">
              <a:buNone/>
            </a:pPr>
            <a:endParaRPr lang="ar-IQ" sz="2800" b="1" dirty="0"/>
          </a:p>
        </p:txBody>
      </p:sp>
      <p:sp>
        <p:nvSpPr>
          <p:cNvPr id="3" name="Title 2"/>
          <p:cNvSpPr>
            <a:spLocks noGrp="1"/>
          </p:cNvSpPr>
          <p:nvPr>
            <p:ph type="title"/>
          </p:nvPr>
        </p:nvSpPr>
        <p:spPr/>
        <p:txBody>
          <a:bodyPr/>
          <a:lstStyle/>
          <a:p>
            <a:r>
              <a:rPr lang="ar-IQ" sz="4800" b="1" dirty="0" smtClean="0"/>
              <a:t> </a:t>
            </a:r>
            <a:r>
              <a:rPr lang="ar-SA" sz="3600" b="1" dirty="0">
                <a:latin typeface="Calibri"/>
                <a:ea typeface="Calibri"/>
              </a:rPr>
              <a:t>المحاضرة رقم </a:t>
            </a:r>
            <a:r>
              <a:rPr lang="ar-IQ" sz="3600" b="1" dirty="0">
                <a:latin typeface="Calibri"/>
                <a:ea typeface="Calibri"/>
              </a:rPr>
              <a:t>4</a:t>
            </a:r>
            <a:r>
              <a:rPr lang="ar-SA" sz="3600" b="1" dirty="0">
                <a:latin typeface="Calibri"/>
                <a:ea typeface="Calibri"/>
              </a:rPr>
              <a:t> : أهل الكتاب (اليهود والنصارى):</a:t>
            </a:r>
            <a:endParaRPr lang="ar-IQ" b="1" dirty="0"/>
          </a:p>
        </p:txBody>
      </p:sp>
    </p:spTree>
    <p:extLst>
      <p:ext uri="{BB962C8B-B14F-4D97-AF65-F5344CB8AC3E}">
        <p14:creationId xmlns:p14="http://schemas.microsoft.com/office/powerpoint/2010/main" val="2804737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340768"/>
            <a:ext cx="8856983" cy="5328592"/>
          </a:xfrm>
        </p:spPr>
        <p:txBody>
          <a:bodyPr>
            <a:normAutofit fontScale="77500" lnSpcReduction="20000"/>
          </a:bodyPr>
          <a:lstStyle/>
          <a:p>
            <a:pPr marL="0" indent="0" algn="just">
              <a:lnSpc>
                <a:spcPct val="115000"/>
              </a:lnSpc>
              <a:spcAft>
                <a:spcPts val="1000"/>
              </a:spcAft>
              <a:buNone/>
            </a:pPr>
            <a:r>
              <a:rPr lang="ar-IQ" sz="3600" b="1" dirty="0" smtClean="0">
                <a:latin typeface="Calibri"/>
                <a:ea typeface="Calibri"/>
              </a:rPr>
              <a:t>3/</a:t>
            </a:r>
            <a:r>
              <a:rPr lang="ar-SA" sz="3600" b="1" dirty="0" smtClean="0">
                <a:latin typeface="Calibri"/>
                <a:ea typeface="Calibri"/>
              </a:rPr>
              <a:t> </a:t>
            </a:r>
            <a:r>
              <a:rPr lang="ar-SA" sz="3600" b="1" dirty="0">
                <a:latin typeface="Calibri"/>
                <a:ea typeface="Calibri"/>
              </a:rPr>
              <a:t>أن الله أظهر على يديه المعجزات والآيات، كإحياء الموتى، وإبراء الأكمه (الاعمى)، وكلامه وهو في المهد صبيًّا، وأنه دعا قومه إلى عبادة الله وحده لا شريك له، إلى العقيدة الصحيحة، والأخلاق القويمة.</a:t>
            </a:r>
            <a:r>
              <a:rPr lang="en-US" sz="3600" b="1" dirty="0">
                <a:latin typeface="Calibri"/>
                <a:ea typeface="Calibri"/>
                <a:cs typeface="Arial"/>
              </a:rPr>
              <a:t>  </a:t>
            </a:r>
            <a:endParaRPr lang="en-US" sz="2800" b="1" dirty="0">
              <a:latin typeface="Calibri"/>
              <a:ea typeface="Calibri"/>
              <a:cs typeface="Arial"/>
            </a:endParaRPr>
          </a:p>
          <a:p>
            <a:pPr marL="0" indent="0" algn="just">
              <a:lnSpc>
                <a:spcPct val="115000"/>
              </a:lnSpc>
              <a:spcAft>
                <a:spcPts val="1000"/>
              </a:spcAft>
              <a:buNone/>
            </a:pPr>
            <a:r>
              <a:rPr lang="ar-SA" sz="3600" b="1" dirty="0">
                <a:latin typeface="Calibri"/>
                <a:ea typeface="Calibri"/>
              </a:rPr>
              <a:t>4/أنه بشَّر بنبوة محمد صلى الله عليه وسلم</a:t>
            </a:r>
            <a:r>
              <a:rPr lang="en-US" sz="3600" b="1" dirty="0">
                <a:latin typeface="Calibri"/>
                <a:ea typeface="Calibri"/>
                <a:cs typeface="Arial"/>
              </a:rPr>
              <a:t>:  </a:t>
            </a:r>
            <a:r>
              <a:rPr lang="ar-SA" sz="3600" b="1" dirty="0">
                <a:latin typeface="Calibri"/>
                <a:ea typeface="Calibri"/>
              </a:rPr>
              <a:t>(وَمُبَشِّرًا بِرَسُولٍ يَأْتِي مِن بَعْدِي اسْمُهُ أَحْمَدُ)</a:t>
            </a:r>
            <a:r>
              <a:rPr lang="en-US" sz="3600" b="1" dirty="0">
                <a:latin typeface="Calibri"/>
                <a:ea typeface="Calibri"/>
                <a:cs typeface="Arial"/>
              </a:rPr>
              <a:t>  </a:t>
            </a:r>
            <a:r>
              <a:rPr lang="en-US" sz="3600" b="1" u="sng" dirty="0">
                <a:solidFill>
                  <a:srgbClr val="0000FF"/>
                </a:solidFill>
                <a:latin typeface="Calibri"/>
                <a:ea typeface="Calibri"/>
                <a:cs typeface="Arial"/>
                <a:hlinkClick r:id="rId2"/>
              </a:rPr>
              <a:t>[</a:t>
            </a:r>
            <a:r>
              <a:rPr lang="ar-SA" sz="3600" b="1" u="sng" dirty="0">
                <a:solidFill>
                  <a:srgbClr val="0000FF"/>
                </a:solidFill>
                <a:latin typeface="Calibri"/>
                <a:ea typeface="Calibri"/>
                <a:hlinkClick r:id="rId2"/>
              </a:rPr>
              <a:t>الصف:6</a:t>
            </a:r>
            <a:r>
              <a:rPr lang="en-US" sz="3600" b="1" u="sng" dirty="0">
                <a:solidFill>
                  <a:srgbClr val="0000FF"/>
                </a:solidFill>
                <a:latin typeface="Calibri"/>
                <a:ea typeface="Calibri"/>
                <a:cs typeface="Arial"/>
                <a:hlinkClick r:id="rId2"/>
              </a:rPr>
              <a:t>] </a:t>
            </a:r>
            <a:r>
              <a:rPr lang="en-US" sz="3600" b="1" dirty="0">
                <a:latin typeface="Calibri"/>
                <a:ea typeface="Calibri"/>
                <a:cs typeface="Arial"/>
              </a:rPr>
              <a:t> </a:t>
            </a:r>
            <a:r>
              <a:rPr lang="ar-SA" sz="3600" b="1" dirty="0">
                <a:latin typeface="Calibri"/>
                <a:ea typeface="Calibri"/>
              </a:rPr>
              <a:t>وأنه لم يصلب ولم يقتل، بل رفعه الله إليه، كما قال تعالى</a:t>
            </a:r>
            <a:r>
              <a:rPr lang="en-US" sz="3600" b="1" dirty="0">
                <a:latin typeface="Calibri"/>
                <a:ea typeface="Calibri"/>
                <a:cs typeface="Arial"/>
              </a:rPr>
              <a:t>: </a:t>
            </a:r>
            <a:r>
              <a:rPr lang="ar-SA" sz="3600" b="1" dirty="0">
                <a:latin typeface="Calibri"/>
                <a:ea typeface="Calibri"/>
              </a:rPr>
              <a:t>(إِنِّي مُتَوَفِّيكَ وَرَافِعُكَ إِلَيَّ)</a:t>
            </a:r>
            <a:r>
              <a:rPr lang="en-US" sz="3600" b="1" u="sng" dirty="0">
                <a:solidFill>
                  <a:srgbClr val="0000FF"/>
                </a:solidFill>
                <a:latin typeface="Calibri"/>
                <a:ea typeface="Calibri"/>
                <a:cs typeface="Arial"/>
                <a:hlinkClick r:id="rId3"/>
              </a:rPr>
              <a:t>[</a:t>
            </a:r>
            <a:r>
              <a:rPr lang="ar-SA" sz="3600" b="1" u="sng" dirty="0">
                <a:solidFill>
                  <a:srgbClr val="0000FF"/>
                </a:solidFill>
                <a:latin typeface="Calibri"/>
                <a:ea typeface="Calibri"/>
                <a:hlinkClick r:id="rId3"/>
              </a:rPr>
              <a:t>آل عمران:55</a:t>
            </a:r>
            <a:r>
              <a:rPr lang="en-US" sz="3600" b="1" u="sng" dirty="0">
                <a:solidFill>
                  <a:srgbClr val="0000FF"/>
                </a:solidFill>
                <a:latin typeface="Calibri"/>
                <a:ea typeface="Calibri"/>
                <a:cs typeface="Arial"/>
                <a:hlinkClick r:id="rId3"/>
              </a:rPr>
              <a:t>] </a:t>
            </a:r>
            <a:r>
              <a:rPr lang="en-US" sz="3600" b="1" dirty="0">
                <a:latin typeface="Calibri"/>
                <a:ea typeface="Calibri"/>
                <a:cs typeface="Arial"/>
              </a:rPr>
              <a:t>,</a:t>
            </a:r>
            <a:r>
              <a:rPr lang="ar-IQ" sz="3600" b="1" dirty="0">
                <a:latin typeface="Calibri"/>
                <a:ea typeface="Calibri"/>
              </a:rPr>
              <a:t>.</a:t>
            </a:r>
            <a:endParaRPr lang="en-US" sz="2800" b="1" dirty="0">
              <a:latin typeface="Calibri"/>
              <a:ea typeface="Calibri"/>
              <a:cs typeface="Arial"/>
            </a:endParaRPr>
          </a:p>
          <a:p>
            <a:pPr marL="0" indent="0" algn="just">
              <a:lnSpc>
                <a:spcPct val="115000"/>
              </a:lnSpc>
              <a:spcAft>
                <a:spcPts val="1000"/>
              </a:spcAft>
              <a:buNone/>
            </a:pPr>
            <a:r>
              <a:rPr lang="ar-IQ" sz="3600" b="1" dirty="0" smtClean="0">
                <a:latin typeface="Calibri"/>
                <a:ea typeface="Calibri"/>
              </a:rPr>
              <a:t>5</a:t>
            </a:r>
            <a:r>
              <a:rPr lang="ar-SA" sz="3600" b="1" dirty="0" smtClean="0">
                <a:latin typeface="Calibri"/>
                <a:ea typeface="Calibri"/>
              </a:rPr>
              <a:t>/ </a:t>
            </a:r>
            <a:r>
              <a:rPr lang="ar-SA" sz="3600" b="1" dirty="0">
                <a:latin typeface="Calibri"/>
                <a:ea typeface="Calibri"/>
              </a:rPr>
              <a:t>أنه يَنْزِلُ في آخر الزمان فيحكم بشريعة محمد صلى الله عليه وسلم ويقتل الخنزير( المحرمات)، ويكسر الصليب، وينتقم من مسيح الضلالة, ثم يموت في الأرض، ويدفن فيها، ويخرج منها كما يخرج سائر بني آدم يوم القيامة.</a:t>
            </a:r>
            <a:endParaRPr lang="en-US" sz="2800" b="1" dirty="0">
              <a:latin typeface="Calibri"/>
              <a:ea typeface="Calibri"/>
              <a:cs typeface="Arial"/>
            </a:endParaRPr>
          </a:p>
          <a:p>
            <a:pPr marL="0" indent="0">
              <a:buNone/>
            </a:pPr>
            <a:endParaRPr lang="ar-IQ" sz="3600" b="1" dirty="0" smtClean="0">
              <a:solidFill>
                <a:srgbClr val="7030A0"/>
              </a:solidFill>
            </a:endParaRPr>
          </a:p>
        </p:txBody>
      </p:sp>
      <p:sp>
        <p:nvSpPr>
          <p:cNvPr id="3" name="Title 2"/>
          <p:cNvSpPr>
            <a:spLocks noGrp="1"/>
          </p:cNvSpPr>
          <p:nvPr>
            <p:ph type="title"/>
          </p:nvPr>
        </p:nvSpPr>
        <p:spPr/>
        <p:txBody>
          <a:bodyPr/>
          <a:lstStyle/>
          <a:p>
            <a:r>
              <a:rPr lang="ar-SA" sz="3600" b="1" dirty="0">
                <a:latin typeface="Calibri"/>
                <a:ea typeface="Calibri"/>
              </a:rPr>
              <a:t>المحاضرة رقم </a:t>
            </a:r>
            <a:r>
              <a:rPr lang="ar-IQ" sz="3600" b="1" dirty="0">
                <a:latin typeface="Calibri"/>
                <a:ea typeface="Calibri"/>
              </a:rPr>
              <a:t>4</a:t>
            </a:r>
            <a:r>
              <a:rPr lang="ar-SA" sz="3600" b="1">
                <a:latin typeface="Calibri"/>
                <a:ea typeface="Calibri"/>
              </a:rPr>
              <a:t> : أهل الكتاب (اليهود والنصارى</a:t>
            </a:r>
            <a:r>
              <a:rPr lang="ar-SA" sz="3600" b="1" smtClean="0">
                <a:latin typeface="Calibri"/>
                <a:ea typeface="Calibri"/>
              </a:rPr>
              <a:t>)</a:t>
            </a:r>
            <a:r>
              <a:rPr lang="ar-IQ" sz="4800" b="1" smtClean="0"/>
              <a:t> </a:t>
            </a:r>
            <a:r>
              <a:rPr lang="en-US" sz="3200" b="1" dirty="0" smtClean="0">
                <a:latin typeface="Calibri"/>
                <a:ea typeface="Calibri"/>
                <a:cs typeface="Arial"/>
              </a:rPr>
              <a:t>:</a:t>
            </a:r>
            <a:endParaRPr lang="ar-IQ" b="1" dirty="0"/>
          </a:p>
        </p:txBody>
      </p:sp>
    </p:spTree>
    <p:extLst>
      <p:ext uri="{BB962C8B-B14F-4D97-AF65-F5344CB8AC3E}">
        <p14:creationId xmlns:p14="http://schemas.microsoft.com/office/powerpoint/2010/main" val="25670781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شكل موجة">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شكل موجة">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كل موجة">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648</TotalTime>
  <Words>255</Words>
  <Application>Microsoft Office PowerPoint</Application>
  <PresentationFormat>On-screen Show (4:3)</PresentationFormat>
  <Paragraphs>23</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شكل موجة</vt:lpstr>
      <vt:lpstr>             كلية العلوم الاسلامية / قسم الفلسفة الاسلامية   </vt:lpstr>
      <vt:lpstr>المحاضرة رقم 4 : أهل الكتاب (اليهود والنصارى):    </vt:lpstr>
      <vt:lpstr> المحاضرة رقم 4 : أهل الكتاب (اليهود والنصارى):  </vt:lpstr>
      <vt:lpstr> المحاضرة رقم 4 : أهل الكتاب (اليهود والنصارى):</vt:lpstr>
      <vt:lpstr>المحاضرة رقم 4 : أهل الكتاب (اليهود والنصارى) :</vt:lpstr>
    </vt:vector>
  </TitlesOfParts>
  <Company>Ahmed-Under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new</dc:creator>
  <cp:lastModifiedBy>Maher</cp:lastModifiedBy>
  <cp:revision>88</cp:revision>
  <dcterms:created xsi:type="dcterms:W3CDTF">2014-08-01T18:53:53Z</dcterms:created>
  <dcterms:modified xsi:type="dcterms:W3CDTF">2025-08-29T14:32:00Z</dcterms:modified>
</cp:coreProperties>
</file>