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68" r:id="rId1"/>
  </p:sldMasterIdLst>
  <p:sldIdLst>
    <p:sldId id="257" r:id="rId2"/>
    <p:sldId id="278" r:id="rId3"/>
    <p:sldId id="279" r:id="rId4"/>
    <p:sldId id="281" r:id="rId5"/>
    <p:sldId id="280" r:id="rId6"/>
    <p:sldId id="282" r:id="rId7"/>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00"/>
    <a:srgbClr val="FF00FF"/>
    <a:srgbClr val="F5DBD7"/>
    <a:srgbClr val="003300"/>
    <a:srgbClr val="CC0099"/>
    <a:srgbClr val="C82004"/>
    <a:srgbClr val="C02900"/>
    <a:srgbClr val="CFED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aximized" horzBarState="maximized">
    <p:restoredLeft sz="84380"/>
    <p:restoredTop sz="94660"/>
  </p:normalViewPr>
  <p:slideViewPr>
    <p:cSldViewPr>
      <p:cViewPr varScale="1">
        <p:scale>
          <a:sx n="78" d="100"/>
          <a:sy n="78" d="100"/>
        </p:scale>
        <p:origin x="-138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09BF6CE6-C003-4620-92C4-C6CD0B146CA5}" type="datetimeFigureOut">
              <a:rPr lang="ar-IQ" smtClean="0"/>
              <a:t>06/03/1447</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09BF6CE6-C003-4620-92C4-C6CD0B146CA5}" type="datetimeFigureOut">
              <a:rPr lang="ar-IQ" smtClean="0"/>
              <a:t>06/03/1447</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62D2930-D1FD-4A5E-8FE7-B1C276FF295A}" type="slidenum">
              <a:rPr lang="ar-IQ" smtClean="0"/>
              <a:t>‹#›</a:t>
            </a:fld>
            <a:endParaRPr lang="ar-IQ"/>
          </a:p>
        </p:txBody>
      </p:sp>
      <p:sp>
        <p:nvSpPr>
          <p:cNvPr id="7" name="Title 6"/>
          <p:cNvSpPr>
            <a:spLocks noGrp="1"/>
          </p:cNvSpPr>
          <p:nvPr>
            <p:ph type="title"/>
          </p:nvPr>
        </p:nvSpPr>
        <p:spPr/>
        <p:txBody>
          <a:bodyPr/>
          <a:lstStyle/>
          <a:p>
            <a:r>
              <a:rPr lang="ar-SA" smtClean="0"/>
              <a:t>انقر لتحرير نمط العنوان الرئيسي</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09BF6CE6-C003-4620-92C4-C6CD0B146CA5}" type="datetimeFigureOut">
              <a:rPr lang="ar-IQ" smtClean="0"/>
              <a:t>06/03/1447</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5" name="Date Placeholder 4"/>
          <p:cNvSpPr>
            <a:spLocks noGrp="1"/>
          </p:cNvSpPr>
          <p:nvPr>
            <p:ph type="dt" sz="half" idx="10"/>
          </p:nvPr>
        </p:nvSpPr>
        <p:spPr/>
        <p:txBody>
          <a:bodyPr/>
          <a:lstStyle/>
          <a:p>
            <a:fld id="{09BF6CE6-C003-4620-92C4-C6CD0B146CA5}" type="datetimeFigureOut">
              <a:rPr lang="ar-IQ" smtClean="0"/>
              <a:t>06/03/1447</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C62D2930-D1FD-4A5E-8FE7-B1C276FF295A}" type="slidenum">
              <a:rPr lang="ar-IQ" smtClean="0"/>
              <a:t>‹#›</a:t>
            </a:fld>
            <a:endParaRPr lang="ar-IQ"/>
          </a:p>
        </p:txBody>
      </p:sp>
      <p:sp>
        <p:nvSpPr>
          <p:cNvPr id="9" name="Content Placeholder 8"/>
          <p:cNvSpPr>
            <a:spLocks noGrp="1"/>
          </p:cNvSpPr>
          <p:nvPr>
            <p:ph sz="quarter" idx="13"/>
          </p:nvPr>
        </p:nvSpPr>
        <p:spPr>
          <a:xfrm>
            <a:off x="676655" y="2679192"/>
            <a:ext cx="3822192" cy="34472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09BF6CE6-C003-4620-92C4-C6CD0B146CA5}" type="datetimeFigureOut">
              <a:rPr lang="ar-IQ" smtClean="0"/>
              <a:t>06/03/1447</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09BF6CE6-C003-4620-92C4-C6CD0B146CA5}" type="datetimeFigureOut">
              <a:rPr lang="ar-IQ" smtClean="0"/>
              <a:t>06/03/1447</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09BF6CE6-C003-4620-92C4-C6CD0B146CA5}" type="datetimeFigureOut">
              <a:rPr lang="ar-IQ" smtClean="0"/>
              <a:t>06/03/1447</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09BF6CE6-C003-4620-92C4-C6CD0B146CA5}" type="datetimeFigureOut">
              <a:rPr lang="ar-IQ" smtClean="0"/>
              <a:t>06/03/1447</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C62D2930-D1FD-4A5E-8FE7-B1C276FF295A}" type="slidenum">
              <a:rPr lang="ar-IQ" smtClean="0"/>
              <a:t>‹#›</a:t>
            </a:fld>
            <a:endParaRPr lang="ar-IQ"/>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09BF6CE6-C003-4620-92C4-C6CD0B146CA5}" type="datetimeFigureOut">
              <a:rPr lang="ar-IQ" smtClean="0"/>
              <a:t>06/03/1447</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C62D2930-D1FD-4A5E-8FE7-B1C276FF295A}" type="slidenum">
              <a:rPr lang="ar-IQ" smtClean="0"/>
              <a:t>‹#›</a:t>
            </a:fld>
            <a:endParaRPr lang="ar-IQ"/>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09BF6CE6-C003-4620-92C4-C6CD0B146CA5}" type="datetimeFigureOut">
              <a:rPr lang="ar-IQ" smtClean="0"/>
              <a:t>06/03/1447</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09BF6CE6-C003-4620-92C4-C6CD0B146CA5}" type="datetimeFigureOut">
              <a:rPr lang="ar-IQ" smtClean="0"/>
              <a:t>06/03/1447</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62D2930-D1FD-4A5E-8FE7-B1C276FF295A}" type="slidenum">
              <a:rPr lang="ar-IQ" smtClean="0"/>
              <a:t>‹#›</a:t>
            </a:fld>
            <a:endParaRPr lang="ar-IQ"/>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09BF6CE6-C003-4620-92C4-C6CD0B146CA5}" type="datetimeFigureOut">
              <a:rPr lang="ar-IQ" smtClean="0"/>
              <a:t>06/03/1447</a:t>
            </a:fld>
            <a:endParaRPr lang="ar-IQ"/>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ar-IQ"/>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C62D2930-D1FD-4A5E-8FE7-B1C276FF295A}" type="slidenum">
              <a:rPr lang="ar-IQ" smtClean="0"/>
              <a:t>‹#›</a:t>
            </a:fld>
            <a:endParaRPr lang="ar-IQ"/>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4320" indent="-274320" algn="r" defTabSz="914400"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r" defTabSz="914400" rtl="1"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r" defTabSz="914400"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r" defTabSz="914400" rtl="1"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r" defTabSz="914400"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899592" y="476672"/>
            <a:ext cx="7117180" cy="1152129"/>
          </a:xfrm>
          <a:noFill/>
          <a:ln>
            <a:solidFill>
              <a:schemeClr val="accent6">
                <a:lumMod val="50000"/>
              </a:schemeClr>
            </a:solidFill>
          </a:ln>
        </p:spPr>
        <p:txBody>
          <a:bodyPr>
            <a:normAutofit fontScale="90000"/>
          </a:bodyPr>
          <a:lstStyle/>
          <a:p>
            <a:r>
              <a:rPr lang="ar-IQ" sz="6000" b="1" dirty="0" smtClean="0"/>
              <a:t/>
            </a:r>
            <a:br>
              <a:rPr lang="ar-IQ" sz="6000" b="1" dirty="0" smtClean="0"/>
            </a:br>
            <a:r>
              <a:rPr lang="ar-IQ" sz="6000" b="1" dirty="0"/>
              <a:t/>
            </a:r>
            <a:br>
              <a:rPr lang="ar-IQ" sz="6000" b="1" dirty="0"/>
            </a:br>
            <a:r>
              <a:rPr lang="ar-IQ" sz="6000" b="1" dirty="0" smtClean="0"/>
              <a:t/>
            </a:r>
            <a:br>
              <a:rPr lang="ar-IQ" sz="6000" b="1" dirty="0" smtClean="0"/>
            </a:br>
            <a:r>
              <a:rPr lang="ar-IQ" sz="6000" b="1" dirty="0"/>
              <a:t/>
            </a:r>
            <a:br>
              <a:rPr lang="ar-IQ" sz="6000" b="1" dirty="0"/>
            </a:br>
            <a:r>
              <a:rPr lang="ar-IQ" sz="6000" b="1" dirty="0" smtClean="0"/>
              <a:t/>
            </a:r>
            <a:br>
              <a:rPr lang="ar-IQ" sz="6000" b="1" dirty="0" smtClean="0"/>
            </a:br>
            <a:r>
              <a:rPr lang="ar-IQ" sz="6000" b="1" dirty="0"/>
              <a:t/>
            </a:r>
            <a:br>
              <a:rPr lang="ar-IQ" sz="6000" b="1" dirty="0"/>
            </a:br>
            <a:r>
              <a:rPr lang="ar-IQ" sz="6000" b="1" dirty="0" smtClean="0"/>
              <a:t/>
            </a:r>
            <a:br>
              <a:rPr lang="ar-IQ" sz="6000" b="1" dirty="0" smtClean="0"/>
            </a:br>
            <a:r>
              <a:rPr lang="ar-IQ" sz="6000" b="1" dirty="0"/>
              <a:t/>
            </a:r>
            <a:br>
              <a:rPr lang="ar-IQ" sz="6000" b="1" dirty="0"/>
            </a:br>
            <a:r>
              <a:rPr lang="ar-IQ" sz="6000" b="1" dirty="0"/>
              <a:t/>
            </a:r>
            <a:br>
              <a:rPr lang="ar-IQ" sz="6000" b="1" dirty="0"/>
            </a:br>
            <a:r>
              <a:rPr lang="ar-IQ" sz="6000" b="1" dirty="0" smtClean="0"/>
              <a:t/>
            </a:r>
            <a:br>
              <a:rPr lang="ar-IQ" sz="6000" b="1" dirty="0" smtClean="0"/>
            </a:br>
            <a:r>
              <a:rPr lang="ar-IQ" sz="6000" b="1" dirty="0"/>
              <a:t/>
            </a:r>
            <a:br>
              <a:rPr lang="ar-IQ" sz="6000" b="1" dirty="0"/>
            </a:br>
            <a:r>
              <a:rPr lang="ar-SA" sz="6000" b="1" dirty="0" smtClean="0"/>
              <a:t> </a:t>
            </a:r>
            <a:r>
              <a:rPr lang="en-US" sz="6000" dirty="0"/>
              <a:t/>
            </a:r>
            <a:br>
              <a:rPr lang="en-US" sz="6000" dirty="0"/>
            </a:br>
            <a:r>
              <a:rPr lang="ar-SA" sz="3200" b="1" dirty="0"/>
              <a:t>كلية العلوم الاسلامية / قسم الفلسفة الاسلامية  </a:t>
            </a:r>
            <a:r>
              <a:rPr lang="en-US" sz="3200" dirty="0"/>
              <a:t/>
            </a:r>
            <a:br>
              <a:rPr lang="en-US" sz="3200" dirty="0"/>
            </a:br>
            <a:endParaRPr lang="ar-IQ" sz="36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
        <p:nvSpPr>
          <p:cNvPr id="3" name="عنوان فرعي 2"/>
          <p:cNvSpPr>
            <a:spLocks noGrp="1"/>
          </p:cNvSpPr>
          <p:nvPr>
            <p:ph type="subTitle" idx="1"/>
          </p:nvPr>
        </p:nvSpPr>
        <p:spPr>
          <a:xfrm>
            <a:off x="899592" y="1772816"/>
            <a:ext cx="7117180" cy="2232248"/>
          </a:xfrm>
          <a:noFill/>
        </p:spPr>
        <p:txBody>
          <a:bodyPr>
            <a:noAutofit/>
          </a:bodyPr>
          <a:lstStyle/>
          <a:p>
            <a:pPr algn="just"/>
            <a:r>
              <a:rPr lang="ar-IQ" sz="3200" b="1" dirty="0" smtClean="0"/>
              <a:t>مادة : علم الأديان/ </a:t>
            </a:r>
            <a:r>
              <a:rPr lang="ar-SA" sz="3200" b="1" dirty="0" smtClean="0"/>
              <a:t>المرحلة الاولى</a:t>
            </a:r>
            <a:r>
              <a:rPr lang="ar-IQ" sz="3200" b="1" dirty="0" smtClean="0"/>
              <a:t> </a:t>
            </a:r>
          </a:p>
          <a:p>
            <a:pPr algn="just">
              <a:lnSpc>
                <a:spcPct val="115000"/>
              </a:lnSpc>
              <a:spcAft>
                <a:spcPts val="1000"/>
              </a:spcAft>
            </a:pPr>
            <a:r>
              <a:rPr lang="ar-SA" sz="2800" b="1" dirty="0" smtClean="0">
                <a:latin typeface="Calibri"/>
                <a:ea typeface="Calibri"/>
              </a:rPr>
              <a:t> </a:t>
            </a:r>
            <a:r>
              <a:rPr lang="ar-SA" sz="2800" b="1" dirty="0">
                <a:latin typeface="Calibri"/>
                <a:ea typeface="Calibri"/>
              </a:rPr>
              <a:t>المحاضرة </a:t>
            </a:r>
            <a:r>
              <a:rPr lang="ar-SA" sz="2800" b="1" dirty="0" smtClean="0">
                <a:latin typeface="Calibri"/>
                <a:ea typeface="Calibri"/>
              </a:rPr>
              <a:t>ر</a:t>
            </a:r>
            <a:r>
              <a:rPr lang="ar-IQ" sz="2800" b="1" dirty="0" smtClean="0">
                <a:latin typeface="Calibri"/>
                <a:ea typeface="Calibri"/>
              </a:rPr>
              <a:t>قم 5: الشريعة الاسلامية</a:t>
            </a:r>
            <a:endParaRPr lang="en-US" sz="2400" dirty="0">
              <a:latin typeface="Calibri"/>
              <a:ea typeface="Calibri"/>
              <a:cs typeface="Arial"/>
            </a:endParaRPr>
          </a:p>
          <a:p>
            <a:pPr algn="just"/>
            <a:endParaRPr lang="ar-IQ" sz="3200" dirty="0" smtClean="0"/>
          </a:p>
          <a:p>
            <a:pPr algn="just"/>
            <a:endParaRPr lang="en-US" sz="3200" dirty="0"/>
          </a:p>
          <a:p>
            <a:pPr algn="just"/>
            <a:r>
              <a:rPr lang="ar-IQ" sz="3600" b="1" dirty="0" smtClean="0">
                <a:ln w="19050">
                  <a:solidFill>
                    <a:schemeClr val="tx2">
                      <a:tint val="1000"/>
                    </a:schemeClr>
                  </a:solidFill>
                  <a:prstDash val="solid"/>
                </a:ln>
                <a:solidFill>
                  <a:srgbClr val="FF0000"/>
                </a:solidFill>
              </a:rPr>
              <a:t>استاذ المادة:</a:t>
            </a:r>
          </a:p>
          <a:p>
            <a:pPr algn="just"/>
            <a:r>
              <a:rPr lang="ar-IQ" sz="3600" b="1" dirty="0" smtClean="0">
                <a:ln w="19050">
                  <a:solidFill>
                    <a:schemeClr val="tx2">
                      <a:tint val="1000"/>
                    </a:schemeClr>
                  </a:solidFill>
                  <a:prstDash val="solid"/>
                </a:ln>
                <a:solidFill>
                  <a:srgbClr val="FF0000"/>
                </a:solidFill>
              </a:rPr>
              <a:t>أ . م . د عبد الهادي محمود عبد</a:t>
            </a:r>
          </a:p>
          <a:p>
            <a:pPr algn="just"/>
            <a:r>
              <a:rPr lang="ar-IQ" sz="3600" b="1" dirty="0" smtClean="0">
                <a:ln w="19050">
                  <a:solidFill>
                    <a:schemeClr val="tx2">
                      <a:tint val="1000"/>
                    </a:schemeClr>
                  </a:solidFill>
                  <a:prstDash val="solid"/>
                </a:ln>
                <a:solidFill>
                  <a:schemeClr val="accent3"/>
                </a:solidFill>
              </a:rPr>
              <a:t> </a:t>
            </a:r>
            <a:endParaRPr lang="ar-IQ" sz="3600" b="1" dirty="0">
              <a:ln w="19050">
                <a:solidFill>
                  <a:schemeClr val="tx2">
                    <a:tint val="1000"/>
                  </a:schemeClr>
                </a:solidFill>
                <a:prstDash val="solid"/>
              </a:ln>
              <a:solidFill>
                <a:schemeClr val="accent3"/>
              </a:solidFill>
            </a:endParaRPr>
          </a:p>
        </p:txBody>
      </p:sp>
    </p:spTree>
    <p:extLst>
      <p:ext uri="{BB962C8B-B14F-4D97-AF65-F5344CB8AC3E}">
        <p14:creationId xmlns:p14="http://schemas.microsoft.com/office/powerpoint/2010/main" val="41208048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marL="274320" indent="-274320">
              <a:lnSpc>
                <a:spcPct val="115000"/>
              </a:lnSpc>
              <a:spcBef>
                <a:spcPct val="20000"/>
              </a:spcBef>
              <a:spcAft>
                <a:spcPts val="1000"/>
              </a:spcAft>
            </a:pPr>
            <a:r>
              <a:rPr lang="ar-SA" sz="3600" b="1" dirty="0">
                <a:latin typeface="Calibri"/>
                <a:ea typeface="Calibri"/>
              </a:rPr>
              <a:t>المحاضرة رقم </a:t>
            </a:r>
            <a:r>
              <a:rPr lang="ar-IQ" sz="3600" b="1" dirty="0">
                <a:latin typeface="Calibri"/>
                <a:ea typeface="Calibri"/>
              </a:rPr>
              <a:t>5</a:t>
            </a:r>
            <a:r>
              <a:rPr lang="ar-SA" sz="3600" b="1" dirty="0" smtClean="0">
                <a:latin typeface="Calibri"/>
                <a:ea typeface="Calibri"/>
              </a:rPr>
              <a:t>:</a:t>
            </a:r>
            <a:r>
              <a:rPr lang="en-US" sz="3600" b="1" dirty="0" smtClean="0">
                <a:latin typeface="Calibri"/>
                <a:ea typeface="Calibri"/>
              </a:rPr>
              <a:t>  </a:t>
            </a:r>
            <a:r>
              <a:rPr lang="ar-IQ" sz="3600" b="1" dirty="0" smtClean="0">
                <a:latin typeface="Calibri"/>
                <a:ea typeface="Calibri"/>
              </a:rPr>
              <a:t>الشريعة الاسلامية</a:t>
            </a:r>
            <a:r>
              <a:rPr lang="en-US" sz="2000" dirty="0">
                <a:latin typeface="Calibri"/>
                <a:ea typeface="Calibri"/>
                <a:cs typeface="Arial"/>
              </a:rPr>
              <a:t/>
            </a:r>
            <a:br>
              <a:rPr lang="en-US" sz="2000" dirty="0">
                <a:latin typeface="Calibri"/>
                <a:ea typeface="Calibri"/>
                <a:cs typeface="Arial"/>
              </a:rPr>
            </a:br>
            <a:r>
              <a:rPr lang="en-US" sz="2800" dirty="0">
                <a:latin typeface="Calibri"/>
                <a:ea typeface="Calibri"/>
                <a:cs typeface="Arial"/>
              </a:rPr>
              <a:t/>
            </a:r>
            <a:br>
              <a:rPr lang="en-US" sz="2800" dirty="0">
                <a:latin typeface="Calibri"/>
                <a:ea typeface="Calibri"/>
                <a:cs typeface="Arial"/>
              </a:rPr>
            </a:br>
            <a:r>
              <a:rPr lang="ar-IQ" sz="4800" b="1" dirty="0" smtClean="0"/>
              <a:t>  </a:t>
            </a:r>
            <a:endParaRPr lang="ar-IQ" sz="4800" b="1" dirty="0"/>
          </a:p>
        </p:txBody>
      </p:sp>
      <p:sp>
        <p:nvSpPr>
          <p:cNvPr id="4" name="Content Placeholder 3"/>
          <p:cNvSpPr>
            <a:spLocks noGrp="1"/>
          </p:cNvSpPr>
          <p:nvPr>
            <p:ph idx="1"/>
          </p:nvPr>
        </p:nvSpPr>
        <p:spPr>
          <a:xfrm>
            <a:off x="179513" y="1700808"/>
            <a:ext cx="8640960" cy="4752528"/>
          </a:xfrm>
        </p:spPr>
        <p:txBody>
          <a:bodyPr>
            <a:normAutofit lnSpcReduction="10000"/>
          </a:bodyPr>
          <a:lstStyle/>
          <a:p>
            <a:pPr marL="0" indent="0" algn="just">
              <a:lnSpc>
                <a:spcPct val="115000"/>
              </a:lnSpc>
              <a:spcAft>
                <a:spcPts val="1000"/>
              </a:spcAft>
              <a:buNone/>
            </a:pPr>
            <a:r>
              <a:rPr lang="ar-SA" b="1" dirty="0" smtClean="0">
                <a:latin typeface="Calibri"/>
                <a:ea typeface="Calibri"/>
              </a:rPr>
              <a:t> </a:t>
            </a:r>
            <a:r>
              <a:rPr lang="ar-SA" sz="2800" b="1" dirty="0" smtClean="0">
                <a:latin typeface="Calibri"/>
                <a:ea typeface="Calibri"/>
              </a:rPr>
              <a:t>الإسلام </a:t>
            </a:r>
            <a:r>
              <a:rPr lang="ar-SA" sz="2800" b="1" dirty="0">
                <a:latin typeface="Calibri"/>
                <a:ea typeface="Calibri"/>
              </a:rPr>
              <a:t>لغة:</a:t>
            </a:r>
            <a:r>
              <a:rPr lang="ar-SA" sz="2800" dirty="0">
                <a:latin typeface="Calibri"/>
                <a:ea typeface="Calibri"/>
              </a:rPr>
              <a:t> يعني الانقياد، أما اصطلاحًا: </a:t>
            </a:r>
            <a:r>
              <a:rPr lang="ar-SA" sz="2800" b="1" dirty="0">
                <a:latin typeface="Calibri"/>
                <a:ea typeface="Calibri"/>
              </a:rPr>
              <a:t>فهو استسلام العبد لله -تعالى- في أقواله وأفعاله الظاهرة والباطنة، والابتعاد عن كُلِّ ما يُغضب الله -تعالى-، قال -تعالى-: (ومَنْ يَبْتَغِ غَيْرَ الْأِسْلامِ دِيناً فَلَنْ يُقْبَلَ مِنْهُ)</a:t>
            </a:r>
            <a:r>
              <a:rPr lang="ar-SA" sz="2800" dirty="0">
                <a:latin typeface="Calibri"/>
                <a:ea typeface="Calibri"/>
              </a:rPr>
              <a:t>. </a:t>
            </a:r>
            <a:endParaRPr lang="en-US" sz="2800" dirty="0">
              <a:latin typeface="Calibri"/>
              <a:ea typeface="Calibri"/>
              <a:cs typeface="Arial"/>
            </a:endParaRPr>
          </a:p>
          <a:p>
            <a:pPr marL="0" indent="0" algn="just">
              <a:lnSpc>
                <a:spcPct val="115000"/>
              </a:lnSpc>
              <a:spcAft>
                <a:spcPts val="1000"/>
              </a:spcAft>
              <a:buNone/>
            </a:pPr>
            <a:r>
              <a:rPr lang="ar-SA" sz="2800" dirty="0">
                <a:latin typeface="Calibri"/>
                <a:ea typeface="Calibri"/>
              </a:rPr>
              <a:t>الدين الإسلامي الرسالة الخاتمة: تمّيز الدين الإسلامي بأنَّه الدين الخاتم للديانات السماوية، كما أنّ القرآن الكريم هو الذي ختم الكتب الإلهيّة، فله مَيِّزة الهيمنة على الأديان السابقة، ومعنى الهيمنة أي الاحتكام به والرجوع إليه، والدين الإسلامي باعتبار أنّه خاتم الديانات هو القائم على كلُّ الرسالات، وأمينٌ وشاهدٌ عليها، وهو محفوظ بحفظ الله له، على عكس غيره من الديانات التي دخله التحريف والتغيير.</a:t>
            </a:r>
            <a:endParaRPr lang="en-US" sz="2800" dirty="0">
              <a:latin typeface="Calibri"/>
              <a:ea typeface="Calibri"/>
              <a:cs typeface="Arial"/>
            </a:endParaRPr>
          </a:p>
          <a:p>
            <a:pPr marL="0" indent="0" algn="just">
              <a:lnSpc>
                <a:spcPct val="115000"/>
              </a:lnSpc>
              <a:spcAft>
                <a:spcPts val="1000"/>
              </a:spcAft>
              <a:buNone/>
            </a:pPr>
            <a:endParaRPr lang="ar-IQ" dirty="0"/>
          </a:p>
        </p:txBody>
      </p:sp>
    </p:spTree>
    <p:extLst>
      <p:ext uri="{BB962C8B-B14F-4D97-AF65-F5344CB8AC3E}">
        <p14:creationId xmlns:p14="http://schemas.microsoft.com/office/powerpoint/2010/main" val="1276179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3" y="1340768"/>
            <a:ext cx="8712968" cy="5400600"/>
          </a:xfrm>
        </p:spPr>
        <p:txBody>
          <a:bodyPr>
            <a:normAutofit fontScale="77500" lnSpcReduction="20000"/>
          </a:bodyPr>
          <a:lstStyle/>
          <a:p>
            <a:pPr algn="just">
              <a:lnSpc>
                <a:spcPct val="115000"/>
              </a:lnSpc>
              <a:spcAft>
                <a:spcPts val="1000"/>
              </a:spcAft>
            </a:pPr>
            <a:r>
              <a:rPr lang="ar-SA" sz="3600" b="1" dirty="0">
                <a:latin typeface="Calibri"/>
                <a:ea typeface="Calibri"/>
              </a:rPr>
              <a:t>علاقة الُّسنَّة النبوية مع القرآن </a:t>
            </a:r>
            <a:r>
              <a:rPr lang="ar-SA" sz="3600" b="1" dirty="0" smtClean="0">
                <a:latin typeface="Calibri"/>
                <a:ea typeface="Calibri"/>
              </a:rPr>
              <a:t>الكريم</a:t>
            </a:r>
            <a:endParaRPr lang="en-US" sz="2800" dirty="0">
              <a:latin typeface="Calibri"/>
              <a:ea typeface="Calibri"/>
              <a:cs typeface="Arial"/>
            </a:endParaRPr>
          </a:p>
          <a:p>
            <a:pPr marL="0" indent="0" algn="just">
              <a:lnSpc>
                <a:spcPct val="115000"/>
              </a:lnSpc>
              <a:spcAft>
                <a:spcPts val="1000"/>
              </a:spcAft>
              <a:buNone/>
            </a:pPr>
            <a:r>
              <a:rPr lang="ar-SA" sz="3600" dirty="0">
                <a:latin typeface="Calibri"/>
                <a:ea typeface="Calibri"/>
              </a:rPr>
              <a:t>1/ التأكيد: فتأتي السنة النبوية بأحكام موافقة لأحكام القرآن الكريم، إمَّا تحليلًا أو تحريمًا أو نحو ذلك، مثل وجوب الصلاة، و حُرمة عقوق الوالدين، وحُرمة قتل النفس بغير حقّ.</a:t>
            </a:r>
            <a:endParaRPr lang="en-US" sz="2800" dirty="0">
              <a:latin typeface="Calibri"/>
              <a:ea typeface="Calibri"/>
              <a:cs typeface="Arial"/>
            </a:endParaRPr>
          </a:p>
          <a:p>
            <a:pPr marL="0" indent="0" algn="just">
              <a:lnSpc>
                <a:spcPct val="115000"/>
              </a:lnSpc>
              <a:spcAft>
                <a:spcPts val="1000"/>
              </a:spcAft>
              <a:buNone/>
            </a:pPr>
            <a:r>
              <a:rPr lang="ar-IQ" sz="3600" dirty="0" smtClean="0">
                <a:latin typeface="Calibri"/>
                <a:ea typeface="Calibri"/>
              </a:rPr>
              <a:t>2</a:t>
            </a:r>
            <a:r>
              <a:rPr lang="ar-SA" sz="3600" dirty="0" smtClean="0">
                <a:latin typeface="Calibri"/>
                <a:ea typeface="Calibri"/>
              </a:rPr>
              <a:t>/ </a:t>
            </a:r>
            <a:r>
              <a:rPr lang="ar-SA" sz="3600" dirty="0">
                <a:latin typeface="Calibri"/>
                <a:ea typeface="Calibri"/>
              </a:rPr>
              <a:t>التبيين والتوضيح وذلك بورود أحكام مجملة في القرآن الكريم تحريمًا أو وجوبًا، وتأتي السنّة النبوية مفصّلةً وموضحةً لتبعات هذا الحكم الشرعي، مثل: حكم وجوب الزكاة على المسلمين، فقد بيّنت السنّة النبوية مقدار المال الذي تجب فيه الزكاة.</a:t>
            </a:r>
            <a:endParaRPr lang="en-US" sz="2800" dirty="0">
              <a:latin typeface="Calibri"/>
              <a:ea typeface="Calibri"/>
              <a:cs typeface="Arial"/>
            </a:endParaRPr>
          </a:p>
          <a:p>
            <a:pPr marL="0" indent="0" algn="just">
              <a:lnSpc>
                <a:spcPct val="115000"/>
              </a:lnSpc>
              <a:spcAft>
                <a:spcPts val="1000"/>
              </a:spcAft>
              <a:buNone/>
            </a:pPr>
            <a:r>
              <a:rPr lang="ar-IQ" sz="3600" dirty="0" smtClean="0">
                <a:latin typeface="Calibri"/>
                <a:ea typeface="Calibri"/>
              </a:rPr>
              <a:t>3</a:t>
            </a:r>
            <a:r>
              <a:rPr lang="ar-SA" sz="3600" dirty="0" smtClean="0">
                <a:latin typeface="Calibri"/>
                <a:ea typeface="Calibri"/>
              </a:rPr>
              <a:t>/ </a:t>
            </a:r>
            <a:r>
              <a:rPr lang="ar-SA" sz="3600" dirty="0">
                <a:latin typeface="Calibri"/>
                <a:ea typeface="Calibri"/>
              </a:rPr>
              <a:t>الإتيان بحكم جديد قد تأتي السنة النبوية ببعض الأحكام الجديدة التي لم يرد ذكرها في القرآن الكريم؛ مثل تحريم أكل لحم الحمر الأهليّة؛ فقد ورد حكم التَّحريم في السنّة فقط. </a:t>
            </a:r>
            <a:endParaRPr lang="en-US" sz="2800" dirty="0">
              <a:latin typeface="Calibri"/>
              <a:ea typeface="Calibri"/>
              <a:cs typeface="Arial"/>
            </a:endParaRPr>
          </a:p>
          <a:p>
            <a:pPr marL="0" indent="0">
              <a:buNone/>
            </a:pPr>
            <a:endParaRPr lang="ar-IQ" sz="3600" b="1" dirty="0">
              <a:solidFill>
                <a:srgbClr val="7030A0"/>
              </a:solidFill>
            </a:endParaRPr>
          </a:p>
        </p:txBody>
      </p:sp>
      <p:sp>
        <p:nvSpPr>
          <p:cNvPr id="3" name="Title 2"/>
          <p:cNvSpPr>
            <a:spLocks noGrp="1"/>
          </p:cNvSpPr>
          <p:nvPr>
            <p:ph type="title"/>
          </p:nvPr>
        </p:nvSpPr>
        <p:spPr/>
        <p:txBody>
          <a:bodyPr/>
          <a:lstStyle/>
          <a:p>
            <a:r>
              <a:rPr lang="ar-IQ" sz="4800" b="1" dirty="0" smtClean="0"/>
              <a:t> </a:t>
            </a:r>
            <a:r>
              <a:rPr lang="ar-SA" sz="3600" b="1" dirty="0">
                <a:latin typeface="Calibri"/>
                <a:ea typeface="Calibri"/>
              </a:rPr>
              <a:t>المحاضرة </a:t>
            </a:r>
            <a:r>
              <a:rPr lang="ar-SA" sz="3600" b="1" dirty="0" smtClean="0">
                <a:latin typeface="Calibri"/>
                <a:ea typeface="Calibri"/>
              </a:rPr>
              <a:t>رقم</a:t>
            </a:r>
            <a:r>
              <a:rPr lang="ar-IQ" sz="3600" b="1" dirty="0">
                <a:latin typeface="Calibri"/>
                <a:ea typeface="Calibri"/>
              </a:rPr>
              <a:t> </a:t>
            </a:r>
            <a:r>
              <a:rPr lang="ar-IQ" sz="3600" b="1" dirty="0" smtClean="0">
                <a:latin typeface="Calibri"/>
                <a:ea typeface="Calibri"/>
              </a:rPr>
              <a:t>5</a:t>
            </a:r>
            <a:r>
              <a:rPr lang="ar-SA" sz="3600" b="1" dirty="0" smtClean="0">
                <a:latin typeface="Calibri"/>
                <a:ea typeface="Calibri"/>
              </a:rPr>
              <a:t> </a:t>
            </a:r>
            <a:r>
              <a:rPr lang="ar-SA" sz="3600" b="1" dirty="0">
                <a:latin typeface="Calibri"/>
                <a:ea typeface="Calibri"/>
              </a:rPr>
              <a:t>: </a:t>
            </a:r>
            <a:r>
              <a:rPr lang="ar-IQ" sz="3600" b="1" dirty="0" smtClean="0">
                <a:latin typeface="Calibri"/>
                <a:ea typeface="Calibri"/>
              </a:rPr>
              <a:t>الشريعة الاسلامية</a:t>
            </a:r>
            <a:r>
              <a:rPr lang="ar-SA" sz="3600" b="1" dirty="0" smtClean="0">
                <a:latin typeface="Calibri"/>
                <a:ea typeface="Calibri"/>
              </a:rPr>
              <a:t>:</a:t>
            </a:r>
            <a:r>
              <a:rPr lang="ar-IQ" sz="3600" b="1" dirty="0" smtClean="0"/>
              <a:t>  </a:t>
            </a:r>
            <a:endParaRPr lang="ar-IQ" sz="3600" b="1" dirty="0"/>
          </a:p>
        </p:txBody>
      </p:sp>
    </p:spTree>
    <p:extLst>
      <p:ext uri="{BB962C8B-B14F-4D97-AF65-F5344CB8AC3E}">
        <p14:creationId xmlns:p14="http://schemas.microsoft.com/office/powerpoint/2010/main" val="3897125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7504" y="1268760"/>
            <a:ext cx="8784975" cy="5400600"/>
          </a:xfrm>
        </p:spPr>
        <p:txBody>
          <a:bodyPr>
            <a:normAutofit fontScale="77500" lnSpcReduction="20000"/>
          </a:bodyPr>
          <a:lstStyle/>
          <a:p>
            <a:pPr algn="just">
              <a:lnSpc>
                <a:spcPct val="115000"/>
              </a:lnSpc>
              <a:spcAft>
                <a:spcPts val="1000"/>
              </a:spcAft>
            </a:pPr>
            <a:r>
              <a:rPr lang="ar-SA" sz="2800" b="1" dirty="0">
                <a:latin typeface="Calibri"/>
                <a:ea typeface="Calibri"/>
              </a:rPr>
              <a:t>ضوابط الدين الإسلامي: </a:t>
            </a:r>
            <a:endParaRPr lang="en-US" sz="2000" dirty="0">
              <a:latin typeface="Calibri"/>
              <a:ea typeface="Calibri"/>
              <a:cs typeface="Arial"/>
            </a:endParaRPr>
          </a:p>
          <a:p>
            <a:pPr marL="0" indent="0" algn="just">
              <a:lnSpc>
                <a:spcPct val="115000"/>
              </a:lnSpc>
              <a:spcAft>
                <a:spcPts val="1000"/>
              </a:spcAft>
              <a:buNone/>
            </a:pPr>
            <a:r>
              <a:rPr lang="ar-SA" sz="2800" dirty="0" smtClean="0">
                <a:latin typeface="Calibri"/>
                <a:ea typeface="Calibri"/>
              </a:rPr>
              <a:t>/ </a:t>
            </a:r>
            <a:r>
              <a:rPr lang="ar-SA" sz="2800" dirty="0">
                <a:latin typeface="Calibri"/>
                <a:ea typeface="Calibri"/>
              </a:rPr>
              <a:t>المصدر: مصدر الدين الإسلامي من عند الله -تعالى- أُنزل على الرسول -عليه الصلاة والسلام- بواسطة روح القدس جبريل -عليه السلام-، فهو ربّانيّ المصدر. </a:t>
            </a:r>
            <a:r>
              <a:rPr lang="ar-IQ" sz="2000" dirty="0" smtClean="0">
                <a:latin typeface="Calibri"/>
                <a:ea typeface="Calibri"/>
                <a:cs typeface="Arial"/>
              </a:rPr>
              <a:t>2</a:t>
            </a:r>
          </a:p>
          <a:p>
            <a:pPr marL="0" indent="0" algn="just">
              <a:lnSpc>
                <a:spcPct val="115000"/>
              </a:lnSpc>
              <a:spcAft>
                <a:spcPts val="1000"/>
              </a:spcAft>
              <a:buNone/>
            </a:pPr>
            <a:r>
              <a:rPr lang="ar-IQ" sz="2000" dirty="0">
                <a:latin typeface="Calibri"/>
                <a:ea typeface="Calibri"/>
                <a:cs typeface="Arial"/>
              </a:rPr>
              <a:t>2</a:t>
            </a:r>
            <a:r>
              <a:rPr lang="ar-SA" sz="2800" dirty="0" smtClean="0">
                <a:latin typeface="Calibri"/>
                <a:ea typeface="Calibri"/>
              </a:rPr>
              <a:t>/ </a:t>
            </a:r>
            <a:r>
              <a:rPr lang="ar-SA" sz="2800" dirty="0">
                <a:latin typeface="Calibri"/>
                <a:ea typeface="Calibri"/>
              </a:rPr>
              <a:t>التوحيد حيث إنَّ مضمون الدين هو الدعوة إلى توحيد الله -تعالى-، وإفراده بالعبودية وحده، ونفي أي مفهوم من مفاهيم الشرك به -سبحانه </a:t>
            </a:r>
            <a:r>
              <a:rPr lang="ar-SA" sz="2800" dirty="0" smtClean="0">
                <a:latin typeface="Calibri"/>
                <a:ea typeface="Calibri"/>
              </a:rPr>
              <a:t>وتعالى- </a:t>
            </a:r>
            <a:r>
              <a:rPr lang="ar-SA" sz="2800" dirty="0">
                <a:latin typeface="Calibri"/>
                <a:ea typeface="Calibri"/>
              </a:rPr>
              <a:t>قال -تعالى-: (اعْبُدُوا اللَّهَ مَا لَكُمْ مِنْ إِلَهٍ غَيْرُهُ). </a:t>
            </a:r>
            <a:endParaRPr lang="en-US" sz="2000" dirty="0">
              <a:latin typeface="Calibri"/>
              <a:ea typeface="Calibri"/>
              <a:cs typeface="Arial"/>
            </a:endParaRPr>
          </a:p>
          <a:p>
            <a:pPr marL="0" indent="0" algn="just">
              <a:lnSpc>
                <a:spcPct val="115000"/>
              </a:lnSpc>
              <a:spcAft>
                <a:spcPts val="1000"/>
              </a:spcAft>
              <a:buNone/>
            </a:pPr>
            <a:r>
              <a:rPr lang="ar-SA" sz="2800" dirty="0">
                <a:latin typeface="Calibri"/>
                <a:ea typeface="Calibri"/>
              </a:rPr>
              <a:t>3/ التوافق مع دعوة السابقين من الأنبياء بالأصول </a:t>
            </a:r>
            <a:r>
              <a:rPr lang="ar-SA" sz="2800" dirty="0" smtClean="0">
                <a:latin typeface="Calibri"/>
                <a:ea typeface="Calibri"/>
              </a:rPr>
              <a:t>الثابتة: </a:t>
            </a:r>
            <a:r>
              <a:rPr lang="ar-SA" sz="2800" dirty="0">
                <a:latin typeface="Calibri"/>
                <a:ea typeface="Calibri"/>
              </a:rPr>
              <a:t>مثل الدعوة إلى توحيد الله </a:t>
            </a:r>
            <a:r>
              <a:rPr lang="ar-SA" sz="2800" dirty="0" smtClean="0">
                <a:latin typeface="Calibri"/>
                <a:ea typeface="Calibri"/>
              </a:rPr>
              <a:t>تعالى، </a:t>
            </a:r>
            <a:r>
              <a:rPr lang="ar-SA" sz="2800" dirty="0">
                <a:latin typeface="Calibri"/>
                <a:ea typeface="Calibri"/>
              </a:rPr>
              <a:t>وتحريم الشرك به، والدعوة إلى مكارم الأخلاق، وتحريم القتل بغير حقّ، وتحريم عقوق الوالدين. </a:t>
            </a:r>
            <a:endParaRPr lang="en-US" sz="2000" dirty="0">
              <a:latin typeface="Calibri"/>
              <a:ea typeface="Calibri"/>
              <a:cs typeface="Arial"/>
            </a:endParaRPr>
          </a:p>
          <a:p>
            <a:pPr marL="0" indent="0" algn="just">
              <a:lnSpc>
                <a:spcPct val="115000"/>
              </a:lnSpc>
              <a:spcAft>
                <a:spcPts val="1000"/>
              </a:spcAft>
              <a:buNone/>
            </a:pPr>
            <a:r>
              <a:rPr lang="ar-SA" sz="2800" dirty="0">
                <a:latin typeface="Calibri"/>
                <a:ea typeface="Calibri"/>
              </a:rPr>
              <a:t>4/ ليس في الدين الاسلامي تناقض، فلا يوجد شيء يأمر به الدين وينهى عنه في نفس الوقت، ولا يُحرِّم شيئاً ويُحلّله نفسه. </a:t>
            </a:r>
            <a:endParaRPr lang="en-US" sz="2000" dirty="0">
              <a:latin typeface="Calibri"/>
              <a:ea typeface="Calibri"/>
              <a:cs typeface="Arial"/>
            </a:endParaRPr>
          </a:p>
          <a:p>
            <a:pPr marL="0" indent="0" algn="just">
              <a:lnSpc>
                <a:spcPct val="115000"/>
              </a:lnSpc>
              <a:spcAft>
                <a:spcPts val="1000"/>
              </a:spcAft>
              <a:buNone/>
            </a:pPr>
            <a:r>
              <a:rPr lang="ar-SA" sz="2800" dirty="0">
                <a:latin typeface="Calibri"/>
                <a:ea typeface="Calibri"/>
              </a:rPr>
              <a:t>5/ استقرار </a:t>
            </a:r>
            <a:r>
              <a:rPr lang="ar-SA" sz="2800" dirty="0" smtClean="0">
                <a:latin typeface="Calibri"/>
                <a:ea typeface="Calibri"/>
              </a:rPr>
              <a:t>العباد</a:t>
            </a:r>
            <a:r>
              <a:rPr lang="ar-IQ" sz="2800" dirty="0" smtClean="0">
                <a:latin typeface="Calibri"/>
                <a:ea typeface="Calibri"/>
              </a:rPr>
              <a:t>:</a:t>
            </a:r>
            <a:r>
              <a:rPr lang="ar-SA" sz="2800" dirty="0" smtClean="0">
                <a:latin typeface="Calibri"/>
                <a:ea typeface="Calibri"/>
              </a:rPr>
              <a:t> </a:t>
            </a:r>
            <a:r>
              <a:rPr lang="ar-IQ" sz="2800" dirty="0" smtClean="0">
                <a:latin typeface="Calibri"/>
                <a:ea typeface="Calibri"/>
              </a:rPr>
              <a:t>إ</a:t>
            </a:r>
            <a:r>
              <a:rPr lang="ar-SA" sz="2800" dirty="0" smtClean="0">
                <a:latin typeface="Calibri"/>
                <a:ea typeface="Calibri"/>
              </a:rPr>
              <a:t>ن </a:t>
            </a:r>
            <a:r>
              <a:rPr lang="ar-SA" sz="2800" dirty="0">
                <a:latin typeface="Calibri"/>
                <a:ea typeface="Calibri"/>
              </a:rPr>
              <a:t>الدين الإسلامي يضمن للعباد استقرارهم وأمنهم النفسي والجسدي في جميع الجوانب، مثل: حفظ أنفسهم، </a:t>
            </a:r>
            <a:r>
              <a:rPr lang="ar-IQ" sz="2800" dirty="0" smtClean="0">
                <a:latin typeface="Calibri"/>
                <a:ea typeface="Calibri"/>
              </a:rPr>
              <a:t>ودينهم، </a:t>
            </a:r>
            <a:r>
              <a:rPr lang="ar-SA" sz="2800" dirty="0" smtClean="0">
                <a:latin typeface="Calibri"/>
                <a:ea typeface="Calibri"/>
              </a:rPr>
              <a:t>وأموالهم</a:t>
            </a:r>
            <a:r>
              <a:rPr lang="ar-SA" sz="2800" dirty="0">
                <a:latin typeface="Calibri"/>
                <a:ea typeface="Calibri"/>
              </a:rPr>
              <a:t>، وأعراضهم، </a:t>
            </a:r>
            <a:r>
              <a:rPr lang="ar-SA" sz="2800" dirty="0" smtClean="0">
                <a:latin typeface="Calibri"/>
                <a:ea typeface="Calibri"/>
              </a:rPr>
              <a:t>وعقولهم</a:t>
            </a:r>
            <a:r>
              <a:rPr lang="ar-IQ" sz="2800" dirty="0" smtClean="0">
                <a:latin typeface="Calibri"/>
                <a:ea typeface="Calibri"/>
              </a:rPr>
              <a:t>، وغيرها.</a:t>
            </a:r>
            <a:endParaRPr lang="en-US" sz="2000" dirty="0">
              <a:effectLst/>
              <a:latin typeface="Calibri"/>
              <a:ea typeface="Calibri"/>
              <a:cs typeface="Arial"/>
            </a:endParaRPr>
          </a:p>
        </p:txBody>
      </p:sp>
      <p:sp>
        <p:nvSpPr>
          <p:cNvPr id="3" name="Title 2"/>
          <p:cNvSpPr>
            <a:spLocks noGrp="1"/>
          </p:cNvSpPr>
          <p:nvPr>
            <p:ph type="title"/>
          </p:nvPr>
        </p:nvSpPr>
        <p:spPr/>
        <p:txBody>
          <a:bodyPr/>
          <a:lstStyle/>
          <a:p>
            <a:r>
              <a:rPr lang="ar-IQ" sz="4800" b="1" dirty="0" smtClean="0"/>
              <a:t> </a:t>
            </a:r>
            <a:r>
              <a:rPr lang="ar-SA" sz="3600" b="1" dirty="0">
                <a:latin typeface="Calibri"/>
                <a:ea typeface="Calibri"/>
              </a:rPr>
              <a:t>المحاضرة رقم </a:t>
            </a:r>
            <a:r>
              <a:rPr lang="ar-IQ" sz="3600" b="1" dirty="0">
                <a:latin typeface="Calibri"/>
                <a:ea typeface="Calibri"/>
              </a:rPr>
              <a:t>5</a:t>
            </a:r>
            <a:r>
              <a:rPr lang="ar-SA" sz="3600" b="1" dirty="0" smtClean="0">
                <a:latin typeface="Calibri"/>
                <a:ea typeface="Calibri"/>
              </a:rPr>
              <a:t> :</a:t>
            </a:r>
            <a:r>
              <a:rPr lang="ar-IQ" sz="3600" b="1" dirty="0" smtClean="0">
                <a:latin typeface="Calibri"/>
                <a:ea typeface="Calibri"/>
              </a:rPr>
              <a:t> الشريعة الاسلامية</a:t>
            </a:r>
            <a:r>
              <a:rPr lang="ar-SA" sz="3600" b="1" dirty="0" smtClean="0">
                <a:latin typeface="Calibri"/>
                <a:ea typeface="Calibri"/>
              </a:rPr>
              <a:t>:</a:t>
            </a:r>
            <a:endParaRPr lang="ar-IQ" b="1" dirty="0"/>
          </a:p>
        </p:txBody>
      </p:sp>
    </p:spTree>
    <p:extLst>
      <p:ext uri="{BB962C8B-B14F-4D97-AF65-F5344CB8AC3E}">
        <p14:creationId xmlns:p14="http://schemas.microsoft.com/office/powerpoint/2010/main" val="2804737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7504" y="1340768"/>
            <a:ext cx="8856983" cy="5328592"/>
          </a:xfrm>
        </p:spPr>
        <p:txBody>
          <a:bodyPr>
            <a:normAutofit fontScale="92500" lnSpcReduction="10000"/>
          </a:bodyPr>
          <a:lstStyle/>
          <a:p>
            <a:pPr algn="just">
              <a:lnSpc>
                <a:spcPct val="115000"/>
              </a:lnSpc>
              <a:spcAft>
                <a:spcPts val="1000"/>
              </a:spcAft>
            </a:pPr>
            <a:r>
              <a:rPr lang="ar-SA" sz="3600" b="1" dirty="0">
                <a:latin typeface="Calibri"/>
                <a:ea typeface="Calibri"/>
              </a:rPr>
              <a:t>مراتب الدين الإسلامي:  </a:t>
            </a:r>
            <a:endParaRPr lang="en-US" sz="2800" dirty="0">
              <a:latin typeface="Calibri"/>
              <a:ea typeface="Calibri"/>
              <a:cs typeface="Arial"/>
            </a:endParaRPr>
          </a:p>
          <a:p>
            <a:pPr marL="0" indent="0" algn="just">
              <a:lnSpc>
                <a:spcPct val="115000"/>
              </a:lnSpc>
              <a:spcAft>
                <a:spcPts val="1000"/>
              </a:spcAft>
              <a:buNone/>
            </a:pPr>
            <a:r>
              <a:rPr lang="ar-IQ" sz="3600" dirty="0" smtClean="0">
                <a:latin typeface="Calibri"/>
                <a:ea typeface="Calibri"/>
              </a:rPr>
              <a:t>1</a:t>
            </a:r>
            <a:r>
              <a:rPr lang="ar-SA" sz="3600" dirty="0" smtClean="0">
                <a:latin typeface="Calibri"/>
                <a:ea typeface="Calibri"/>
              </a:rPr>
              <a:t>/ </a:t>
            </a:r>
            <a:r>
              <a:rPr lang="ar-SA" sz="3600" dirty="0">
                <a:latin typeface="Calibri"/>
                <a:ea typeface="Calibri"/>
              </a:rPr>
              <a:t>الإسلام قال -تعالى-: (إِنَّ صَلَاتِي وَنُسُكِي وَمَحْيَايَ وَمَمَاتِي لِلَّهِ رَبِّ الْعَالَمِينَ* لَا شَرِيكَ لَهُ وَبِذَلِكَ أُمِرْتُ وَأَنَا أَوَّلُ الْمُسْلِمِينَ).</a:t>
            </a:r>
            <a:endParaRPr lang="en-US" sz="2800" dirty="0">
              <a:latin typeface="Calibri"/>
              <a:ea typeface="Calibri"/>
              <a:cs typeface="Arial"/>
            </a:endParaRPr>
          </a:p>
          <a:p>
            <a:pPr marL="0" indent="0" algn="just">
              <a:lnSpc>
                <a:spcPct val="115000"/>
              </a:lnSpc>
              <a:spcAft>
                <a:spcPts val="1000"/>
              </a:spcAft>
              <a:buNone/>
            </a:pPr>
            <a:r>
              <a:rPr lang="ar-IQ" sz="3600" dirty="0" smtClean="0">
                <a:latin typeface="Calibri"/>
                <a:ea typeface="Calibri"/>
              </a:rPr>
              <a:t>2</a:t>
            </a:r>
            <a:r>
              <a:rPr lang="ar-SA" sz="3600" dirty="0" smtClean="0">
                <a:latin typeface="Calibri"/>
                <a:ea typeface="Calibri"/>
              </a:rPr>
              <a:t>/ </a:t>
            </a:r>
            <a:r>
              <a:rPr lang="ar-SA" sz="3600" dirty="0">
                <a:latin typeface="Calibri"/>
                <a:ea typeface="Calibri"/>
              </a:rPr>
              <a:t>الإيمان قال -تعالى-: (لَيْسَ الْبِرَّ أَنْ تُوَلُّوا وُجُوهَكُمْ قِبَلَ الْمَشْرِقِ وَالْمَغْرِبِ وَلَكِنَّ الْبِرَّ مَنْ آمَنَ بِاللَّهِ وَالْيَوْمِ الْآخِرِ وَالْمَلَائِكَةِ وَالْكِتَابِ وَالنَّبِيِّينَ).</a:t>
            </a:r>
            <a:endParaRPr lang="en-US" sz="2800" dirty="0">
              <a:latin typeface="Calibri"/>
              <a:ea typeface="Calibri"/>
              <a:cs typeface="Arial"/>
            </a:endParaRPr>
          </a:p>
          <a:p>
            <a:pPr marL="0" indent="0" algn="just">
              <a:lnSpc>
                <a:spcPct val="115000"/>
              </a:lnSpc>
              <a:spcAft>
                <a:spcPts val="1000"/>
              </a:spcAft>
              <a:buNone/>
            </a:pPr>
            <a:r>
              <a:rPr lang="ar-IQ" sz="3600" dirty="0" smtClean="0">
                <a:latin typeface="Calibri"/>
                <a:ea typeface="Calibri"/>
              </a:rPr>
              <a:t>3</a:t>
            </a:r>
            <a:r>
              <a:rPr lang="ar-SA" sz="3600" dirty="0" smtClean="0">
                <a:latin typeface="Calibri"/>
                <a:ea typeface="Calibri"/>
              </a:rPr>
              <a:t>/ </a:t>
            </a:r>
            <a:r>
              <a:rPr lang="ar-SA" sz="3600" dirty="0">
                <a:latin typeface="Calibri"/>
                <a:ea typeface="Calibri"/>
              </a:rPr>
              <a:t>الإحسان قال -تعالى-: (إِنَّ اللَّهَ مَعَ الَّذِينَ اتَّقَوْا وَالَّذِينَ هُمْ مُحْسِنُونَ). </a:t>
            </a:r>
            <a:endParaRPr lang="en-US" sz="2800" dirty="0">
              <a:latin typeface="Calibri"/>
              <a:ea typeface="Calibri"/>
              <a:cs typeface="Arial"/>
            </a:endParaRPr>
          </a:p>
          <a:p>
            <a:pPr marL="0" indent="0">
              <a:buNone/>
            </a:pPr>
            <a:endParaRPr lang="ar-IQ" sz="3600" b="1" dirty="0" smtClean="0">
              <a:solidFill>
                <a:srgbClr val="7030A0"/>
              </a:solidFill>
            </a:endParaRPr>
          </a:p>
        </p:txBody>
      </p:sp>
      <p:sp>
        <p:nvSpPr>
          <p:cNvPr id="3" name="Title 2"/>
          <p:cNvSpPr>
            <a:spLocks noGrp="1"/>
          </p:cNvSpPr>
          <p:nvPr>
            <p:ph type="title"/>
          </p:nvPr>
        </p:nvSpPr>
        <p:spPr/>
        <p:txBody>
          <a:bodyPr/>
          <a:lstStyle/>
          <a:p>
            <a:r>
              <a:rPr lang="ar-SA" sz="3600" b="1" dirty="0">
                <a:latin typeface="Calibri"/>
                <a:ea typeface="Calibri"/>
              </a:rPr>
              <a:t>المحاضرة رقم </a:t>
            </a:r>
            <a:r>
              <a:rPr lang="ar-IQ" sz="3600" b="1" dirty="0">
                <a:latin typeface="Calibri"/>
                <a:ea typeface="Calibri"/>
              </a:rPr>
              <a:t>5</a:t>
            </a:r>
            <a:r>
              <a:rPr lang="ar-SA" sz="3600" b="1" dirty="0" smtClean="0">
                <a:latin typeface="Calibri"/>
                <a:ea typeface="Calibri"/>
              </a:rPr>
              <a:t> </a:t>
            </a:r>
            <a:r>
              <a:rPr lang="ar-SA" sz="3600" b="1" dirty="0">
                <a:latin typeface="Calibri"/>
                <a:ea typeface="Calibri"/>
              </a:rPr>
              <a:t>: </a:t>
            </a:r>
            <a:r>
              <a:rPr lang="ar-IQ" sz="3600" b="1" dirty="0" smtClean="0">
                <a:latin typeface="Calibri"/>
                <a:ea typeface="Calibri"/>
              </a:rPr>
              <a:t>الشريعة الاسلامية</a:t>
            </a:r>
            <a:r>
              <a:rPr lang="ar-IQ" sz="4800" b="1" dirty="0" smtClean="0"/>
              <a:t> </a:t>
            </a:r>
            <a:r>
              <a:rPr lang="en-US" sz="3200" b="1" dirty="0" smtClean="0">
                <a:latin typeface="Calibri"/>
                <a:ea typeface="Calibri"/>
                <a:cs typeface="Arial"/>
              </a:rPr>
              <a:t>:</a:t>
            </a:r>
            <a:endParaRPr lang="ar-IQ" b="1" dirty="0"/>
          </a:p>
        </p:txBody>
      </p:sp>
    </p:spTree>
    <p:extLst>
      <p:ext uri="{BB962C8B-B14F-4D97-AF65-F5344CB8AC3E}">
        <p14:creationId xmlns:p14="http://schemas.microsoft.com/office/powerpoint/2010/main" val="2567078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3" y="1340768"/>
            <a:ext cx="8712968" cy="4785395"/>
          </a:xfrm>
        </p:spPr>
        <p:txBody>
          <a:bodyPr/>
          <a:lstStyle/>
          <a:p>
            <a:r>
              <a:rPr lang="ar-SA" b="1" dirty="0"/>
              <a:t>خصائص الدين الإسلامي:  </a:t>
            </a:r>
            <a:endParaRPr lang="en-US" b="1" dirty="0"/>
          </a:p>
          <a:p>
            <a:pPr marL="0" indent="0">
              <a:buNone/>
            </a:pPr>
            <a:r>
              <a:rPr lang="ar-SA" b="1" dirty="0"/>
              <a:t>1/ الشمولية في الأحكام. </a:t>
            </a:r>
            <a:endParaRPr lang="en-US" b="1" dirty="0"/>
          </a:p>
          <a:p>
            <a:pPr marL="0" indent="0">
              <a:buNone/>
            </a:pPr>
            <a:r>
              <a:rPr lang="ar-IQ" b="1" dirty="0"/>
              <a:t>2</a:t>
            </a:r>
            <a:r>
              <a:rPr lang="ar-SA" b="1" dirty="0" smtClean="0"/>
              <a:t>/الواقعية </a:t>
            </a:r>
            <a:r>
              <a:rPr lang="ar-SA" b="1" dirty="0"/>
              <a:t>في تطبيق الأحكام. </a:t>
            </a:r>
            <a:endParaRPr lang="en-US" b="1" dirty="0"/>
          </a:p>
          <a:p>
            <a:pPr marL="0" indent="0">
              <a:buNone/>
            </a:pPr>
            <a:r>
              <a:rPr lang="ar-IQ" b="1" dirty="0"/>
              <a:t>3</a:t>
            </a:r>
            <a:r>
              <a:rPr lang="ar-SA" b="1" dirty="0" smtClean="0"/>
              <a:t>/العدل </a:t>
            </a:r>
            <a:r>
              <a:rPr lang="ar-SA" b="1" dirty="0"/>
              <a:t>والمساواة في أحكامه الشرعيّة. </a:t>
            </a:r>
            <a:endParaRPr lang="en-US" b="1" dirty="0"/>
          </a:p>
          <a:p>
            <a:pPr marL="0" indent="0">
              <a:buNone/>
            </a:pPr>
            <a:r>
              <a:rPr lang="ar-IQ" b="1" dirty="0"/>
              <a:t>4</a:t>
            </a:r>
            <a:r>
              <a:rPr lang="ar-SA" b="1" dirty="0" smtClean="0"/>
              <a:t>/التيسير </a:t>
            </a:r>
            <a:r>
              <a:rPr lang="ar-SA" b="1" dirty="0"/>
              <a:t>على العباد ورفع المشقّة. </a:t>
            </a:r>
            <a:endParaRPr lang="en-US" b="1" dirty="0"/>
          </a:p>
          <a:p>
            <a:pPr marL="0" indent="0">
              <a:buNone/>
            </a:pPr>
            <a:r>
              <a:rPr lang="ar-SA" b="1" dirty="0"/>
              <a:t>5/الوسطية والوضوح. </a:t>
            </a:r>
            <a:endParaRPr lang="en-US" b="1" dirty="0"/>
          </a:p>
          <a:p>
            <a:pPr marL="0" indent="0">
              <a:buNone/>
            </a:pPr>
            <a:r>
              <a:rPr lang="ar-IQ" b="1" dirty="0"/>
              <a:t>6</a:t>
            </a:r>
            <a:r>
              <a:rPr lang="ar-SA" b="1" dirty="0" smtClean="0"/>
              <a:t>/ </a:t>
            </a:r>
            <a:r>
              <a:rPr lang="ar-SA" b="1" dirty="0"/>
              <a:t>الجمع بين الثبات والمرونة. </a:t>
            </a:r>
            <a:endParaRPr lang="en-US" b="1" dirty="0"/>
          </a:p>
          <a:p>
            <a:pPr marL="0" indent="0">
              <a:buNone/>
            </a:pPr>
            <a:r>
              <a:rPr lang="ar-IQ" b="1" dirty="0"/>
              <a:t>7</a:t>
            </a:r>
            <a:r>
              <a:rPr lang="ar-SA" b="1" dirty="0" smtClean="0"/>
              <a:t>/حاجة </a:t>
            </a:r>
            <a:r>
              <a:rPr lang="ar-SA" b="1" dirty="0"/>
              <a:t>البشر إلى الدين الإسلامي: البشر بحاجةٍ إلى دين سماوي ليضبط طريقة معيشتهم؛ لاتّباع ما يصلح لهم والابتعاد عما يضرّهم، ويكون ذلك من خلال معرفة ما يأمرهم به الخالق الحكيم الخبير فيتبعوه، ويجتنبوا ما يغضبه وينهى عنه.</a:t>
            </a:r>
            <a:endParaRPr lang="en-US" b="1" dirty="0"/>
          </a:p>
          <a:p>
            <a:pPr marL="0" indent="0">
              <a:buNone/>
            </a:pPr>
            <a:endParaRPr lang="ar-IQ" dirty="0"/>
          </a:p>
        </p:txBody>
      </p:sp>
      <p:sp>
        <p:nvSpPr>
          <p:cNvPr id="3" name="Title 2"/>
          <p:cNvSpPr>
            <a:spLocks noGrp="1"/>
          </p:cNvSpPr>
          <p:nvPr>
            <p:ph type="title"/>
          </p:nvPr>
        </p:nvSpPr>
        <p:spPr/>
        <p:txBody>
          <a:bodyPr>
            <a:normAutofit/>
          </a:bodyPr>
          <a:lstStyle/>
          <a:p>
            <a:pPr algn="just">
              <a:lnSpc>
                <a:spcPct val="115000"/>
              </a:lnSpc>
              <a:spcAft>
                <a:spcPts val="1000"/>
              </a:spcAft>
            </a:pPr>
            <a:r>
              <a:rPr lang="ar-SA" sz="3600" b="1" dirty="0">
                <a:latin typeface="Calibri"/>
                <a:ea typeface="Calibri"/>
              </a:rPr>
              <a:t>المحاضرة رقم </a:t>
            </a:r>
            <a:r>
              <a:rPr lang="ar-IQ" sz="3600" b="1" dirty="0">
                <a:latin typeface="Calibri"/>
                <a:ea typeface="Calibri"/>
              </a:rPr>
              <a:t>5</a:t>
            </a:r>
            <a:r>
              <a:rPr lang="ar-SA" sz="3600" b="1" dirty="0">
                <a:latin typeface="Calibri"/>
                <a:ea typeface="Calibri"/>
              </a:rPr>
              <a:t> : </a:t>
            </a:r>
            <a:r>
              <a:rPr lang="ar-IQ" sz="3600" b="1" dirty="0">
                <a:latin typeface="Calibri"/>
                <a:ea typeface="Calibri"/>
              </a:rPr>
              <a:t>الشريعة الاسلامية</a:t>
            </a:r>
            <a:r>
              <a:rPr lang="ar-IQ" sz="4800" b="1" dirty="0"/>
              <a:t> </a:t>
            </a:r>
            <a:r>
              <a:rPr lang="en-US" sz="3200" b="1" dirty="0">
                <a:latin typeface="Calibri"/>
                <a:ea typeface="Calibri"/>
                <a:cs typeface="Arial"/>
              </a:rPr>
              <a:t>:</a:t>
            </a:r>
            <a:endParaRPr lang="en-US" sz="3600" dirty="0">
              <a:effectLst/>
              <a:latin typeface="Calibri"/>
              <a:ea typeface="Calibri"/>
              <a:cs typeface="Arial"/>
            </a:endParaRPr>
          </a:p>
        </p:txBody>
      </p:sp>
    </p:spTree>
    <p:extLst>
      <p:ext uri="{BB962C8B-B14F-4D97-AF65-F5344CB8AC3E}">
        <p14:creationId xmlns:p14="http://schemas.microsoft.com/office/powerpoint/2010/main" val="34844189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شكل موجة">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شكل موجة">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شكل موجة">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670</TotalTime>
  <Words>631</Words>
  <Application>Microsoft Office PowerPoint</Application>
  <PresentationFormat>On-screen Show (4:3)</PresentationFormat>
  <Paragraphs>37</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شكل موجة</vt:lpstr>
      <vt:lpstr>             كلية العلوم الاسلامية / قسم الفلسفة الاسلامية   </vt:lpstr>
      <vt:lpstr>المحاضرة رقم 5:  الشريعة الاسلامية    </vt:lpstr>
      <vt:lpstr> المحاضرة رقم 5 : الشريعة الاسلامية:  </vt:lpstr>
      <vt:lpstr> المحاضرة رقم 5 : الشريعة الاسلامية:</vt:lpstr>
      <vt:lpstr>المحاضرة رقم 5 : الشريعة الاسلامية :</vt:lpstr>
      <vt:lpstr>المحاضرة رقم 5 : الشريعة الاسلامية :</vt:lpstr>
    </vt:vector>
  </TitlesOfParts>
  <Company>Ahmed-Under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new</dc:creator>
  <cp:lastModifiedBy>Maher</cp:lastModifiedBy>
  <cp:revision>95</cp:revision>
  <dcterms:created xsi:type="dcterms:W3CDTF">2014-08-01T18:53:53Z</dcterms:created>
  <dcterms:modified xsi:type="dcterms:W3CDTF">2025-08-29T14:52:41Z</dcterms:modified>
</cp:coreProperties>
</file>