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5" d="100"/>
          <a:sy n="65" d="100"/>
        </p:scale>
        <p:origin x="-153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18B0E25E-AE16-4CA2-B41E-8F8E4EDEBAAE}" type="datetimeFigureOut">
              <a:rPr lang="ar-IQ" smtClean="0"/>
              <a:t>26/03/1448</a:t>
            </a:fld>
            <a:endParaRPr lang="ar-IQ"/>
          </a:p>
        </p:txBody>
      </p:sp>
      <p:sp>
        <p:nvSpPr>
          <p:cNvPr id="19" name="Footer Placeholder 18"/>
          <p:cNvSpPr>
            <a:spLocks noGrp="1"/>
          </p:cNvSpPr>
          <p:nvPr>
            <p:ph type="ftr" sz="quarter" idx="11"/>
          </p:nvPr>
        </p:nvSpPr>
        <p:spPr/>
        <p:txBody>
          <a:bodyPr/>
          <a:lstStyle/>
          <a:p>
            <a:endParaRPr lang="ar-IQ"/>
          </a:p>
        </p:txBody>
      </p:sp>
      <p:sp>
        <p:nvSpPr>
          <p:cNvPr id="27" name="Slide Number Placeholder 26"/>
          <p:cNvSpPr>
            <a:spLocks noGrp="1"/>
          </p:cNvSpPr>
          <p:nvPr>
            <p:ph type="sldNum" sz="quarter" idx="12"/>
          </p:nvPr>
        </p:nvSpPr>
        <p:spPr/>
        <p:txBody>
          <a:bodyPr/>
          <a:lstStyle/>
          <a:p>
            <a:fld id="{F373231C-EC30-4456-BEA9-8D7BED100595}" type="slidenum">
              <a:rPr lang="ar-IQ" smtClean="0"/>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8B0E25E-AE16-4CA2-B41E-8F8E4EDEBAAE}" type="datetimeFigureOut">
              <a:rPr lang="ar-IQ" smtClean="0"/>
              <a:t>26/03/1448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373231C-EC30-4456-BEA9-8D7BED100595}" type="slidenum">
              <a:rPr lang="ar-IQ" smtClean="0"/>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18B0E25E-AE16-4CA2-B41E-8F8E4EDEBAAE}" type="datetimeFigureOut">
              <a:rPr lang="ar-IQ" smtClean="0"/>
              <a:t>26/03/1448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373231C-EC30-4456-BEA9-8D7BED100595}" type="slidenum">
              <a:rPr lang="ar-IQ" smtClean="0"/>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8B0E25E-AE16-4CA2-B41E-8F8E4EDEBAAE}" type="datetimeFigureOut">
              <a:rPr lang="ar-IQ" smtClean="0"/>
              <a:t>26/03/1448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F373231C-EC30-4456-BEA9-8D7BED100595}" type="slidenum">
              <a:rPr lang="ar-IQ" smtClean="0"/>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18B0E25E-AE16-4CA2-B41E-8F8E4EDEBAAE}" type="datetimeFigureOut">
              <a:rPr lang="ar-IQ" smtClean="0"/>
              <a:t>26/03/1448</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F373231C-EC30-4456-BEA9-8D7BED100595}"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18B0E25E-AE16-4CA2-B41E-8F8E4EDEBAAE}" type="datetimeFigureOut">
              <a:rPr lang="ar-IQ" smtClean="0"/>
              <a:t>26/03/1448</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F373231C-EC30-4456-BEA9-8D7BED100595}"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B0E25E-AE16-4CA2-B41E-8F8E4EDEBAAE}" type="datetimeFigureOut">
              <a:rPr lang="ar-IQ" smtClean="0"/>
              <a:t>26/03/1448</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F373231C-EC30-4456-BEA9-8D7BED100595}"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8B0E25E-AE16-4CA2-B41E-8F8E4EDEBAAE}" type="datetimeFigureOut">
              <a:rPr lang="ar-IQ" smtClean="0"/>
              <a:t>26/03/1448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F373231C-EC30-4456-BEA9-8D7BED100595}" type="slidenum">
              <a:rPr lang="ar-IQ" smtClean="0"/>
              <a:t>‹#›</a:t>
            </a:fld>
            <a:endParaRPr lang="ar-IQ"/>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18B0E25E-AE16-4CA2-B41E-8F8E4EDEBAAE}" type="datetimeFigureOut">
              <a:rPr lang="ar-IQ" smtClean="0"/>
              <a:t>26/03/1448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a:xfrm>
            <a:off x="8077200" y="6356350"/>
            <a:ext cx="609600" cy="365125"/>
          </a:xfrm>
        </p:spPr>
        <p:txBody>
          <a:bodyPr/>
          <a:lstStyle/>
          <a:p>
            <a:fld id="{F373231C-EC30-4456-BEA9-8D7BED100595}" type="slidenum">
              <a:rPr lang="ar-IQ" smtClean="0"/>
              <a:t>‹#›</a:t>
            </a:fld>
            <a:endParaRPr lang="ar-IQ"/>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8B0E25E-AE16-4CA2-B41E-8F8E4EDEBAAE}" type="datetimeFigureOut">
              <a:rPr lang="ar-IQ" smtClean="0"/>
              <a:t>26/03/1448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373231C-EC30-4456-BEA9-8D7BED100595}"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8B0E25E-AE16-4CA2-B41E-8F8E4EDEBAAE}" type="datetimeFigureOut">
              <a:rPr lang="ar-IQ" smtClean="0"/>
              <a:t>26/03/1448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373231C-EC30-4456-BEA9-8D7BED100595}"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8B0E25E-AE16-4CA2-B41E-8F8E4EDEBAAE}" type="datetimeFigureOut">
              <a:rPr lang="ar-IQ" smtClean="0"/>
              <a:t>26/03/1448</a:t>
            </a:fld>
            <a:endParaRPr lang="ar-IQ"/>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IQ"/>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373231C-EC30-4456-BEA9-8D7BED100595}" type="slidenum">
              <a:rPr lang="ar-IQ" smtClean="0"/>
              <a:t>‹#›</a:t>
            </a:fld>
            <a:endParaRPr lang="ar-IQ"/>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ctr"/>
            <a:r>
              <a:rPr lang="ar-IQ" dirty="0" smtClean="0"/>
              <a:t>النحو </a:t>
            </a:r>
            <a:endParaRPr lang="ar-IQ" dirty="0"/>
          </a:p>
        </p:txBody>
      </p:sp>
      <p:sp>
        <p:nvSpPr>
          <p:cNvPr id="3" name="عنوان فرعي 2"/>
          <p:cNvSpPr>
            <a:spLocks noGrp="1"/>
          </p:cNvSpPr>
          <p:nvPr>
            <p:ph type="subTitle" idx="1"/>
          </p:nvPr>
        </p:nvSpPr>
        <p:spPr/>
        <p:txBody>
          <a:bodyPr/>
          <a:lstStyle/>
          <a:p>
            <a:r>
              <a:rPr lang="ar-IQ" dirty="0" smtClean="0"/>
              <a:t>قسم العقيدة والفكر الإسلامي/ المرحلة الثانية للعام الدراسي 2025-2026م </a:t>
            </a:r>
          </a:p>
          <a:p>
            <a:pPr algn="ctr"/>
            <a:r>
              <a:rPr lang="ar-IQ" dirty="0" err="1" smtClean="0"/>
              <a:t>م.د</a:t>
            </a:r>
            <a:r>
              <a:rPr lang="ar-IQ" dirty="0" smtClean="0"/>
              <a:t> سارة كاظم عبد الرضا </a:t>
            </a:r>
          </a:p>
          <a:p>
            <a:endParaRPr lang="ar-IQ" dirty="0"/>
          </a:p>
          <a:p>
            <a:endParaRPr lang="ar-IQ" dirty="0" smtClean="0"/>
          </a:p>
          <a:p>
            <a:endParaRPr lang="ar-IQ" dirty="0"/>
          </a:p>
          <a:p>
            <a:endParaRPr lang="ar-IQ" dirty="0"/>
          </a:p>
        </p:txBody>
      </p:sp>
    </p:spTree>
    <p:extLst>
      <p:ext uri="{BB962C8B-B14F-4D97-AF65-F5344CB8AC3E}">
        <p14:creationId xmlns:p14="http://schemas.microsoft.com/office/powerpoint/2010/main" val="3855407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dirty="0" smtClean="0"/>
              <a:t>الاستثناء المفرغ</a:t>
            </a:r>
            <a:endParaRPr lang="ar-IQ" dirty="0"/>
          </a:p>
        </p:txBody>
      </p:sp>
      <p:sp>
        <p:nvSpPr>
          <p:cNvPr id="3" name="عنصر نائب للمحتوى 2"/>
          <p:cNvSpPr>
            <a:spLocks noGrp="1"/>
          </p:cNvSpPr>
          <p:nvPr>
            <p:ph idx="1"/>
          </p:nvPr>
        </p:nvSpPr>
        <p:spPr/>
        <p:txBody>
          <a:bodyPr>
            <a:normAutofit fontScale="77500" lnSpcReduction="20000"/>
          </a:bodyPr>
          <a:lstStyle/>
          <a:p>
            <a:pPr algn="ctr"/>
            <a:r>
              <a:rPr lang="ar-IQ" dirty="0" smtClean="0"/>
              <a:t>وإن </a:t>
            </a:r>
            <a:r>
              <a:rPr lang="ar-IQ" dirty="0"/>
              <a:t>يفرغ سابق إلّا لما ... بعد يكن كما لو إلّا عدما</a:t>
            </a:r>
          </a:p>
          <a:p>
            <a:r>
              <a:rPr lang="ar-IQ" dirty="0"/>
              <a:t>  إذا تفرغ سابق (إلّا) لما بعدها أي لم يشتغل كان الاسم الواقع بعدها معربا بإعراب ما </a:t>
            </a:r>
            <a:r>
              <a:rPr lang="ar-IQ" dirty="0" err="1"/>
              <a:t>يقتضيه</a:t>
            </a:r>
            <a:r>
              <a:rPr lang="ar-IQ" dirty="0"/>
              <a:t> ما قبل (إلّا) قبل دخولها وذلك نحو: ما قام إلا زيدٌ وما ضربت إلا زيدا وما مررت إلا بزيدٍ. فزيد فاعل مرفوع </a:t>
            </a:r>
            <a:r>
              <a:rPr lang="ar-IQ" dirty="0" err="1"/>
              <a:t>بقام</a:t>
            </a:r>
            <a:r>
              <a:rPr lang="ar-IQ" dirty="0"/>
              <a:t> وزيدا منصوب </a:t>
            </a:r>
            <a:r>
              <a:rPr lang="ar-IQ" dirty="0" err="1"/>
              <a:t>بضربت</a:t>
            </a:r>
            <a:r>
              <a:rPr lang="ar-IQ" dirty="0"/>
              <a:t> وبزيد متعلق </a:t>
            </a:r>
            <a:r>
              <a:rPr lang="ar-IQ" dirty="0" err="1"/>
              <a:t>بمررت</a:t>
            </a:r>
            <a:r>
              <a:rPr lang="ar-IQ" dirty="0"/>
              <a:t> كما لو لم تذكر "إلّا". وهذا هو الاستثناء المفرغ.</a:t>
            </a:r>
          </a:p>
          <a:p>
            <a:r>
              <a:rPr lang="ar-IQ" dirty="0"/>
              <a:t> </a:t>
            </a:r>
          </a:p>
          <a:p>
            <a:pPr algn="ctr"/>
            <a:r>
              <a:rPr lang="ar-IQ" dirty="0"/>
              <a:t>وألغ إلا ذات توكيد كلا ... تمرر بهم إلا الفتى إلا العلا</a:t>
            </a:r>
          </a:p>
          <a:p>
            <a:r>
              <a:rPr lang="ar-IQ" dirty="0"/>
              <a:t>   إذا كررت (إلا) لقصد التوكيد لم تؤثر فيما دخلت عليه شيئا ولم تفد غير توكيد الأولى وهذا معنى إلغائها وذلك في البدل والعطف نحو: ما مررت بأحد إلا زيدٍ إلا أخيك, فأخيك بدل من زيد ولم تؤثر فيه (إلا) شيئا أي لم تفد فيه استثناء مستقلا ومثله: لا تمرر بهم إلا الفتى إلا العلا, والأصل لا تمرر بهم إلا الفتى العلا, فالعلا بدل من الفتى وكررت إلا توكيدا ومثال العطف قام القوم إلا زيدا وإلا عمرا والأصل إلا زيدا وعمرا ثم كررت إلا توكيدا ومنه قوله:</a:t>
            </a:r>
          </a:p>
          <a:p>
            <a:r>
              <a:rPr lang="ar-IQ" dirty="0"/>
              <a:t>هل الدهر إلا ليلة ونهارها ... وإلا طلوع الشمس ثم غيارها</a:t>
            </a:r>
          </a:p>
          <a:p>
            <a:r>
              <a:rPr lang="ar-IQ" dirty="0"/>
              <a:t>الشاهد فيه: قوله " وإلا طلوع الشمس " إذ تكررت " إلا " ولم تفد غير مجرد التوكيد.</a:t>
            </a:r>
          </a:p>
          <a:p>
            <a:r>
              <a:rPr lang="ar-IQ" dirty="0"/>
              <a:t> </a:t>
            </a:r>
          </a:p>
          <a:p>
            <a:endParaRPr lang="ar-IQ" dirty="0"/>
          </a:p>
        </p:txBody>
      </p:sp>
    </p:spTree>
    <p:extLst>
      <p:ext uri="{BB962C8B-B14F-4D97-AF65-F5344CB8AC3E}">
        <p14:creationId xmlns:p14="http://schemas.microsoft.com/office/powerpoint/2010/main" val="1917533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dirty="0" smtClean="0"/>
              <a:t>تكرار إلّا من دون توكيد</a:t>
            </a:r>
            <a:endParaRPr lang="ar-IQ" dirty="0"/>
          </a:p>
        </p:txBody>
      </p:sp>
      <p:sp>
        <p:nvSpPr>
          <p:cNvPr id="3" name="عنصر نائب للمحتوى 2"/>
          <p:cNvSpPr>
            <a:spLocks noGrp="1"/>
          </p:cNvSpPr>
          <p:nvPr>
            <p:ph idx="1"/>
          </p:nvPr>
        </p:nvSpPr>
        <p:spPr/>
        <p:txBody>
          <a:bodyPr>
            <a:normAutofit fontScale="77500" lnSpcReduction="20000"/>
          </a:bodyPr>
          <a:lstStyle/>
          <a:p>
            <a:pPr algn="ctr"/>
            <a:r>
              <a:rPr lang="ar-IQ" dirty="0" smtClean="0"/>
              <a:t>وإن </a:t>
            </a:r>
            <a:r>
              <a:rPr lang="ar-IQ" dirty="0"/>
              <a:t>تكرر لا لتوكيد فمع ... تفريغ التأثير بالعامل دع</a:t>
            </a:r>
          </a:p>
          <a:p>
            <a:pPr algn="ctr"/>
            <a:r>
              <a:rPr lang="ar-IQ" dirty="0"/>
              <a:t>في واحد ممّا </a:t>
            </a:r>
            <a:r>
              <a:rPr lang="ar-IQ" dirty="0" err="1"/>
              <a:t>بإلا</a:t>
            </a:r>
            <a:r>
              <a:rPr lang="ar-IQ" dirty="0"/>
              <a:t> استثني ... وليس عن نصب سواه مغنى</a:t>
            </a:r>
          </a:p>
          <a:p>
            <a:r>
              <a:rPr lang="ar-IQ" dirty="0"/>
              <a:t>   إذا كررت (إلا) لغير التوكيد وهي التي يقصد بها ما يقصد بما قبلها من الاستثناء إما أن يكون الاستثناء مفرغا أو غير مفرغ.</a:t>
            </a:r>
          </a:p>
          <a:p>
            <a:r>
              <a:rPr lang="ar-IQ" dirty="0"/>
              <a:t>    فإن كان مفرغا شغلت العامل بواحد ونصبت الباقي فتقول: ما قام إلا زيدٌ إلا عمرا إلا بكرا. </a:t>
            </a:r>
          </a:p>
          <a:p>
            <a:r>
              <a:rPr lang="ar-IQ" dirty="0"/>
              <a:t>   وإن كان الاستثناء غير مفرغ وهو المراد بقوله:</a:t>
            </a:r>
          </a:p>
          <a:p>
            <a:pPr algn="ctr"/>
            <a:r>
              <a:rPr lang="ar-IQ" dirty="0"/>
              <a:t>ودون تفريغ مع التقدم ... نصب الجميع احكم به والتزم</a:t>
            </a:r>
          </a:p>
          <a:p>
            <a:r>
              <a:rPr lang="ar-IQ" dirty="0"/>
              <a:t>وانصب لتأخير وجيء بواحد ... منها كما لو كان دون زائد</a:t>
            </a:r>
          </a:p>
          <a:p>
            <a:r>
              <a:rPr lang="ar-IQ" dirty="0"/>
              <a:t>   فإن تقدمت المستثنيات وجب نصب الجميع سواء كان الكلام موجبا أو غير موجب نحو: قام إلا زيدا إلا عمرا إلا بكرا القوم, وما قام إلا زيدا إلا عمرا إلا بكرا القوم وهذا معنى قوله ودون تفريغ البيت.</a:t>
            </a:r>
          </a:p>
          <a:p>
            <a:r>
              <a:rPr lang="ar-IQ" dirty="0"/>
              <a:t>   وإن تأخرت فلا يخلو إمّا أن يكون الكلام موجبا أو غير موجب فإن كان موجبا وجب نصب الجميع فتقول: قام القوم إلا زيدا إلا عمرا إلا بكرا وإن كان غير موجب عومل واحد منها بما كان يعامل به لو لم يتكرر الاستثناء فيبدل مما قبله وهو المختار أو ينصب وهو قليل.</a:t>
            </a:r>
          </a:p>
          <a:p>
            <a:endParaRPr lang="ar-IQ" dirty="0"/>
          </a:p>
        </p:txBody>
      </p:sp>
    </p:spTree>
    <p:extLst>
      <p:ext uri="{BB962C8B-B14F-4D97-AF65-F5344CB8AC3E}">
        <p14:creationId xmlns:p14="http://schemas.microsoft.com/office/powerpoint/2010/main" val="2156818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marL="274320" lvl="0" indent="-274320" algn="ctr">
              <a:lnSpc>
                <a:spcPct val="114000"/>
              </a:lnSpc>
              <a:spcBef>
                <a:spcPct val="20000"/>
              </a:spcBef>
            </a:pPr>
            <a:r>
              <a:rPr lang="ar-IQ" sz="2200" dirty="0">
                <a:solidFill>
                  <a:srgbClr val="000000"/>
                </a:solidFill>
                <a:latin typeface="Simplified Arabic"/>
                <a:ea typeface="Calibri"/>
              </a:rPr>
              <a:t>واستثن مجرورا بغير معربا </a:t>
            </a:r>
            <a:r>
              <a:rPr lang="ar-IQ" sz="2200" dirty="0">
                <a:solidFill>
                  <a:srgbClr val="FF0000"/>
                </a:solidFill>
                <a:latin typeface="Simplified Arabic"/>
                <a:ea typeface="Calibri"/>
              </a:rPr>
              <a:t>...</a:t>
            </a:r>
            <a:r>
              <a:rPr lang="ar-IQ" sz="2200" dirty="0">
                <a:solidFill>
                  <a:srgbClr val="000000"/>
                </a:solidFill>
                <a:latin typeface="Simplified Arabic"/>
                <a:ea typeface="Calibri"/>
              </a:rPr>
              <a:t> بما لمستثنى </a:t>
            </a:r>
            <a:r>
              <a:rPr lang="ar-IQ" sz="2200" dirty="0" err="1">
                <a:solidFill>
                  <a:srgbClr val="000000"/>
                </a:solidFill>
                <a:latin typeface="Simplified Arabic"/>
                <a:ea typeface="Calibri"/>
              </a:rPr>
              <a:t>بإلا</a:t>
            </a:r>
            <a:r>
              <a:rPr lang="ar-IQ" sz="2200" dirty="0">
                <a:solidFill>
                  <a:srgbClr val="000000"/>
                </a:solidFill>
                <a:latin typeface="Simplified Arabic"/>
                <a:ea typeface="Calibri"/>
              </a:rPr>
              <a:t> نسبا</a:t>
            </a:r>
            <a:r>
              <a:rPr lang="ar-IQ" sz="1400" dirty="0">
                <a:solidFill>
                  <a:prstClr val="black"/>
                </a:solidFill>
                <a:latin typeface="Constantia"/>
                <a:ea typeface="+mn-ea"/>
              </a:rPr>
              <a:t/>
            </a:r>
            <a:br>
              <a:rPr lang="ar-IQ" sz="1400" dirty="0">
                <a:solidFill>
                  <a:prstClr val="black"/>
                </a:solidFill>
                <a:latin typeface="Constantia"/>
                <a:ea typeface="+mn-ea"/>
              </a:rPr>
            </a:br>
            <a:endParaRPr lang="ar-IQ" dirty="0"/>
          </a:p>
        </p:txBody>
      </p:sp>
      <p:sp>
        <p:nvSpPr>
          <p:cNvPr id="3" name="عنصر نائب للمحتوى 2"/>
          <p:cNvSpPr>
            <a:spLocks noGrp="1"/>
          </p:cNvSpPr>
          <p:nvPr>
            <p:ph idx="1"/>
          </p:nvPr>
        </p:nvSpPr>
        <p:spPr/>
        <p:txBody>
          <a:bodyPr>
            <a:normAutofit fontScale="77500" lnSpcReduction="20000"/>
          </a:bodyPr>
          <a:lstStyle/>
          <a:p>
            <a:pPr algn="ctr">
              <a:lnSpc>
                <a:spcPct val="114000"/>
              </a:lnSpc>
              <a:spcAft>
                <a:spcPts val="0"/>
              </a:spcAft>
            </a:pPr>
            <a:r>
              <a:rPr lang="ar-IQ" dirty="0" smtClean="0">
                <a:solidFill>
                  <a:srgbClr val="000000"/>
                </a:solidFill>
                <a:latin typeface="Simplified Arabic"/>
                <a:ea typeface="Calibri"/>
              </a:rPr>
              <a:t>استعمل </a:t>
            </a:r>
            <a:r>
              <a:rPr lang="ar-IQ" dirty="0">
                <a:solidFill>
                  <a:srgbClr val="000000"/>
                </a:solidFill>
                <a:latin typeface="Simplified Arabic"/>
                <a:ea typeface="Calibri"/>
              </a:rPr>
              <a:t>بمعنى إلا في الدلالة على الاستثناء ألفاظ منها:</a:t>
            </a:r>
            <a:endParaRPr lang="ar-IQ" sz="2000" dirty="0"/>
          </a:p>
          <a:p>
            <a:pPr algn="just">
              <a:lnSpc>
                <a:spcPct val="114000"/>
              </a:lnSpc>
              <a:spcAft>
                <a:spcPts val="0"/>
              </a:spcAft>
            </a:pPr>
            <a:r>
              <a:rPr lang="ar-IQ" dirty="0">
                <a:solidFill>
                  <a:srgbClr val="000000"/>
                </a:solidFill>
                <a:latin typeface="Simplified Arabic"/>
                <a:ea typeface="Calibri"/>
              </a:rPr>
              <a:t>- ما هو اسم وهو (غير وسِوى </a:t>
            </a:r>
            <a:r>
              <a:rPr lang="ar-IQ" dirty="0" err="1">
                <a:solidFill>
                  <a:srgbClr val="000000"/>
                </a:solidFill>
                <a:latin typeface="Simplified Arabic"/>
                <a:ea typeface="Calibri"/>
              </a:rPr>
              <a:t>وسَوى</a:t>
            </a:r>
            <a:r>
              <a:rPr lang="ar-IQ" dirty="0">
                <a:solidFill>
                  <a:srgbClr val="000000"/>
                </a:solidFill>
                <a:latin typeface="Simplified Arabic"/>
                <a:ea typeface="Calibri"/>
              </a:rPr>
              <a:t> وسواء).</a:t>
            </a:r>
            <a:endParaRPr lang="ar-IQ" sz="2000" dirty="0"/>
          </a:p>
          <a:p>
            <a:pPr algn="just">
              <a:lnSpc>
                <a:spcPct val="114000"/>
              </a:lnSpc>
              <a:spcAft>
                <a:spcPts val="0"/>
              </a:spcAft>
            </a:pPr>
            <a:r>
              <a:rPr lang="ar-IQ" dirty="0">
                <a:solidFill>
                  <a:srgbClr val="000000"/>
                </a:solidFill>
                <a:latin typeface="Simplified Arabic"/>
                <a:ea typeface="Calibri"/>
              </a:rPr>
              <a:t>- ومنها ما هو فعل وهو (ليس ولا يكون).</a:t>
            </a:r>
            <a:endParaRPr lang="ar-IQ" sz="2000" dirty="0"/>
          </a:p>
          <a:p>
            <a:pPr algn="just">
              <a:lnSpc>
                <a:spcPct val="114000"/>
              </a:lnSpc>
              <a:spcAft>
                <a:spcPts val="0"/>
              </a:spcAft>
            </a:pPr>
            <a:r>
              <a:rPr lang="ar-IQ" dirty="0">
                <a:solidFill>
                  <a:srgbClr val="000000"/>
                </a:solidFill>
                <a:latin typeface="Simplified Arabic"/>
                <a:ea typeface="Calibri"/>
              </a:rPr>
              <a:t> -ومنها ما يكون فعلا وحرفا وهو (عدا وخلا وحاشا).</a:t>
            </a:r>
            <a:endParaRPr lang="ar-IQ" sz="2000" dirty="0"/>
          </a:p>
          <a:p>
            <a:pPr algn="just">
              <a:lnSpc>
                <a:spcPct val="114000"/>
              </a:lnSpc>
              <a:spcAft>
                <a:spcPts val="0"/>
              </a:spcAft>
            </a:pPr>
            <a:r>
              <a:rPr lang="ar-IQ" dirty="0">
                <a:solidFill>
                  <a:srgbClr val="000000"/>
                </a:solidFill>
                <a:latin typeface="Simplified Arabic"/>
                <a:ea typeface="Calibri"/>
              </a:rPr>
              <a:t>    فأما غير وسوى </a:t>
            </a:r>
            <a:r>
              <a:rPr lang="ar-IQ" dirty="0" err="1">
                <a:solidFill>
                  <a:srgbClr val="000000"/>
                </a:solidFill>
                <a:latin typeface="Simplified Arabic"/>
                <a:ea typeface="Calibri"/>
              </a:rPr>
              <a:t>وسوى</a:t>
            </a:r>
            <a:r>
              <a:rPr lang="ar-IQ" dirty="0">
                <a:solidFill>
                  <a:srgbClr val="000000"/>
                </a:solidFill>
                <a:latin typeface="Simplified Arabic"/>
                <a:ea typeface="Calibri"/>
              </a:rPr>
              <a:t> وسواء فحكم المستثنى بها الجر لإضافتها إليه وتعرب غير بما كان يعرب به المستثنى مع إلا فتقول: قام القوم غير زيد بنصب غير كما تقول: قام القوم إلا زيدا بنصب زيد وتقول: ما قام أحد غير زيد وغير زيد بالإتباع والنصب والمختار الإتباع كما تقول: ما قام أحد إلا زيد ولا زيدا وتقول: ما قام غير زيد فترفع غير وجوبا كما تقول: ما قام إلا زيدٌ برفعه</a:t>
            </a:r>
            <a:r>
              <a:rPr lang="ar-IQ" dirty="0">
                <a:solidFill>
                  <a:srgbClr val="FF0000"/>
                </a:solidFill>
                <a:latin typeface="Simplified Arabic"/>
                <a:ea typeface="Calibri"/>
              </a:rPr>
              <a:t> </a:t>
            </a:r>
            <a:r>
              <a:rPr lang="ar-IQ" dirty="0">
                <a:solidFill>
                  <a:srgbClr val="000000"/>
                </a:solidFill>
                <a:latin typeface="Simplified Arabic"/>
                <a:ea typeface="Calibri"/>
              </a:rPr>
              <a:t>وجوبا وتقول:</a:t>
            </a:r>
            <a:endParaRPr lang="ar-IQ" sz="2000" dirty="0"/>
          </a:p>
          <a:p>
            <a:pPr algn="ctr">
              <a:lnSpc>
                <a:spcPct val="114000"/>
              </a:lnSpc>
              <a:spcAft>
                <a:spcPts val="0"/>
              </a:spcAft>
            </a:pPr>
            <a:r>
              <a:rPr lang="ar-IQ" dirty="0">
                <a:solidFill>
                  <a:srgbClr val="000000"/>
                </a:solidFill>
                <a:latin typeface="Simplified Arabic"/>
                <a:ea typeface="Calibri"/>
              </a:rPr>
              <a:t>واستثن ناصبا بليس وخلا </a:t>
            </a:r>
            <a:r>
              <a:rPr lang="ar-IQ" dirty="0">
                <a:solidFill>
                  <a:srgbClr val="FF0000"/>
                </a:solidFill>
                <a:latin typeface="Simplified Arabic"/>
                <a:ea typeface="Calibri"/>
              </a:rPr>
              <a:t>...</a:t>
            </a:r>
            <a:r>
              <a:rPr lang="ar-IQ" dirty="0">
                <a:solidFill>
                  <a:srgbClr val="000000"/>
                </a:solidFill>
                <a:latin typeface="Simplified Arabic"/>
                <a:ea typeface="Calibri"/>
              </a:rPr>
              <a:t> وبعدا وبيكون بعد لا</a:t>
            </a:r>
            <a:endParaRPr lang="ar-IQ" sz="2000" dirty="0"/>
          </a:p>
          <a:p>
            <a:pPr algn="just">
              <a:lnSpc>
                <a:spcPct val="114000"/>
              </a:lnSpc>
              <a:spcAft>
                <a:spcPts val="0"/>
              </a:spcAft>
            </a:pPr>
            <a:r>
              <a:rPr lang="ar-IQ" dirty="0">
                <a:solidFill>
                  <a:srgbClr val="000000"/>
                </a:solidFill>
                <a:latin typeface="Simplified Arabic"/>
                <a:ea typeface="Calibri"/>
              </a:rPr>
              <a:t>   أي: استثن بليس وما بعدها ناصبا المستثنى فتقول: قام القوم ليس زيدا وخلا زيدا وعدا زيدا ولا يكون زيدا فزيدا في قولك: ليس زيدا ولا يكون زيدا منصوب على أنه خبر ليس ولا يكون واسمهما ضمير مستتر.</a:t>
            </a:r>
            <a:r>
              <a:rPr lang="ar-IQ" dirty="0">
                <a:solidFill>
                  <a:srgbClr val="FF0000"/>
                </a:solidFill>
                <a:latin typeface="Simplified Arabic"/>
                <a:ea typeface="Calibri"/>
              </a:rPr>
              <a:t> </a:t>
            </a:r>
            <a:r>
              <a:rPr lang="ar-IQ" dirty="0">
                <a:solidFill>
                  <a:srgbClr val="000000"/>
                </a:solidFill>
                <a:latin typeface="Simplified Arabic"/>
                <a:ea typeface="Calibri"/>
              </a:rPr>
              <a:t>والتقدير: ليس بعضهم زيدا ولا يكون بعضهم زيدا وهو مستتر وجوبا.</a:t>
            </a:r>
            <a:endParaRPr lang="ar-IQ" sz="2000" dirty="0"/>
          </a:p>
          <a:p>
            <a:endParaRPr lang="ar-IQ" dirty="0"/>
          </a:p>
        </p:txBody>
      </p:sp>
    </p:spTree>
    <p:extLst>
      <p:ext uri="{BB962C8B-B14F-4D97-AF65-F5344CB8AC3E}">
        <p14:creationId xmlns:p14="http://schemas.microsoft.com/office/powerpoint/2010/main" val="1894417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marL="274320" lvl="0" indent="-274320" algn="ctr">
              <a:lnSpc>
                <a:spcPct val="114000"/>
              </a:lnSpc>
              <a:spcBef>
                <a:spcPct val="20000"/>
              </a:spcBef>
            </a:pPr>
            <a:r>
              <a:rPr lang="ar-IQ" sz="2200" dirty="0">
                <a:solidFill>
                  <a:srgbClr val="000000"/>
                </a:solidFill>
                <a:latin typeface="Simplified Arabic"/>
                <a:ea typeface="Calibri"/>
              </a:rPr>
              <a:t>واجرر بسابقي يكون إن ترد </a:t>
            </a:r>
            <a:r>
              <a:rPr lang="ar-IQ" sz="2200" dirty="0">
                <a:solidFill>
                  <a:srgbClr val="FF0000"/>
                </a:solidFill>
                <a:latin typeface="Simplified Arabic"/>
                <a:ea typeface="Calibri"/>
              </a:rPr>
              <a:t>...</a:t>
            </a:r>
            <a:r>
              <a:rPr lang="ar-IQ" sz="2200" dirty="0">
                <a:solidFill>
                  <a:srgbClr val="000000"/>
                </a:solidFill>
                <a:latin typeface="Simplified Arabic"/>
                <a:ea typeface="Calibri"/>
              </a:rPr>
              <a:t> وبعد ما انصب وانجرار قد يرد</a:t>
            </a:r>
            <a:r>
              <a:rPr lang="ar-IQ" sz="2000" dirty="0">
                <a:solidFill>
                  <a:prstClr val="black"/>
                </a:solidFill>
                <a:latin typeface="Constantia"/>
                <a:ea typeface="+mn-ea"/>
              </a:rPr>
              <a:t/>
            </a:r>
            <a:br>
              <a:rPr lang="ar-IQ" sz="2000" dirty="0">
                <a:solidFill>
                  <a:prstClr val="black"/>
                </a:solidFill>
                <a:latin typeface="Constantia"/>
                <a:ea typeface="+mn-ea"/>
              </a:rPr>
            </a:br>
            <a:endParaRPr lang="ar-IQ" dirty="0"/>
          </a:p>
        </p:txBody>
      </p:sp>
      <p:sp>
        <p:nvSpPr>
          <p:cNvPr id="3" name="عنصر نائب للمحتوى 2"/>
          <p:cNvSpPr>
            <a:spLocks noGrp="1"/>
          </p:cNvSpPr>
          <p:nvPr>
            <p:ph idx="1"/>
          </p:nvPr>
        </p:nvSpPr>
        <p:spPr/>
        <p:txBody>
          <a:bodyPr>
            <a:normAutofit fontScale="85000" lnSpcReduction="20000"/>
          </a:bodyPr>
          <a:lstStyle/>
          <a:p>
            <a:pPr algn="ctr">
              <a:lnSpc>
                <a:spcPct val="114000"/>
              </a:lnSpc>
              <a:spcAft>
                <a:spcPts val="0"/>
              </a:spcAft>
            </a:pPr>
            <a:r>
              <a:rPr lang="ar-IQ" dirty="0" smtClean="0">
                <a:solidFill>
                  <a:srgbClr val="000000"/>
                </a:solidFill>
                <a:latin typeface="Simplified Arabic"/>
                <a:ea typeface="Calibri"/>
              </a:rPr>
              <a:t>أي</a:t>
            </a:r>
            <a:r>
              <a:rPr lang="ar-IQ" dirty="0">
                <a:solidFill>
                  <a:srgbClr val="000000"/>
                </a:solidFill>
                <a:latin typeface="Simplified Arabic"/>
                <a:ea typeface="Calibri"/>
              </a:rPr>
              <a:t>: إذا لم تتقدم (ما) على خلا وعدا </a:t>
            </a:r>
            <a:r>
              <a:rPr lang="ar-IQ" dirty="0" err="1">
                <a:solidFill>
                  <a:srgbClr val="000000"/>
                </a:solidFill>
                <a:latin typeface="Simplified Arabic"/>
                <a:ea typeface="Calibri"/>
              </a:rPr>
              <a:t>فاجرر</a:t>
            </a:r>
            <a:r>
              <a:rPr lang="ar-IQ" dirty="0">
                <a:solidFill>
                  <a:srgbClr val="000000"/>
                </a:solidFill>
                <a:latin typeface="Simplified Arabic"/>
                <a:ea typeface="Calibri"/>
              </a:rPr>
              <a:t> بهما إن شئت فتقول: قام القوم خلا زيدٍ وعدا زيدٍ فخلا وعدا حرفا جر, قال الشاعر:</a:t>
            </a:r>
            <a:endParaRPr lang="ar-IQ" sz="2000" dirty="0"/>
          </a:p>
          <a:p>
            <a:pPr algn="ctr">
              <a:lnSpc>
                <a:spcPct val="114000"/>
              </a:lnSpc>
              <a:spcAft>
                <a:spcPts val="0"/>
              </a:spcAft>
            </a:pPr>
            <a:r>
              <a:rPr lang="ar-IQ" dirty="0">
                <a:solidFill>
                  <a:srgbClr val="000000"/>
                </a:solidFill>
                <a:latin typeface="Simplified Arabic"/>
                <a:ea typeface="Calibri"/>
              </a:rPr>
              <a:t>خلا الله لا أرجو سواك وإنما </a:t>
            </a:r>
            <a:r>
              <a:rPr lang="ar-IQ" dirty="0">
                <a:solidFill>
                  <a:srgbClr val="FF0000"/>
                </a:solidFill>
                <a:latin typeface="Simplified Arabic"/>
                <a:ea typeface="Calibri"/>
              </a:rPr>
              <a:t>...</a:t>
            </a:r>
            <a:r>
              <a:rPr lang="ar-IQ" dirty="0">
                <a:solidFill>
                  <a:srgbClr val="000000"/>
                </a:solidFill>
                <a:latin typeface="Simplified Arabic"/>
                <a:ea typeface="Calibri"/>
              </a:rPr>
              <a:t> أعد عيالي شعبة من </a:t>
            </a:r>
            <a:r>
              <a:rPr lang="ar-IQ" dirty="0" err="1">
                <a:solidFill>
                  <a:srgbClr val="000000"/>
                </a:solidFill>
                <a:latin typeface="Simplified Arabic"/>
                <a:ea typeface="Calibri"/>
              </a:rPr>
              <a:t>عيالكا</a:t>
            </a:r>
            <a:endParaRPr lang="ar-IQ" sz="2000" dirty="0"/>
          </a:p>
          <a:p>
            <a:pPr algn="just">
              <a:lnSpc>
                <a:spcPct val="114000"/>
              </a:lnSpc>
              <a:spcAft>
                <a:spcPts val="0"/>
              </a:spcAft>
            </a:pPr>
            <a:r>
              <a:rPr lang="ar-IQ" dirty="0">
                <a:solidFill>
                  <a:srgbClr val="000000"/>
                </a:solidFill>
                <a:latin typeface="Simplified Arabic"/>
                <a:ea typeface="Calibri"/>
              </a:rPr>
              <a:t>الشاهد فيه: قوله " خلا الله " إذ استعمل الشاعر " خلا " حرف جر، فجر به لفظ الجلالة</a:t>
            </a:r>
            <a:endParaRPr lang="ar-IQ" sz="2000" dirty="0"/>
          </a:p>
          <a:p>
            <a:pPr algn="just">
              <a:lnSpc>
                <a:spcPct val="114000"/>
              </a:lnSpc>
              <a:spcAft>
                <a:spcPts val="0"/>
              </a:spcAft>
            </a:pPr>
            <a:r>
              <a:rPr lang="ar-IQ" dirty="0">
                <a:solidFill>
                  <a:srgbClr val="000000"/>
                </a:solidFill>
                <a:latin typeface="Simplified Arabic"/>
                <a:ea typeface="Calibri"/>
              </a:rPr>
              <a:t>ومن الجر بعدا قوله:</a:t>
            </a:r>
            <a:endParaRPr lang="ar-IQ" sz="2000" dirty="0"/>
          </a:p>
          <a:p>
            <a:pPr algn="ctr">
              <a:lnSpc>
                <a:spcPct val="114000"/>
              </a:lnSpc>
              <a:spcAft>
                <a:spcPts val="0"/>
              </a:spcAft>
            </a:pPr>
            <a:r>
              <a:rPr lang="ar-IQ" dirty="0">
                <a:solidFill>
                  <a:srgbClr val="000000"/>
                </a:solidFill>
                <a:latin typeface="Simplified Arabic"/>
                <a:ea typeface="Calibri"/>
              </a:rPr>
              <a:t>أبحنا حيهم قتلا وأسرا </a:t>
            </a:r>
            <a:r>
              <a:rPr lang="ar-IQ" dirty="0">
                <a:solidFill>
                  <a:srgbClr val="FF0000"/>
                </a:solidFill>
                <a:latin typeface="Simplified Arabic"/>
                <a:ea typeface="Calibri"/>
              </a:rPr>
              <a:t>...</a:t>
            </a:r>
            <a:r>
              <a:rPr lang="ar-IQ" dirty="0">
                <a:solidFill>
                  <a:srgbClr val="000000"/>
                </a:solidFill>
                <a:latin typeface="Simplified Arabic"/>
                <a:ea typeface="Calibri"/>
              </a:rPr>
              <a:t> عدا الشمطاء والطفل الصغير</a:t>
            </a:r>
            <a:endParaRPr lang="ar-IQ" sz="2000" dirty="0"/>
          </a:p>
          <a:p>
            <a:pPr algn="just">
              <a:lnSpc>
                <a:spcPct val="114000"/>
              </a:lnSpc>
              <a:spcAft>
                <a:spcPts val="0"/>
              </a:spcAft>
            </a:pPr>
            <a:r>
              <a:rPr lang="ar-IQ" dirty="0">
                <a:solidFill>
                  <a:srgbClr val="000000"/>
                </a:solidFill>
                <a:latin typeface="Simplified Arabic"/>
                <a:ea typeface="Calibri"/>
              </a:rPr>
              <a:t>الشاهد فيه: قوله " عدا الشمطاء " حيث استعمل " عدا " حرف جر، فجر الشمطاء به</a:t>
            </a:r>
            <a:r>
              <a:rPr lang="ar-IQ" dirty="0">
                <a:solidFill>
                  <a:srgbClr val="FF0000"/>
                </a:solidFill>
                <a:latin typeface="Simplified Arabic"/>
                <a:ea typeface="Calibri"/>
              </a:rPr>
              <a:t>.</a:t>
            </a:r>
            <a:endParaRPr lang="ar-IQ" sz="2000" dirty="0"/>
          </a:p>
          <a:p>
            <a:pPr algn="just">
              <a:lnSpc>
                <a:spcPct val="114000"/>
              </a:lnSpc>
              <a:spcAft>
                <a:spcPts val="0"/>
              </a:spcAft>
            </a:pPr>
            <a:r>
              <a:rPr lang="ar-IQ" dirty="0">
                <a:solidFill>
                  <a:srgbClr val="000000"/>
                </a:solidFill>
                <a:latin typeface="Simplified Arabic"/>
                <a:ea typeface="Calibri"/>
              </a:rPr>
              <a:t>    فإن تقدمت عليهما ما وجب النصب بهما فتقول: قام القوم ما خلا زيدا وما عدا زيدا فما مصدرية وخلا وعدا صلتها وفاعلهما ضمير مستتر يعود على البعض كما تقدم تقريره وزيدا مفعول وهذا معنى قوله وبعد ما انصب هذا هو المشهور.</a:t>
            </a:r>
            <a:endParaRPr lang="ar-IQ" sz="2000" dirty="0"/>
          </a:p>
          <a:p>
            <a:pPr algn="just">
              <a:lnSpc>
                <a:spcPct val="114000"/>
              </a:lnSpc>
              <a:spcAft>
                <a:spcPts val="0"/>
              </a:spcAft>
            </a:pPr>
            <a:r>
              <a:rPr lang="ar-IQ" dirty="0">
                <a:solidFill>
                  <a:srgbClr val="000000"/>
                </a:solidFill>
                <a:latin typeface="Simplified Arabic"/>
                <a:ea typeface="Calibri"/>
              </a:rPr>
              <a:t>وأجاز الكسائي الجر بهما بعد ما على جعل ما زائدة وجعل خلا وعدا حرفي جر فتقول: قام القوم ما خلا زيدٍ وما عدا زيدٍ.</a:t>
            </a:r>
            <a:endParaRPr lang="ar-IQ" sz="2000" dirty="0"/>
          </a:p>
          <a:p>
            <a:endParaRPr lang="ar-IQ" dirty="0"/>
          </a:p>
        </p:txBody>
      </p:sp>
    </p:spTree>
    <p:extLst>
      <p:ext uri="{BB962C8B-B14F-4D97-AF65-F5344CB8AC3E}">
        <p14:creationId xmlns:p14="http://schemas.microsoft.com/office/powerpoint/2010/main" val="12216873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TotalTime>
  <Words>815</Words>
  <Application>Microsoft Office PowerPoint</Application>
  <PresentationFormat>عرض على الشاشة (3:4)‏</PresentationFormat>
  <Paragraphs>41</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تدفق</vt:lpstr>
      <vt:lpstr>النحو </vt:lpstr>
      <vt:lpstr>الاستثناء المفرغ</vt:lpstr>
      <vt:lpstr>تكرار إلّا من دون توكيد</vt:lpstr>
      <vt:lpstr>واستثن مجرورا بغير معربا ... بما لمستثنى بإلا نسبا </vt:lpstr>
      <vt:lpstr>واجرر بسابقي يكون إن ترد ... وبعد ما انصب وانجرار قد يرد </vt:lpstr>
    </vt:vector>
  </TitlesOfParts>
  <Company>SACC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النحو</dc:title>
  <dc:creator>Maher</dc:creator>
  <cp:lastModifiedBy>Maher</cp:lastModifiedBy>
  <cp:revision>2</cp:revision>
  <dcterms:created xsi:type="dcterms:W3CDTF">2026-09-08T08:59:01Z</dcterms:created>
  <dcterms:modified xsi:type="dcterms:W3CDTF">2026-09-08T09:11:01Z</dcterms:modified>
</cp:coreProperties>
</file>