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897CE05-7E07-4D69-A4F3-E08090A750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03E8890-70D9-4CDB-BEB3-3E97C3ABBC9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b="1" dirty="0"/>
              <a:t>الاستعارة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 smtClean="0"/>
              <a:t>علم البيان</a:t>
            </a:r>
          </a:p>
          <a:p>
            <a:r>
              <a:rPr lang="ar-IQ" dirty="0" smtClean="0"/>
              <a:t>المرحلة الثانية شعبة (د)</a:t>
            </a:r>
          </a:p>
          <a:p>
            <a:r>
              <a:rPr lang="ar-IQ" dirty="0" smtClean="0"/>
              <a:t>. د. أم البنين جعفر الصادق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451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IQ" b="1" dirty="0"/>
              <a:t>الاستعارة لغةً : </a:t>
            </a:r>
            <a:r>
              <a:rPr lang="ar-IQ" dirty="0"/>
              <a:t>إن كلمة الاستعارة لغة مأخوذة من قولهم: )استعار المال طلبه عارية(</a:t>
            </a:r>
          </a:p>
          <a:p>
            <a:pPr algn="just" rtl="1"/>
            <a:r>
              <a:rPr lang="ar-IQ" b="1" dirty="0"/>
              <a:t>الاستعارة اصطلاح اً : </a:t>
            </a:r>
            <a:r>
              <a:rPr lang="ar-IQ" dirty="0"/>
              <a:t>ولعل </a:t>
            </a:r>
            <a:r>
              <a:rPr lang="ar-IQ" b="1" dirty="0"/>
              <a:t>الجاحظ </a:t>
            </a:r>
            <a:r>
              <a:rPr lang="ar-IQ" dirty="0"/>
              <a:t>أول من عرف الاستعارة في ميدان الد ا </a:t>
            </a:r>
            <a:r>
              <a:rPr lang="ar-IQ" dirty="0" err="1"/>
              <a:t>رسات</a:t>
            </a:r>
            <a:r>
              <a:rPr lang="ar-IQ" dirty="0"/>
              <a:t> العامة بقوله :)الاستعارة تسمية</a:t>
            </a:r>
          </a:p>
          <a:p>
            <a:pPr algn="just" rtl="1"/>
            <a:r>
              <a:rPr lang="ar-IQ" dirty="0"/>
              <a:t>الشيء باسم غيره اذا قام مقامه</a:t>
            </a:r>
            <a:r>
              <a:rPr lang="ar-IQ" dirty="0" smtClean="0"/>
              <a:t>(.</a:t>
            </a:r>
          </a:p>
          <a:p>
            <a:pPr algn="just" rtl="1"/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>الاستعارة</a:t>
            </a:r>
            <a:br>
              <a:rPr lang="ar-IQ" dirty="0" smtClean="0"/>
            </a:br>
            <a:r>
              <a:rPr lang="ar-IQ" dirty="0" smtClean="0"/>
              <a:t>لغة واصطلاحاً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87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IQ" dirty="0"/>
              <a:t>أَولها : المستعار منه ، وهو المشبه به .</a:t>
            </a:r>
          </a:p>
          <a:p>
            <a:pPr algn="just" rtl="1"/>
            <a:r>
              <a:rPr lang="ar-IQ" dirty="0"/>
              <a:t>وثانيها : المستعار له ، وهو المشبّه .</a:t>
            </a:r>
          </a:p>
          <a:p>
            <a:pPr algn="just" rtl="1"/>
            <a:r>
              <a:rPr lang="ar-IQ" dirty="0"/>
              <a:t>وثالثها : المستعار ، وهو اللفظ المنقول والمستعمل فيما لم يعرف به من معنى .</a:t>
            </a:r>
          </a:p>
          <a:p>
            <a:pPr algn="just" rtl="1"/>
            <a:r>
              <a:rPr lang="ar-IQ" dirty="0" smtClean="0"/>
              <a:t>ورابعها </a:t>
            </a:r>
            <a:r>
              <a:rPr lang="ar-IQ" dirty="0"/>
              <a:t>: القرينة اللفظية أو المعنوية التي تمنع أن يكون المقصود بالاستعارة معناها الذي ورد به المستعار منه .</a:t>
            </a: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أركان الاستعارة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0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IQ" dirty="0"/>
              <a:t>وقسمت </a:t>
            </a:r>
            <a:r>
              <a:rPr lang="ar-IQ" b="1" dirty="0"/>
              <a:t>باعتبار ما يذكر من الطرفين </a:t>
            </a:r>
            <a:r>
              <a:rPr lang="ar-IQ" dirty="0"/>
              <a:t>إلى : </a:t>
            </a:r>
            <a:r>
              <a:rPr lang="ar-IQ" b="1" dirty="0"/>
              <a:t>استعارة تصريحية ، واستعارة مكنية </a:t>
            </a:r>
            <a:r>
              <a:rPr lang="ar-IQ" dirty="0"/>
              <a:t>، </a:t>
            </a:r>
            <a:r>
              <a:rPr lang="ar-IQ" b="1" dirty="0"/>
              <a:t>وباعتبار تحقق المستعار له</a:t>
            </a:r>
          </a:p>
          <a:p>
            <a:pPr algn="just" rtl="1"/>
            <a:r>
              <a:rPr lang="ar-IQ" b="1" dirty="0"/>
              <a:t>حسا وعقلا وعدم تحققه </a:t>
            </a:r>
            <a:r>
              <a:rPr lang="ar-IQ" dirty="0"/>
              <a:t>إلى : </a:t>
            </a:r>
            <a:r>
              <a:rPr lang="ar-IQ" b="1" dirty="0"/>
              <a:t>استعارة تحقيقية ، واستعارة تخيلية </a:t>
            </a:r>
            <a:r>
              <a:rPr lang="ar-IQ" dirty="0"/>
              <a:t>، وصنفت </a:t>
            </a:r>
            <a:r>
              <a:rPr lang="ar-IQ" b="1" dirty="0"/>
              <a:t>باعتبار اللفظ المستعار </a:t>
            </a:r>
            <a:r>
              <a:rPr lang="ar-IQ" dirty="0"/>
              <a:t>إلى :</a:t>
            </a:r>
          </a:p>
          <a:p>
            <a:pPr algn="just" rtl="1"/>
            <a:r>
              <a:rPr lang="ar-IQ" b="1" dirty="0"/>
              <a:t>استعارة اصلية ، وتبعية تصريحية، وتبعية مكنية </a:t>
            </a:r>
            <a:r>
              <a:rPr lang="ar-IQ" dirty="0"/>
              <a:t>اذا كان المستعار اسما مشتقا ، أو اسما مبهما : و</a:t>
            </a:r>
            <a:r>
              <a:rPr lang="ar-IQ" b="1" dirty="0"/>
              <a:t>باعتبار </a:t>
            </a:r>
            <a:r>
              <a:rPr lang="ar-IQ" b="1" dirty="0" smtClean="0"/>
              <a:t>ما يتصل </a:t>
            </a:r>
            <a:r>
              <a:rPr lang="ar-IQ" b="1" dirty="0"/>
              <a:t>بها من الملائمات وعدم اتصالها </a:t>
            </a:r>
            <a:r>
              <a:rPr lang="ar-IQ" dirty="0"/>
              <a:t>إلى : </a:t>
            </a:r>
            <a:r>
              <a:rPr lang="ar-IQ" b="1" dirty="0"/>
              <a:t>استعارة مطلقة ، ومرشحة ، ومجردة</a:t>
            </a: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أقسام </a:t>
            </a:r>
            <a:r>
              <a:rPr lang="ar-IQ" dirty="0" err="1" smtClean="0"/>
              <a:t>الإستعارة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86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rtl="1"/>
            <a:r>
              <a:rPr lang="ar-IQ" sz="2800" dirty="0"/>
              <a:t>ويتقيد هذا الاطلاق ويُتحصص ذلك العموم لدى بع البلاغيين والنقاد القدامى في موضوعين :</a:t>
            </a:r>
          </a:p>
          <a:p>
            <a:pPr algn="just" rtl="1"/>
            <a:r>
              <a:rPr lang="ar-IQ" sz="2800" dirty="0"/>
              <a:t>أولهما : تقسيم الاستعارة باعتبار الجامع بين المستعار منه والمستعار له إلى قسمين هما : الاستعارة العامية</a:t>
            </a:r>
          </a:p>
          <a:p>
            <a:pPr algn="just" rtl="1"/>
            <a:r>
              <a:rPr lang="ar-IQ" sz="2800" dirty="0"/>
              <a:t>والاستعارة الخاصية ، فالعامية المبتذلة لظهور السامع فيها ، كقولك : } أ </a:t>
            </a:r>
            <a:r>
              <a:rPr lang="ar-IQ" sz="2800" dirty="0" err="1"/>
              <a:t>ريتُ</a:t>
            </a:r>
            <a:r>
              <a:rPr lang="ar-IQ" sz="2800" dirty="0"/>
              <a:t> أسداً ، ووردتُ بح ا رً{. والخاصية</a:t>
            </a:r>
          </a:p>
          <a:p>
            <a:pPr algn="just" rtl="1"/>
            <a:r>
              <a:rPr lang="ar-IQ" sz="2800" dirty="0"/>
              <a:t>الغريبة التي لا يظفر بها إلاّ من ارتفع عن طبقة </a:t>
            </a:r>
            <a:r>
              <a:rPr lang="ar-IQ" sz="2800" dirty="0" smtClean="0"/>
              <a:t>العامة</a:t>
            </a:r>
          </a:p>
          <a:p>
            <a:pPr algn="just" rtl="1"/>
            <a:r>
              <a:rPr lang="ar-IQ" sz="2800" dirty="0"/>
              <a:t>وثانيهما: ترسيخ الأسس الفنية من الذوق السليم والحس اللغوي المرهف والاستعمال العربي الاصيل.</a:t>
            </a:r>
            <a:endParaRPr lang="en-US" sz="280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dirty="0"/>
              <a:t>بلاغة الاستعارة وسرّ جمالها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651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شكل موجة">
  <a:themeElements>
    <a:clrScheme name="شكل موجة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شكل موجة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شكل موجة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</TotalTime>
  <Words>269</Words>
  <Application>Microsoft Office PowerPoint</Application>
  <PresentationFormat>عرض على الشاشة (3:4)‏</PresentationFormat>
  <Paragraphs>23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شكل موجة</vt:lpstr>
      <vt:lpstr>الاستعارة</vt:lpstr>
      <vt:lpstr>الاستعارة لغة واصطلاحاً</vt:lpstr>
      <vt:lpstr>أركان الاستعارة</vt:lpstr>
      <vt:lpstr>أقسام الإستعارة</vt:lpstr>
      <vt:lpstr>بلاغة الاستعارة وسرّ جمالها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الاستعارة</dc:title>
  <dc:creator>user1806</dc:creator>
  <cp:lastModifiedBy>user1806</cp:lastModifiedBy>
  <cp:revision>1</cp:revision>
  <dcterms:created xsi:type="dcterms:W3CDTF">2025-12-27T17:51:47Z</dcterms:created>
  <dcterms:modified xsi:type="dcterms:W3CDTF">2025-12-27T17:57:18Z</dcterms:modified>
</cp:coreProperties>
</file>