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54AF6-2445-3E68-C606-E4F3517049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41DC21-11C9-BF1A-118A-0B6152F61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FA408-72F7-149B-1606-8F85A2046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80917-0955-D493-26B8-527AE8FB8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46639-6B3C-E12D-8217-C317010F1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31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074C6-10E3-F507-D386-914F6BA85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A6768-0FE9-7D04-F0B7-D08E8A5DD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CB5FA-588F-B4B1-AAA5-BC54E64ED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B60AD-E867-FD8E-F219-0B9BA2D4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ED7C3-F2A6-0D78-76E3-5978A0194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13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BA560-CDAD-61FD-1546-919087825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7CBED-8B54-5605-2A7F-039933C31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3A4F6-379A-5F37-1490-C5216F9FF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BB131-90CD-11EA-1A9E-D8EBF5F85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0EC09-CAAF-A432-7B59-AF0163F5F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0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B3942-414D-F020-C8D5-2693F0FCE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EA6FA-D5A9-206C-04BA-D5F4B33823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9B071-D623-605F-B339-6A4AF2E84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A9ADE-EAE5-AE60-9242-7A0FA192E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6058C-A672-3641-275C-5D70F4A0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E7214-18C4-9CE4-2AB4-57079306C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03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32640-FA13-0EE4-3D8A-73CE9B776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5EA23-BAFD-DBA7-9BB0-2BF896527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5A2D40-F8B3-63CB-34C9-ECFA9E2A9C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B36AF0-5FD2-A5FC-5588-77CF30662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D8E935-448F-C5DB-BB24-45F4B0B477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6924FB-BE4B-E872-96AF-4EC8E5D33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A0B68B-E282-7109-6BEA-345B9447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CB5822-17D2-C95D-C6F7-2701E1F0B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427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3615D-ABFF-F123-499B-299D2BEFB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55C94B-CC6A-6ADA-7F0F-EDC6B07C9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F5138D-A1D3-ADE7-9F7D-CB870A3BE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E86E14-3649-2F80-05A0-675BCF08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40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9B0BCF-1B63-672F-C434-72B32F8FB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57F39B-247D-6AC5-BE6D-3E844DE6F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DBDAF-156B-2778-E947-36DD1AA3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03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85219-52DB-A499-592B-AC700E36A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AC910-E060-04B7-A285-7AE74BD08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F03E5-8B99-4F03-10BB-6E7D75063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09C84F-60DD-A4B1-A586-4FD0E2449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6127DF-F9E1-EA69-DF0D-BEDD5C5DC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2C3A80-B518-7E18-BB1F-2BB3171FA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02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9C8D6-9464-5880-4278-13615C3FB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09AF16-72B2-38C3-437E-33985B48D0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87322-77A3-E53C-7957-7AF005536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2F52A8-F42E-3007-3F46-3D80590BD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DB8AB5-71BB-FAD1-5F39-B47962BD5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C7A15-15FF-025B-0456-2B1D58E2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7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59F7D-7400-6E7C-CFD9-9B71F537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821464-E366-DA2D-83F7-DA3F67F3F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810D4-A171-A518-8A1B-85740A69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9751C-F59E-E2F3-9B13-3E92060BE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ABF58-666E-6C0A-5A4F-E2C963A2C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23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ACFF50-595A-9C3B-3B49-4FE87FBD10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9D3604-9E0A-846A-8D13-3925A7D3C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BB5E9-B4E0-7BDF-108B-ADABD499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18EEE-9652-D6DA-96D0-6C2E8197D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6E362-CEBB-96DA-78DF-653BFD4FB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11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257CB8-A8D8-B97F-9F4E-B546759CF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ECCF2B-CAAF-DF81-C463-A9871165C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38F4C-44B6-1FA5-C44B-9915049FB9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2713A-6F51-49FA-A43F-373E5BBD783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CAFE9-C47D-D20C-1CC6-FB679CE13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39494-CF0E-DA11-B6C7-2BDCBB006E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0513C-6042-4FAA-99CA-D601ACE28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0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1C010-F5CA-0E70-D619-510F4CE35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ar-IQ" dirty="0">
                <a:solidFill>
                  <a:schemeClr val="accent2"/>
                </a:solidFill>
              </a:rPr>
              <a:t>الاشتغال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9D7E6E-ED5F-0E84-AED3-CE9647CDE8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ar-IQ" dirty="0"/>
              <a:t>تعريف الاشتغال : وهو أن يتقدم اسم ويتأخر عنه فعل فيه ضمير عائد على الاسم المتقدم .</a:t>
            </a:r>
          </a:p>
          <a:p>
            <a:r>
              <a:rPr lang="ar-IQ" dirty="0"/>
              <a:t>فيكون الاسم المتقدم منصوبا على الاشتغال ، فتقول : </a:t>
            </a:r>
            <a:r>
              <a:rPr lang="ar-IQ" dirty="0">
                <a:solidFill>
                  <a:srgbClr val="FF0000"/>
                </a:solidFill>
              </a:rPr>
              <a:t>محمدا كلمته </a:t>
            </a:r>
            <a:r>
              <a:rPr lang="ar-IQ" dirty="0"/>
              <a:t>.</a:t>
            </a:r>
          </a:p>
          <a:p>
            <a:r>
              <a:rPr lang="ar-SA" dirty="0"/>
              <a:t>فإن رفعتَ الاسم المتقدم في الجمل</a:t>
            </a:r>
            <a:r>
              <a:rPr lang="ar-IQ" dirty="0"/>
              <a:t>ة</a:t>
            </a:r>
            <a:r>
              <a:rPr lang="ar-SA" dirty="0"/>
              <a:t> فهو مبتدأ والجملة بعـده خبر، وإن نصبتَه فهو مفعول لفعل محذوف يفسره المذكور، والجمـلة بعـده مفسِّرة لا محل لها من الإعراب، وعلى النصب فالتقدير في الجملة : </a:t>
            </a:r>
            <a:r>
              <a:rPr lang="ar-IQ" dirty="0">
                <a:solidFill>
                  <a:srgbClr val="FF0000"/>
                </a:solidFill>
              </a:rPr>
              <a:t>كلمت محمدا كلمته </a:t>
            </a:r>
            <a:r>
              <a:rPr lang="ar-IQ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09254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948C9-5B92-8847-CC4B-533921352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8928F-2225-CB45-8BD0-720F9954B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4052"/>
            <a:ext cx="10267335" cy="4362911"/>
          </a:xfrm>
        </p:spPr>
        <p:txBody>
          <a:bodyPr>
            <a:normAutofit/>
          </a:bodyPr>
          <a:lstStyle/>
          <a:p>
            <a:r>
              <a:rPr lang="ar-IQ" sz="2200" b="1" dirty="0"/>
              <a:t>وإن قلت : </a:t>
            </a:r>
            <a:r>
              <a:rPr lang="ar-IQ" sz="2200" b="1" dirty="0">
                <a:solidFill>
                  <a:srgbClr val="FF0000"/>
                </a:solidFill>
              </a:rPr>
              <a:t>محمد مررت به </a:t>
            </a:r>
            <a:r>
              <a:rPr lang="ar-IQ" sz="2200" b="1" dirty="0"/>
              <a:t>، فالتقدير </a:t>
            </a:r>
            <a:r>
              <a:rPr lang="ar-IQ" sz="2200" b="1" dirty="0">
                <a:solidFill>
                  <a:srgbClr val="FF0000"/>
                </a:solidFill>
              </a:rPr>
              <a:t>جاوزت محمدا ومررت به </a:t>
            </a:r>
            <a:r>
              <a:rPr lang="ar-IQ" sz="2200" b="1" dirty="0"/>
              <a:t>، واذا قلت : </a:t>
            </a:r>
            <a:r>
              <a:rPr lang="ar-IQ" sz="2200" b="1" dirty="0">
                <a:solidFill>
                  <a:srgbClr val="FF0000"/>
                </a:solidFill>
              </a:rPr>
              <a:t>محمد قابلت أخاه </a:t>
            </a:r>
            <a:r>
              <a:rPr lang="ar-IQ" sz="2200" b="1" dirty="0"/>
              <a:t>، فالتقدير </a:t>
            </a:r>
            <a:r>
              <a:rPr lang="ar-IQ" sz="2200" b="1" dirty="0">
                <a:solidFill>
                  <a:srgbClr val="FF0000"/>
                </a:solidFill>
              </a:rPr>
              <a:t>رأيت</a:t>
            </a:r>
            <a:r>
              <a:rPr lang="ar-IQ" sz="2200" b="1" dirty="0"/>
              <a:t> </a:t>
            </a:r>
            <a:r>
              <a:rPr lang="ar-IQ" sz="2200" b="1" dirty="0">
                <a:solidFill>
                  <a:srgbClr val="FF0000"/>
                </a:solidFill>
              </a:rPr>
              <a:t>محمدا قابلت أخاه</a:t>
            </a:r>
            <a:r>
              <a:rPr lang="ar-IQ" sz="2200" dirty="0">
                <a:solidFill>
                  <a:srgbClr val="FF0000"/>
                </a:solidFill>
              </a:rPr>
              <a:t> </a:t>
            </a:r>
            <a:r>
              <a:rPr lang="ar-IQ" sz="2200" dirty="0"/>
              <a:t>.                                                        </a:t>
            </a:r>
          </a:p>
          <a:p>
            <a:pPr marL="0" marR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إن الاسم المتقدم له خمس حالات</a:t>
            </a:r>
            <a:r>
              <a:rPr lang="ar-IQ" sz="22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endParaRPr lang="en-US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ar-IQ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1- ترجيح النصب .</a:t>
            </a:r>
            <a:endParaRPr lang="en-US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ar-IQ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2- وجوب النصب .</a:t>
            </a:r>
            <a:endParaRPr lang="en-US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ar-IQ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3- ترجيح الرفع .</a:t>
            </a:r>
            <a:endParaRPr lang="en-US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ar-IQ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4- وجوب الرفع . </a:t>
            </a:r>
          </a:p>
          <a:p>
            <a:pPr marL="0" marR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ar-IQ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5- جواز الوجهين</a:t>
            </a: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81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24FD3-18D1-826A-7298-0CABB7B83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09512-D0CB-6B2A-C6BB-98C780C2D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وفيما يلي تفصيل ذلك</a:t>
            </a:r>
            <a:endParaRPr lang="ar-IQ" sz="22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(الأول) ترجيح النصب، وذلك في حالات منها</a:t>
            </a:r>
            <a:r>
              <a:rPr lang="ar-IQ" sz="22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ar-IQ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1- </a:t>
            </a:r>
            <a:r>
              <a:rPr lang="ar-SA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 يكون الفعل طَلَبيًا، كالأمر والنهي والدعاء؛ مثل</a:t>
            </a:r>
            <a:r>
              <a:rPr lang="ar-IQ" sz="22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endParaRPr lang="en-US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ar-IQ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زيدًا أكرمْه</a:t>
            </a:r>
            <a:r>
              <a:rPr lang="ar-IQ" sz="2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</a:t>
            </a:r>
            <a:r>
              <a:rPr lang="ar-SA" sz="2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زيدًا لا تَطرُدْه</a:t>
            </a:r>
            <a:r>
              <a:rPr lang="ar-IQ" sz="2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</a:t>
            </a:r>
            <a:r>
              <a:rPr lang="ar-SA" sz="2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اللهم عبدَك ارحَمْهُ</a:t>
            </a:r>
            <a:r>
              <a:rPr lang="ar-IQ" sz="2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وإنما يترجح النصب في ذلك؛ لأن الرفع يقتضي أن يكون الاسمُ المتقدمُ مبتدأً، وأن الجملة بعده خبر، والإخبارُ بالجملة الطلبية خلافُ القياس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9909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75B26-2D08-8794-1EBD-23F21A646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A93ED-4CAE-0CA9-394B-1F22ED31E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89239"/>
            <a:ext cx="10636045" cy="3787723"/>
          </a:xfrm>
        </p:spPr>
        <p:txBody>
          <a:bodyPr>
            <a:normAutofit/>
          </a:bodyPr>
          <a:lstStyle/>
          <a:p>
            <a:r>
              <a:rPr lang="ar-IQ" sz="2400" b="1" dirty="0"/>
              <a:t> 2- </a:t>
            </a:r>
            <a:r>
              <a:rPr lang="ar-SA" sz="2400" b="1" dirty="0"/>
              <a:t>أن يقترن بالاسم المتقدم أداة الغالبُ عليها أن تدخل على الأفعال؛ مثل: </a:t>
            </a:r>
            <a:r>
              <a:rPr lang="ar-SA" sz="2400" b="1" dirty="0">
                <a:solidFill>
                  <a:srgbClr val="FF0000"/>
                </a:solidFill>
              </a:rPr>
              <a:t>أزيدًا رأيتَه</a:t>
            </a:r>
            <a:r>
              <a:rPr lang="ar-SA" sz="2400" b="1" dirty="0"/>
              <a:t>؟ </a:t>
            </a:r>
            <a:r>
              <a:rPr lang="ar-IQ" sz="2400" b="1" dirty="0"/>
              <a:t> </a:t>
            </a:r>
            <a:r>
              <a:rPr lang="ar-SA" sz="2400" b="1" dirty="0"/>
              <a:t>وفي القرآن الكريم</a:t>
            </a:r>
            <a:r>
              <a:rPr lang="ar-IQ" sz="2400" b="1" dirty="0"/>
              <a:t>   :  </a:t>
            </a:r>
            <a:r>
              <a:rPr lang="ar-SA" sz="2400" b="1" dirty="0"/>
              <a:t>﴿ </a:t>
            </a:r>
            <a:r>
              <a:rPr lang="ar-IQ" sz="2400" b="1" dirty="0"/>
              <a:t> </a:t>
            </a:r>
            <a:r>
              <a:rPr lang="ar-SA" sz="2400" b="1" dirty="0">
                <a:solidFill>
                  <a:srgbClr val="FF0000"/>
                </a:solidFill>
              </a:rPr>
              <a:t>فَقَالُوا أَبَشَرًا </a:t>
            </a:r>
            <a:r>
              <a:rPr lang="ar-IQ" sz="2400" b="1" dirty="0">
                <a:solidFill>
                  <a:srgbClr val="FF0000"/>
                </a:solidFill>
              </a:rPr>
              <a:t> </a:t>
            </a:r>
            <a:r>
              <a:rPr lang="ar-SA" sz="2400" b="1" dirty="0">
                <a:solidFill>
                  <a:srgbClr val="FF0000"/>
                </a:solidFill>
              </a:rPr>
              <a:t>مِنَّا وَاحِدًا نَتَّبِعُهُ إِنَّا إِذًا لَفِي</a:t>
            </a:r>
            <a:r>
              <a:rPr lang="ar-SA" sz="2400" b="1" dirty="0"/>
              <a:t> </a:t>
            </a:r>
            <a:r>
              <a:rPr lang="ar-SA" sz="2400" b="1" dirty="0">
                <a:solidFill>
                  <a:srgbClr val="FF0000"/>
                </a:solidFill>
              </a:rPr>
              <a:t>ضَلَالٍ</a:t>
            </a:r>
            <a:r>
              <a:rPr lang="ar-IQ" sz="2400" b="1" dirty="0">
                <a:solidFill>
                  <a:srgbClr val="FF0000"/>
                </a:solidFill>
              </a:rPr>
              <a:t> </a:t>
            </a:r>
            <a:r>
              <a:rPr lang="ar-IQ" sz="2400" b="1" dirty="0"/>
              <a:t> </a:t>
            </a:r>
            <a:r>
              <a:rPr lang="ar-SA" sz="2400" b="1" dirty="0"/>
              <a:t> </a:t>
            </a:r>
            <a:r>
              <a:rPr lang="ar-SA" sz="2400" b="1" dirty="0">
                <a:solidFill>
                  <a:srgbClr val="FF0000"/>
                </a:solidFill>
              </a:rPr>
              <a:t>وَسُعُرٍ</a:t>
            </a:r>
            <a:r>
              <a:rPr lang="ar-SA" sz="2400" b="1" dirty="0"/>
              <a:t> ﴾</a:t>
            </a:r>
            <a:r>
              <a:rPr lang="ar-IQ" sz="2400" b="1" dirty="0"/>
              <a:t>  . </a:t>
            </a:r>
          </a:p>
          <a:p>
            <a:r>
              <a:rPr lang="ar-IQ" sz="2400" b="1" dirty="0"/>
              <a:t>3- </a:t>
            </a: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 يكون الاسم المتقدم مقترنًا بحرفِ عطفٍ مسبوقٍ بجملةٍ فعليةٍ، مثل: </a:t>
            </a:r>
            <a:r>
              <a:rPr lang="ar-SA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جاء زيد وخالدًا أكرمتُه</a:t>
            </a: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فنصْبُ خالد بفعلٍ محذوف يقتضي أن تكون الجملة الثانية فعلية</a:t>
            </a:r>
            <a:r>
              <a:rPr lang="ar-IQ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IQ" sz="2400" b="1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1656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الاشتغال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user1705</dc:creator>
  <cp:lastModifiedBy>user1705</cp:lastModifiedBy>
  <cp:revision>1</cp:revision>
  <dcterms:created xsi:type="dcterms:W3CDTF">2025-09-14T18:18:27Z</dcterms:created>
  <dcterms:modified xsi:type="dcterms:W3CDTF">2025-09-14T18:19:14Z</dcterms:modified>
</cp:coreProperties>
</file>