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مستطيل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مستطيل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مستطيل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مستطيل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مستطيل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مستطيل مستدير الزوايا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مستطيل مستدير الزوايا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مستطيل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2BA42A02-C0C0-4CE7-811D-9449C27EC674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9307FD6-5637-4076-ADCC-75F532CF7E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42A02-C0C0-4CE7-811D-9449C27EC674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07FD6-5637-4076-ADCC-75F532CF7E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42A02-C0C0-4CE7-811D-9449C27EC674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07FD6-5637-4076-ADCC-75F532CF7E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42A02-C0C0-4CE7-811D-9449C27EC674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07FD6-5637-4076-ADCC-75F532CF7E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6" name="عنصر نائب للتاريخ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BA42A02-C0C0-4CE7-811D-9449C27EC674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9307FD6-5637-4076-ADCC-75F532CF7E22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2BA42A02-C0C0-4CE7-811D-9449C27EC674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9307FD6-5637-4076-ADCC-75F532CF7E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42A02-C0C0-4CE7-811D-9449C27EC674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07FD6-5637-4076-ADCC-75F532CF7E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42A02-C0C0-4CE7-811D-9449C27EC674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07FD6-5637-4076-ADCC-75F532CF7E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42A02-C0C0-4CE7-811D-9449C27EC674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07FD6-5637-4076-ADCC-75F532CF7E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42A02-C0C0-4CE7-811D-9449C27EC674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07FD6-5637-4076-ADCC-75F532CF7E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42A02-C0C0-4CE7-811D-9449C27EC674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07FD6-5637-4076-ADCC-75F532CF7E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مستطيل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مستطيل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مستطيل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مستطيل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مستطيل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مستطيل مستدير الزوايا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مستطيل مستدير الزوايا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مستطيل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مستطيل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مستطيل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مستطيل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مستطيل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مستطيل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2BA42A02-C0C0-4CE7-811D-9449C27EC674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9307FD6-5637-4076-ADCC-75F532CF7E2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IQ" b="1" dirty="0"/>
              <a:t>التشبيه / تعريفة واركانه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IQ" dirty="0"/>
              <a:t>علم البيان</a:t>
            </a:r>
          </a:p>
          <a:p>
            <a:r>
              <a:rPr lang="ar-IQ" dirty="0"/>
              <a:t>المرحلة الثانية شعبة (د)</a:t>
            </a:r>
          </a:p>
          <a:p>
            <a:r>
              <a:rPr lang="ar-IQ" dirty="0"/>
              <a:t>. د. أم البنين جعفر </a:t>
            </a:r>
            <a:r>
              <a:rPr lang="ar-IQ" dirty="0" smtClean="0"/>
              <a:t>الصادق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849636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IQ" b="1" dirty="0" smtClean="0"/>
              <a:t>التشبيه</a:t>
            </a:r>
            <a:br>
              <a:rPr lang="ar-IQ" b="1" dirty="0" smtClean="0"/>
            </a:br>
            <a:r>
              <a:rPr lang="ar-IQ" b="1" dirty="0" smtClean="0"/>
              <a:t>لغة واصطلاحا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IQ" b="1" dirty="0"/>
              <a:t>التشبيه لغة:</a:t>
            </a:r>
          </a:p>
          <a:p>
            <a:pPr algn="r" rtl="1"/>
            <a:r>
              <a:rPr lang="ar-IQ" dirty="0"/>
              <a:t>ذكر </a:t>
            </a:r>
            <a:r>
              <a:rPr lang="ar-IQ" b="1" dirty="0"/>
              <a:t>ابن منظور </a:t>
            </a:r>
            <a:r>
              <a:rPr lang="ar-IQ" dirty="0"/>
              <a:t>أن )</a:t>
            </a:r>
            <a:r>
              <a:rPr lang="ar-IQ" b="1" dirty="0"/>
              <a:t>الشِبه والشبه والشبيه: المثل، والجمع أشباه و أشبه الشيء </a:t>
            </a:r>
            <a:r>
              <a:rPr lang="ar-IQ" b="1" dirty="0" err="1"/>
              <a:t>الشيء</a:t>
            </a:r>
            <a:r>
              <a:rPr lang="ar-IQ" b="1" dirty="0"/>
              <a:t> : ماثله، واشبهتُ فلانا</a:t>
            </a:r>
          </a:p>
          <a:p>
            <a:pPr algn="r" rtl="1"/>
            <a:r>
              <a:rPr lang="ar-IQ" b="1" dirty="0"/>
              <a:t>وشابهته واشتبه علي ، وتشابه </a:t>
            </a:r>
            <a:r>
              <a:rPr lang="ar-IQ" b="1" dirty="0" err="1"/>
              <a:t>الشيئان</a:t>
            </a:r>
            <a:r>
              <a:rPr lang="ar-IQ" b="1" dirty="0"/>
              <a:t> واشتبها أشبه كل واحد منهما صاحبه : وشبهه إياه وشبهه به مثله</a:t>
            </a:r>
          </a:p>
          <a:p>
            <a:pPr algn="r" rtl="1"/>
            <a:r>
              <a:rPr lang="ar-IQ" b="1" dirty="0"/>
              <a:t>والتشبيه: التمثيل</a:t>
            </a:r>
            <a:r>
              <a:rPr lang="ar-IQ" dirty="0" smtClean="0"/>
              <a:t>(.</a:t>
            </a:r>
          </a:p>
          <a:p>
            <a:pPr algn="r" rtl="1"/>
            <a:r>
              <a:rPr lang="ar-IQ" b="1" dirty="0"/>
              <a:t>السيد أحمد الهاشمي </a:t>
            </a:r>
            <a:r>
              <a:rPr lang="ar-IQ" dirty="0" smtClean="0"/>
              <a:t>عرّف </a:t>
            </a:r>
            <a:r>
              <a:rPr lang="ar-IQ" dirty="0"/>
              <a:t>التشبيه اصطلاحاً بقوله: </a:t>
            </a:r>
            <a:r>
              <a:rPr lang="ar-IQ" dirty="0" smtClean="0"/>
              <a:t>عقد </a:t>
            </a:r>
            <a:r>
              <a:rPr lang="ar-IQ" dirty="0"/>
              <a:t>مماثلة بين أمرين، أو </a:t>
            </a:r>
            <a:r>
              <a:rPr lang="ar-IQ" dirty="0" smtClean="0"/>
              <a:t>أكثر، </a:t>
            </a:r>
            <a:r>
              <a:rPr lang="ar-IQ" dirty="0"/>
              <a:t>قصد </a:t>
            </a:r>
            <a:r>
              <a:rPr lang="ar-IQ" dirty="0" smtClean="0"/>
              <a:t>اشتراكهما </a:t>
            </a:r>
            <a:r>
              <a:rPr lang="ar-IQ" dirty="0"/>
              <a:t>في صفة أو أكثر </a:t>
            </a:r>
            <a:r>
              <a:rPr lang="ar-IQ" dirty="0" smtClean="0"/>
              <a:t>بأداة </a:t>
            </a:r>
            <a:r>
              <a:rPr lang="ar-IQ" dirty="0"/>
              <a:t>لغرض يقصده </a:t>
            </a:r>
            <a:r>
              <a:rPr lang="ar-IQ" dirty="0" smtClean="0"/>
              <a:t>المتكلم.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713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 smtClean="0"/>
              <a:t>أركان التشبيه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IQ" dirty="0" smtClean="0"/>
              <a:t>أولاً: المشبه.</a:t>
            </a:r>
          </a:p>
          <a:p>
            <a:pPr algn="r" rtl="1"/>
            <a:r>
              <a:rPr lang="ar-IQ" dirty="0" smtClean="0"/>
              <a:t>ثانياً: المشبه به.</a:t>
            </a:r>
          </a:p>
          <a:p>
            <a:pPr algn="r" rtl="1"/>
            <a:r>
              <a:rPr lang="ar-IQ" dirty="0" smtClean="0"/>
              <a:t>ثالثاً: أداة التشبيه.</a:t>
            </a:r>
          </a:p>
          <a:p>
            <a:pPr algn="r" rtl="1"/>
            <a:r>
              <a:rPr lang="ar-IQ" dirty="0" smtClean="0"/>
              <a:t>رابعاً: وجه الشبه.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44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1"/>
            <a:r>
              <a:rPr lang="ar-IQ" dirty="0" smtClean="0"/>
              <a:t>أنواع التشبيه بحسب الأداة ووجه الشبه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IQ" dirty="0" smtClean="0"/>
              <a:t>أولاً: حسب الاداة</a:t>
            </a:r>
          </a:p>
          <a:p>
            <a:pPr algn="r" rtl="1"/>
            <a:r>
              <a:rPr lang="ar-IQ" dirty="0" smtClean="0"/>
              <a:t>.</a:t>
            </a:r>
            <a:r>
              <a:rPr lang="ar-IQ" b="1" dirty="0"/>
              <a:t>التشبيه المرسل </a:t>
            </a:r>
            <a:r>
              <a:rPr lang="ar-IQ" dirty="0"/>
              <a:t>: وهو ما ذكرت </a:t>
            </a:r>
            <a:r>
              <a:rPr lang="ar-IQ" dirty="0" smtClean="0"/>
              <a:t>اداته</a:t>
            </a:r>
          </a:p>
          <a:p>
            <a:pPr algn="r" rtl="1"/>
            <a:r>
              <a:rPr lang="ar-IQ" dirty="0"/>
              <a:t>.</a:t>
            </a:r>
            <a:r>
              <a:rPr lang="ar-IQ" b="1" dirty="0"/>
              <a:t>التشبيه المؤكد </a:t>
            </a:r>
            <a:r>
              <a:rPr lang="ar-IQ" dirty="0"/>
              <a:t>: وهو ما حذفت </a:t>
            </a:r>
            <a:r>
              <a:rPr lang="ar-IQ" dirty="0" smtClean="0"/>
              <a:t>أداته</a:t>
            </a:r>
          </a:p>
          <a:p>
            <a:pPr algn="r" rtl="1"/>
            <a:r>
              <a:rPr lang="ar-IQ" dirty="0" smtClean="0"/>
              <a:t>ثانياً: حسب وجه الشبه</a:t>
            </a:r>
          </a:p>
          <a:p>
            <a:pPr algn="r" rtl="1"/>
            <a:r>
              <a:rPr lang="ar-IQ" dirty="0"/>
              <a:t>.</a:t>
            </a:r>
            <a:r>
              <a:rPr lang="ar-IQ" b="1" dirty="0"/>
              <a:t>التشبيه المفصل </a:t>
            </a:r>
            <a:r>
              <a:rPr lang="ar-IQ" dirty="0"/>
              <a:t>:وهو ما ذكر فيه وجه الشبه لفظاً أو ألفاظاً </a:t>
            </a:r>
            <a:r>
              <a:rPr lang="ar-IQ" dirty="0" smtClean="0"/>
              <a:t>صريحة</a:t>
            </a:r>
          </a:p>
          <a:p>
            <a:pPr algn="r" rtl="1"/>
            <a:r>
              <a:rPr lang="ar-IQ" dirty="0"/>
              <a:t>.</a:t>
            </a:r>
            <a:r>
              <a:rPr lang="ar-IQ" b="1" dirty="0"/>
              <a:t>التشبيه المجمل : </a:t>
            </a:r>
            <a:r>
              <a:rPr lang="ar-IQ" dirty="0"/>
              <a:t>وهو التشبيه الذي حذف منه وجه الشبه ولم يذكر في ألفاظ ظاهر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87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 rtl="1"/>
            <a:r>
              <a:rPr lang="ar-IQ" sz="2800" b="1" dirty="0"/>
              <a:t>لقد تتبع البلاغيون المتأخرون تفرعات أضرب التشبيه المستندة إلى </a:t>
            </a:r>
            <a:r>
              <a:rPr lang="ar-IQ" sz="2800" b="1" dirty="0" smtClean="0"/>
              <a:t>إفراد طرفيه </a:t>
            </a:r>
            <a:r>
              <a:rPr lang="ar-IQ" sz="2800" b="1" dirty="0"/>
              <a:t>وتركيبهما ففرعوا عليها </a:t>
            </a:r>
            <a:r>
              <a:rPr lang="ar-IQ" sz="2800" b="1" dirty="0" smtClean="0"/>
              <a:t>اربعة أنواع </a:t>
            </a:r>
            <a:r>
              <a:rPr lang="ar-IQ" sz="2800" b="1" dirty="0"/>
              <a:t>:</a:t>
            </a:r>
            <a:endParaRPr lang="en-US" sz="2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ar-IQ" b="1" dirty="0"/>
              <a:t>أولها : التشبيه الملفوف </a:t>
            </a:r>
            <a:r>
              <a:rPr lang="ar-IQ" dirty="0"/>
              <a:t>: هو جمع كل طرف منهما مع </a:t>
            </a:r>
            <a:r>
              <a:rPr lang="ar-IQ" dirty="0" smtClean="0"/>
              <a:t>مثله، </a:t>
            </a:r>
            <a:r>
              <a:rPr lang="ar-IQ" dirty="0"/>
              <a:t>كجمع المشبه مع المشبه ، والمشبه به مع </a:t>
            </a:r>
            <a:r>
              <a:rPr lang="ar-IQ" dirty="0" smtClean="0"/>
              <a:t>المشبه به </a:t>
            </a:r>
            <a:r>
              <a:rPr lang="ar-IQ" dirty="0"/>
              <a:t>بحيث يُؤتى بالمشبهات معاً على طريق </a:t>
            </a:r>
            <a:r>
              <a:rPr lang="ar-IQ" dirty="0" smtClean="0"/>
              <a:t>العطف</a:t>
            </a:r>
          </a:p>
          <a:p>
            <a:pPr algn="just" rtl="1"/>
            <a:r>
              <a:rPr lang="ar-IQ" b="1" dirty="0"/>
              <a:t>وثانيها : التشبيه المفروق </a:t>
            </a:r>
            <a:r>
              <a:rPr lang="ar-IQ" dirty="0"/>
              <a:t>: ويسمى المقرون أيضاً، وهو ما اتت فيه </a:t>
            </a:r>
            <a:r>
              <a:rPr lang="ar-IQ" dirty="0" smtClean="0"/>
              <a:t>الأطراف </a:t>
            </a:r>
            <a:r>
              <a:rPr lang="ar-IQ" dirty="0"/>
              <a:t>مقرونة كل مشبه و رد بعده </a:t>
            </a:r>
            <a:r>
              <a:rPr lang="ar-IQ" dirty="0" smtClean="0"/>
              <a:t>المشبه به.</a:t>
            </a:r>
          </a:p>
          <a:p>
            <a:pPr algn="just" rtl="1"/>
            <a:r>
              <a:rPr lang="ar-IQ" b="1" dirty="0"/>
              <a:t>وثالثها : المتعدد </a:t>
            </a:r>
            <a:r>
              <a:rPr lang="ar-IQ" dirty="0"/>
              <a:t>: وهو ان يتعدد المشبه دون المشبه </a:t>
            </a:r>
            <a:r>
              <a:rPr lang="ar-IQ" dirty="0" smtClean="0"/>
              <a:t>به</a:t>
            </a:r>
          </a:p>
          <a:p>
            <a:pPr algn="just" rtl="1"/>
            <a:r>
              <a:rPr lang="ar-IQ" b="1" dirty="0"/>
              <a:t>ربعها : تشبيه الجمع </a:t>
            </a:r>
            <a:r>
              <a:rPr lang="ar-IQ" dirty="0"/>
              <a:t>: وهو ان يتعدد المشبه به دون المشبه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3680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حضري">
  <a:themeElements>
    <a:clrScheme name="حضري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حضري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حضري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11</TotalTime>
  <Words>269</Words>
  <Application>Microsoft Office PowerPoint</Application>
  <PresentationFormat>عرض على الشاشة (3:4)‏</PresentationFormat>
  <Paragraphs>27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حضري</vt:lpstr>
      <vt:lpstr>التشبيه / تعريفة واركانه</vt:lpstr>
      <vt:lpstr>التشبيه لغة واصطلاحا</vt:lpstr>
      <vt:lpstr>أركان التشبيه</vt:lpstr>
      <vt:lpstr>أنواع التشبيه بحسب الأداة ووجه الشبه</vt:lpstr>
      <vt:lpstr>لقد تتبع البلاغيون المتأخرون تفرعات أضرب التشبيه المستندة إلى إفراد طرفيه وتركيبهما ففرعوا عليها اربعة أنواع 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التشبيه / تعريفة واركانه</dc:title>
  <dc:creator>user1806</dc:creator>
  <cp:lastModifiedBy>user1806</cp:lastModifiedBy>
  <cp:revision>2</cp:revision>
  <dcterms:created xsi:type="dcterms:W3CDTF">2025-12-27T17:40:01Z</dcterms:created>
  <dcterms:modified xsi:type="dcterms:W3CDTF">2025-12-27T17:51:11Z</dcterms:modified>
</cp:coreProperties>
</file>