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896896" y="3801572"/>
            <a:ext cx="8628435" cy="2132303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ctr" rtl="1">
              <a:defRPr sz="1600">
                <a:solidFill>
                  <a:srgbClr val="1E293B"/>
                </a:solidFill>
                <a:latin typeface="Arial"/>
              </a:defRPr>
            </a:pPr>
            <a:r>
              <a:rPr sz="2400" b="1" dirty="0"/>
              <a:t>• </a:t>
            </a:r>
            <a:r>
              <a:rPr sz="2400" b="1" dirty="0" err="1" smtClean="0"/>
              <a:t>التجويد</a:t>
            </a:r>
            <a:r>
              <a:rPr sz="2400" b="1" dirty="0" smtClean="0"/>
              <a:t> </a:t>
            </a:r>
            <a:r>
              <a:rPr sz="2400" b="1" dirty="0" err="1" smtClean="0"/>
              <a:t>لغةً</a:t>
            </a:r>
            <a:r>
              <a:rPr sz="2400" b="1" dirty="0"/>
              <a:t>: </a:t>
            </a:r>
            <a:r>
              <a:rPr lang="ar-IQ" sz="2400" b="1" dirty="0" smtClean="0"/>
              <a:t> (</a:t>
            </a:r>
            <a:r>
              <a:rPr sz="2400" b="1" dirty="0" err="1" smtClean="0"/>
              <a:t>التحسين</a:t>
            </a:r>
            <a:r>
              <a:rPr sz="2400" b="1" dirty="0" smtClean="0"/>
              <a:t> </a:t>
            </a:r>
            <a:r>
              <a:rPr sz="2400" b="1" dirty="0" err="1"/>
              <a:t>والإتقان</a:t>
            </a:r>
            <a:r>
              <a:rPr sz="2400" b="1" dirty="0"/>
              <a:t> (</a:t>
            </a:r>
            <a:r>
              <a:rPr sz="2400" b="1" dirty="0" err="1"/>
              <a:t>إتيان</a:t>
            </a:r>
            <a:r>
              <a:rPr sz="2400" b="1" dirty="0"/>
              <a:t> </a:t>
            </a:r>
            <a:r>
              <a:rPr sz="2400" b="1" dirty="0" err="1"/>
              <a:t>الشيء</a:t>
            </a:r>
            <a:r>
              <a:rPr sz="2400" b="1" dirty="0"/>
              <a:t> </a:t>
            </a:r>
            <a:r>
              <a:rPr sz="2400" b="1" dirty="0" err="1" smtClean="0"/>
              <a:t>جيداً</a:t>
            </a:r>
            <a:r>
              <a:rPr sz="2400" b="1" dirty="0"/>
              <a:t/>
            </a:r>
            <a:br>
              <a:rPr sz="2400" b="1" dirty="0"/>
            </a:br>
            <a:r>
              <a:rPr lang="ar-IQ" sz="2400" b="1" dirty="0" smtClean="0"/>
              <a:t>• التجويد اصطلاحاً: علم يُعرف به إعطاء كل حرف حقه ومستحقه عند تلاوة القرآن الكريم من غير تكلف.</a:t>
            </a:r>
            <a:endParaRPr lang="ar-IQ" sz="2400" b="1" dirty="0"/>
          </a:p>
        </p:txBody>
      </p:sp>
      <p:sp>
        <p:nvSpPr>
          <p:cNvPr id="2" name="Rounded Rectangle 1"/>
          <p:cNvSpPr/>
          <p:nvPr/>
        </p:nvSpPr>
        <p:spPr>
          <a:xfrm>
            <a:off x="1371603" y="496115"/>
            <a:ext cx="9448495" cy="274806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457200" tIns="731520" rIns="457200" rtlCol="0" anchor="ctr"/>
          <a:lstStyle/>
          <a:p>
            <a:pPr algn="ctr">
              <a:defRPr sz="4400" b="1">
                <a:solidFill>
                  <a:srgbClr val="B8860B"/>
                </a:solidFill>
                <a:latin typeface="Arial"/>
              </a:defRPr>
            </a:pPr>
            <a:r>
              <a:rPr lang="ar-IQ" sz="5400" dirty="0">
                <a:solidFill>
                  <a:srgbClr val="C00000"/>
                </a:solidFill>
              </a:rPr>
              <a:t>علم </a:t>
            </a:r>
            <a:r>
              <a:rPr lang="ar-IQ" sz="5400" dirty="0" smtClean="0">
                <a:solidFill>
                  <a:srgbClr val="C00000"/>
                </a:solidFill>
              </a:rPr>
              <a:t>التـجويـد</a:t>
            </a:r>
            <a:endParaRPr lang="ar-IQ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00584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731520" tIns="182880" rIns="731520" rtlCol="0" anchor="ctr"/>
          <a:lstStyle/>
          <a:p>
            <a:pPr algn="r">
              <a:defRPr sz="2600" b="1">
                <a:solidFill>
                  <a:srgbClr val="FFFFFF"/>
                </a:solidFill>
                <a:latin typeface="Arial"/>
              </a:defRPr>
            </a:pPr>
            <a:r>
              <a:t>أركان ومبادئ علم التجويد</a:t>
            </a:r>
          </a:p>
        </p:txBody>
      </p:sp>
      <p:sp>
        <p:nvSpPr>
          <p:cNvPr id="3" name="Rectangle 2"/>
          <p:cNvSpPr/>
          <p:nvPr/>
        </p:nvSpPr>
        <p:spPr>
          <a:xfrm>
            <a:off x="3" y="1005840"/>
            <a:ext cx="12191695" cy="45720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7920" y="1463040"/>
            <a:ext cx="52120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Ins="274320" rtlCol="0" anchor="ctr"/>
          <a:lstStyle/>
          <a:p>
            <a:pPr algn="r">
              <a:defRPr sz="1800" b="1">
                <a:solidFill>
                  <a:srgbClr val="B8860B"/>
                </a:solidFill>
                <a:latin typeface="Arial"/>
              </a:defRPr>
            </a:pPr>
            <a:r>
              <a:t>موضوعه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الكلمات القرآنية (وزاد بعض العلماء الحديث الشريف).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Ins="274320" rtlCol="0" anchor="ctr"/>
          <a:lstStyle/>
          <a:p>
            <a:pPr algn="r">
              <a:defRPr sz="1800" b="1">
                <a:solidFill>
                  <a:srgbClr val="B8860B"/>
                </a:solidFill>
                <a:latin typeface="Arial"/>
              </a:defRPr>
            </a:pPr>
            <a:r>
              <a:t>ثمرته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صون اللسان عن اللحن والخطأ في تلاوة القرآن الكريم.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3108960"/>
            <a:ext cx="52120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Ins="274320" rtlCol="0" anchor="ctr"/>
          <a:lstStyle/>
          <a:p>
            <a:pPr algn="r">
              <a:defRPr sz="1800" b="1">
                <a:solidFill>
                  <a:srgbClr val="B8860B"/>
                </a:solidFill>
                <a:latin typeface="Arial"/>
              </a:defRPr>
            </a:pPr>
            <a:r>
              <a:t>غايته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إرضاء الله تعالى، والفوز بسعادة الدارين.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108960"/>
            <a:ext cx="52120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Ins="274320" rtlCol="0" anchor="ctr"/>
          <a:lstStyle/>
          <a:p>
            <a:pPr algn="r">
              <a:defRPr sz="1800" b="1">
                <a:solidFill>
                  <a:srgbClr val="B8860B"/>
                </a:solidFill>
                <a:latin typeface="Arial"/>
              </a:defRPr>
            </a:pPr>
            <a:r>
              <a:t>فضله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من أفضل العلوم وأشرفها لتعلقه بكلام الله تعالى.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4754880"/>
            <a:ext cx="52120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Ins="274320" rtlCol="0" anchor="ctr"/>
          <a:lstStyle/>
          <a:p>
            <a:pPr algn="r">
              <a:defRPr sz="1800" b="1">
                <a:solidFill>
                  <a:srgbClr val="B8860B"/>
                </a:solidFill>
                <a:latin typeface="Arial"/>
              </a:defRPr>
            </a:pPr>
            <a:r>
              <a:t>واضعه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أول من كتب فيه مستقلاً أبو عبيد القاسم بن سلام (وقيل الخاقاني المتوفى 325 هـ).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754880"/>
            <a:ext cx="52120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Ins="274320" rtlCol="0" anchor="ctr"/>
          <a:lstStyle/>
          <a:p>
            <a:pPr algn="r">
              <a:defRPr sz="1800" b="1">
                <a:solidFill>
                  <a:srgbClr val="B8860B"/>
                </a:solidFill>
                <a:latin typeface="Arial"/>
              </a:defRPr>
            </a:pPr>
            <a:r>
              <a:t>استمداده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من الوحي وجبريل عليه السلام، وقراءة النبي ﷺ والصحابة والتابعين.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00584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731520" tIns="182880" rIns="731520" rtlCol="0" anchor="ctr"/>
          <a:lstStyle/>
          <a:p>
            <a:pPr algn="r">
              <a:defRPr sz="2600" b="1">
                <a:solidFill>
                  <a:srgbClr val="FFFFFF"/>
                </a:solidFill>
                <a:latin typeface="Arial"/>
              </a:defRPr>
            </a:pPr>
            <a:r>
              <a:t>أقسام التجويد والأحكام الشرعية</a:t>
            </a:r>
          </a:p>
        </p:txBody>
      </p:sp>
      <p:sp>
        <p:nvSpPr>
          <p:cNvPr id="3" name="Rectangle 2"/>
          <p:cNvSpPr/>
          <p:nvPr/>
        </p:nvSpPr>
        <p:spPr>
          <a:xfrm>
            <a:off x="3" y="1005840"/>
            <a:ext cx="12191695" cy="45720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3" y="1645920"/>
            <a:ext cx="10728655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2000" b="1">
                <a:solidFill>
                  <a:srgbClr val="0F3D3E"/>
                </a:solidFill>
                <a:latin typeface="Arial"/>
              </a:defRPr>
            </a:pPr>
            <a:r>
              <a:t>1. التجويد العلمي (النظري)</a:t>
            </a:r>
          </a:p>
          <a:p>
            <a:pPr algn="r">
              <a:spcBef>
                <a:spcPts val="1000"/>
              </a:spcBef>
              <a:defRPr sz="1600">
                <a:solidFill>
                  <a:srgbClr val="1E293B"/>
                </a:solidFill>
                <a:latin typeface="Arial"/>
              </a:defRPr>
            </a:pPr>
            <a:r>
              <a:t>• المفهوم: معرفة القواعد والضوابط والأحكام (كأحكام النون الساكنة والتنوين والمدود ومخارج الحروف).</a:t>
            </a:r>
            <a:br/>
            <a:r>
              <a:t>• الحكم: مندوب لعامة المسلمين، وواجب على الكفاية لأهل العلم.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3" y="4114800"/>
            <a:ext cx="10728655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2000" b="1">
                <a:solidFill>
                  <a:srgbClr val="0F3D3E"/>
                </a:solidFill>
                <a:latin typeface="Arial"/>
              </a:defRPr>
            </a:pPr>
            <a:r>
              <a:t>2. التجويد العملي (التطبيقي)</a:t>
            </a:r>
          </a:p>
          <a:p>
            <a:pPr algn="r">
              <a:spcBef>
                <a:spcPts val="1000"/>
              </a:spcBef>
              <a:defRPr sz="1600">
                <a:solidFill>
                  <a:srgbClr val="1E293B"/>
                </a:solidFill>
                <a:latin typeface="Arial"/>
              </a:defRPr>
            </a:pPr>
            <a:r>
              <a:t>• المفهوم: النطق بالحروف والكلمات القرآنية مجودة من مخارجها الصحيحة وإعطاء كل حرف حقه ومستحقه.</a:t>
            </a:r>
            <a:br/>
            <a:r>
              <a:t>• الحكم: فرض عين على كل مسلم ومسلمة يريد قراءة شيء من القرآن الكريم.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00584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731520" tIns="182880" rIns="731520" rtlCol="0" anchor="ctr"/>
          <a:lstStyle/>
          <a:p>
            <a:pPr algn="r">
              <a:defRPr sz="2600" b="1">
                <a:solidFill>
                  <a:srgbClr val="FFFFFF"/>
                </a:solidFill>
                <a:latin typeface="Arial"/>
              </a:defRPr>
            </a:pPr>
            <a:r>
              <a:t>أدلة مشروعية التجويد من القرآن الكريم</a:t>
            </a:r>
          </a:p>
        </p:txBody>
      </p:sp>
      <p:sp>
        <p:nvSpPr>
          <p:cNvPr id="3" name="Rectangle 2"/>
          <p:cNvSpPr/>
          <p:nvPr/>
        </p:nvSpPr>
        <p:spPr>
          <a:xfrm>
            <a:off x="3" y="1005840"/>
            <a:ext cx="12191695" cy="45720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3" y="1463040"/>
            <a:ext cx="10728655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1800" b="1">
                <a:solidFill>
                  <a:srgbClr val="0F3D3E"/>
                </a:solidFill>
                <a:latin typeface="Arial"/>
              </a:defRPr>
            </a:pPr>
            <a:r>
              <a:t>الدليل الأول</a:t>
            </a:r>
          </a:p>
          <a:p>
            <a:pPr algn="r">
              <a:spcBef>
                <a:spcPts val="500"/>
              </a:spcBef>
              <a:defRPr sz="1600">
                <a:solidFill>
                  <a:srgbClr val="1E293B"/>
                </a:solidFill>
                <a:latin typeface="Arial"/>
              </a:defRPr>
            </a:pPr>
            <a:r>
              <a:t>قوله تعالى: ﴿وَرَتِّلِ الْقُرْآنَ تَرْتِيلًا﴾ [المزمل: 4]</a:t>
            </a:r>
            <a:br/>
            <a:r>
              <a:t>تفسير علي بن أبي طالب رضي الله عنه: "الترتيل هو تجويد الحروف ومعرفة الوقوف".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3" y="3108960"/>
            <a:ext cx="10728655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1800" b="1">
                <a:solidFill>
                  <a:srgbClr val="0F3D3E"/>
                </a:solidFill>
                <a:latin typeface="Arial"/>
              </a:defRPr>
            </a:pPr>
            <a:r>
              <a:t>الدليل الثاني</a:t>
            </a:r>
          </a:p>
          <a:p>
            <a:pPr algn="r">
              <a:spcBef>
                <a:spcPts val="500"/>
              </a:spcBef>
              <a:defRPr sz="1600">
                <a:solidFill>
                  <a:srgbClr val="1E293B"/>
                </a:solidFill>
                <a:latin typeface="Arial"/>
              </a:defRPr>
            </a:pPr>
            <a:r>
              <a:t>قوله تعالى: ﴿الَّذِينَ آتَيْنَاهُمُ الْكِتَابَ يَتْلُونَهُ حَقَّ تِلاوَتِهِ﴾ [البقرة: 121].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3" y="4754880"/>
            <a:ext cx="10728655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1800" b="1">
                <a:solidFill>
                  <a:srgbClr val="0F3D3E"/>
                </a:solidFill>
                <a:latin typeface="Arial"/>
              </a:defRPr>
            </a:pPr>
            <a:r>
              <a:t>الدليل الثالث</a:t>
            </a:r>
          </a:p>
          <a:p>
            <a:pPr algn="r">
              <a:spcBef>
                <a:spcPts val="500"/>
              </a:spcBef>
              <a:defRPr sz="1600">
                <a:solidFill>
                  <a:srgbClr val="1E293B"/>
                </a:solidFill>
                <a:latin typeface="Arial"/>
              </a:defRPr>
            </a:pPr>
            <a:r>
              <a:t>قوله تعالى: ﴿وَرَتَّلْنَاهُ تَرْتِيلًا﴾ [الفرقان: 32].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00584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731520" tIns="182880" rIns="731520" rtlCol="0" anchor="ctr"/>
          <a:lstStyle/>
          <a:p>
            <a:pPr algn="r">
              <a:defRPr sz="2600" b="1">
                <a:solidFill>
                  <a:srgbClr val="FFFFFF"/>
                </a:solidFill>
                <a:latin typeface="Arial"/>
              </a:defRPr>
            </a:pPr>
            <a:r>
              <a:t>أدلة مشروعية التجويد من السنة النبوية</a:t>
            </a:r>
          </a:p>
        </p:txBody>
      </p:sp>
      <p:sp>
        <p:nvSpPr>
          <p:cNvPr id="3" name="Rectangle 2"/>
          <p:cNvSpPr/>
          <p:nvPr/>
        </p:nvSpPr>
        <p:spPr>
          <a:xfrm>
            <a:off x="3" y="1005840"/>
            <a:ext cx="12191695" cy="45720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3" y="1645920"/>
            <a:ext cx="10728655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2000" b="1">
                <a:solidFill>
                  <a:srgbClr val="B8860B"/>
                </a:solidFill>
                <a:latin typeface="Arial"/>
              </a:defRPr>
            </a:pPr>
            <a:r>
              <a:t>حديث أنس بن مالك رضي الله عنه</a:t>
            </a:r>
          </a:p>
          <a:p>
            <a:pPr algn="r">
              <a:spcBef>
                <a:spcPts val="1000"/>
              </a:spcBef>
              <a:defRPr sz="1600">
                <a:solidFill>
                  <a:srgbClr val="1E293B"/>
                </a:solidFill>
                <a:latin typeface="Arial"/>
              </a:defRPr>
            </a:pPr>
            <a:r>
              <a:t>سُئل عن قراءة النبي ﷺ فقال: "كانت مداً"، ثم قرأ: ﴿بِسْمِ اللَّهِ الرَّحْمَنِ الرَّحِيمِ﴾ يمد بـ "بسم الله"، ويمد بـ "الرحمن"، ويمد بـ "الرحيم".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3" y="4023360"/>
            <a:ext cx="10728655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2000" b="1">
                <a:solidFill>
                  <a:srgbClr val="B8860B"/>
                </a:solidFill>
                <a:latin typeface="Arial"/>
              </a:defRPr>
            </a:pPr>
            <a:r>
              <a:t>حديث أم سلمة رضي الله عنها</a:t>
            </a:r>
          </a:p>
          <a:p>
            <a:pPr algn="r">
              <a:spcBef>
                <a:spcPts val="1000"/>
              </a:spcBef>
              <a:defRPr sz="1600">
                <a:solidFill>
                  <a:srgbClr val="1E293B"/>
                </a:solidFill>
                <a:latin typeface="Arial"/>
              </a:defRPr>
            </a:pPr>
            <a:r>
              <a:t>قالت: "كان رسول الله ﷺ يقطع قراءته يقول: ﴿الْحَمْدُ لِلَّهِ رَبِّ الْعَالَمِينَ﴾ ثم يقف، ثم يقول: ﴿الرَّحْمَنِ الرَّحِيمِ﴾ ثم يقف...".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00584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731520" tIns="182880" rIns="731520" rtlCol="0" anchor="ctr"/>
          <a:lstStyle/>
          <a:p>
            <a:pPr algn="r">
              <a:defRPr sz="2600" b="1">
                <a:solidFill>
                  <a:srgbClr val="FFFFFF"/>
                </a:solidFill>
                <a:latin typeface="Arial"/>
              </a:defRPr>
            </a:pPr>
            <a:r>
              <a:t>الأثر النبوي والإجماع على التجويد</a:t>
            </a:r>
          </a:p>
        </p:txBody>
      </p:sp>
      <p:sp>
        <p:nvSpPr>
          <p:cNvPr id="3" name="Rectangle 2"/>
          <p:cNvSpPr/>
          <p:nvPr/>
        </p:nvSpPr>
        <p:spPr>
          <a:xfrm>
            <a:off x="3" y="1005840"/>
            <a:ext cx="12191695" cy="45720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3" y="1463040"/>
            <a:ext cx="10728655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1800" b="1">
                <a:solidFill>
                  <a:srgbClr val="0F3D3E"/>
                </a:solidFill>
                <a:latin typeface="Arial"/>
              </a:defRPr>
            </a:pPr>
            <a:r>
              <a:t>أثر عبد الله بن مسعود رضي الله عنه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سمع رجلاً يقرأ: ﴿إِنَّمَا الصَّدَقَاتُ لِلْفُقَرَاءِ وَالْمَسَاكِينِ﴾ مرسلة (من غير مد)، فقال له: "ما هكذا أقرأنيها رسول الله ﷺ"، فمدها.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3" y="3108960"/>
            <a:ext cx="10728655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1800" b="1">
                <a:solidFill>
                  <a:srgbClr val="0F3D3E"/>
                </a:solidFill>
                <a:latin typeface="Arial"/>
              </a:defRPr>
            </a:pPr>
            <a:r>
              <a:t>الترغيب النبوي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قوله ﷺ: "إن الله يحب أن يُقرأ هذا القرآن كما أُنزِل".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3" y="4754880"/>
            <a:ext cx="10728655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3D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rIns="365760" rtlCol="0" anchor="ctr"/>
          <a:lstStyle/>
          <a:p>
            <a:pPr algn="r">
              <a:defRPr sz="1800" b="1">
                <a:solidFill>
                  <a:srgbClr val="0F3D3E"/>
                </a:solidFill>
                <a:latin typeface="Arial"/>
              </a:defRPr>
            </a:pPr>
            <a:r>
              <a:t>الإجماع</a:t>
            </a:r>
          </a:p>
          <a:p>
            <a:pPr algn="r">
              <a:spcBef>
                <a:spcPts val="500"/>
              </a:spcBef>
              <a:defRPr sz="1500">
                <a:solidFill>
                  <a:srgbClr val="1E293B"/>
                </a:solidFill>
                <a:latin typeface="Arial"/>
              </a:defRPr>
            </a:pPr>
            <a:r>
              <a:t>أجمعت الأمة المعصومة من الخطأ على وجوب التجويد من زمن النبي ﷺ إلى زماننا هذا ولم يختلف فيه أحد منهم.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</TotalTime>
  <Words>357</Words>
  <Application>Microsoft Office PowerPoint</Application>
  <PresentationFormat>مخصص</PresentationFormat>
  <Paragraphs>39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Maher</cp:lastModifiedBy>
  <cp:revision>2</cp:revision>
  <dcterms:modified xsi:type="dcterms:W3CDTF">2026-09-05T15:25:14Z</dcterms:modified>
</cp:coreProperties>
</file>