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 lvl="0">
      <a:defRPr lang="en-US"/>
    </a:defPPr>
    <a:lvl1pPr marL="0" lv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lvl="5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lvl="6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lvl="7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lvl="8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5" d="100"/>
          <a:sy n="65" d="100"/>
        </p:scale>
        <p:origin x="-672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2800" b="1">
                <a:solidFill>
                  <a:srgbClr val="D4AF37"/>
                </a:solidFill>
                <a:latin typeface="Arial"/>
              </a:defRPr>
            </a:pPr>
            <a:r>
              <a:t>رابعاً: اللحن (تعريفه وأقسامه)</a:t>
            </a:r>
          </a:p>
          <a:p>
            <a:pPr algn="r">
              <a:defRPr sz="1600">
                <a:solidFill>
                  <a:srgbClr val="F5F5F5"/>
                </a:solidFill>
                <a:latin typeface="Arial"/>
              </a:defRPr>
            </a:pPr>
            <a:r>
              <a:t>مقدمة في أحكام التلاوة واللحن في القرآن الكريم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 rtl="1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rPr sz="2000" dirty="0"/>
              <a:t>1</a:t>
            </a:r>
            <a:r>
              <a:rPr sz="2000" dirty="0">
                <a:solidFill>
                  <a:schemeClr val="tx1"/>
                </a:solidFill>
              </a:rPr>
              <a:t>. </a:t>
            </a:r>
            <a:r>
              <a:rPr sz="2000" dirty="0" err="1">
                <a:solidFill>
                  <a:schemeClr val="tx1"/>
                </a:solidFill>
              </a:rPr>
              <a:t>تعريف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endParaRPr sz="2000" dirty="0">
              <a:solidFill>
                <a:schemeClr val="tx1"/>
              </a:solidFill>
            </a:endParaRP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chemeClr val="tx1"/>
                </a:solidFill>
              </a:rPr>
              <a:t>•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لغةً</a:t>
            </a:r>
            <a:r>
              <a:rPr sz="2000" dirty="0">
                <a:solidFill>
                  <a:schemeClr val="tx1"/>
                </a:solidFill>
              </a:rPr>
              <a:t>: </a:t>
            </a:r>
            <a:r>
              <a:rPr sz="2000" dirty="0" err="1">
                <a:solidFill>
                  <a:schemeClr val="tx1"/>
                </a:solidFill>
              </a:rPr>
              <a:t>الميل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والانحراف</a:t>
            </a:r>
            <a:r>
              <a:rPr sz="2000" dirty="0">
                <a:solidFill>
                  <a:schemeClr val="tx1"/>
                </a:solidFill>
              </a:rPr>
              <a:t>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chemeClr val="tx1"/>
                </a:solidFill>
              </a:rPr>
              <a:t>•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اصطلاحاً</a:t>
            </a:r>
            <a:r>
              <a:rPr sz="2000" dirty="0">
                <a:solidFill>
                  <a:schemeClr val="tx1"/>
                </a:solidFill>
              </a:rPr>
              <a:t>: </a:t>
            </a:r>
            <a:r>
              <a:rPr sz="2000" dirty="0" err="1">
                <a:solidFill>
                  <a:schemeClr val="tx1"/>
                </a:solidFill>
              </a:rPr>
              <a:t>الخطأ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والميل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عن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الصواب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في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القراءة</a:t>
            </a:r>
            <a:r>
              <a:rPr sz="2000" dirty="0">
                <a:solidFill>
                  <a:schemeClr val="tx1"/>
                </a:solidFill>
              </a:rPr>
              <a:t>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chemeClr val="tx1"/>
                </a:solidFill>
              </a:rPr>
              <a:t>• </a:t>
            </a:r>
            <a:r>
              <a:rPr sz="2000" dirty="0" err="1">
                <a:solidFill>
                  <a:schemeClr val="tx1"/>
                </a:solidFill>
              </a:rPr>
              <a:t>ينقسم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إلى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قسمين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رئيسيين</a:t>
            </a:r>
            <a:r>
              <a:rPr sz="2000" dirty="0">
                <a:solidFill>
                  <a:schemeClr val="tx1"/>
                </a:solidFill>
              </a:rPr>
              <a:t>: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chemeClr val="tx1"/>
                </a:solidFill>
              </a:rPr>
              <a:t>   أ-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الجلي</a:t>
            </a:r>
            <a:r>
              <a:rPr sz="2000" dirty="0">
                <a:solidFill>
                  <a:schemeClr val="tx1"/>
                </a:solidFill>
              </a:rPr>
              <a:t> (</a:t>
            </a:r>
            <a:r>
              <a:rPr sz="2000" dirty="0" err="1">
                <a:solidFill>
                  <a:schemeClr val="tx1"/>
                </a:solidFill>
              </a:rPr>
              <a:t>ظاهر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ويخل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بالمعنى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أو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المبنى</a:t>
            </a:r>
            <a:r>
              <a:rPr sz="2000" dirty="0">
                <a:solidFill>
                  <a:schemeClr val="tx1"/>
                </a:solidFill>
              </a:rPr>
              <a:t>).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chemeClr val="tx1"/>
                </a:solidFill>
              </a:rPr>
              <a:t>   ب-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الخفي</a:t>
            </a:r>
            <a:r>
              <a:rPr sz="2000" dirty="0">
                <a:solidFill>
                  <a:schemeClr val="tx1"/>
                </a:solidFill>
              </a:rPr>
              <a:t> (</a:t>
            </a:r>
            <a:r>
              <a:rPr sz="2000" dirty="0" err="1">
                <a:solidFill>
                  <a:schemeClr val="tx1"/>
                </a:solidFill>
              </a:rPr>
              <a:t>يتعلق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بجماليات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وإتقان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التجويد</a:t>
            </a:r>
            <a:r>
              <a:rPr sz="2000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rPr sz="2000" dirty="0" err="1">
                <a:solidFill>
                  <a:schemeClr val="tx1"/>
                </a:solidFill>
              </a:rPr>
              <a:t>أقسام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بوجه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عام</a:t>
            </a:r>
            <a:endParaRPr sz="2000" dirty="0">
              <a:solidFill>
                <a:schemeClr val="tx1"/>
              </a:solidFill>
            </a:endParaRP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chemeClr val="tx1"/>
                </a:solidFill>
              </a:rPr>
              <a:t>• </a:t>
            </a:r>
            <a:r>
              <a:rPr sz="2000" dirty="0" err="1">
                <a:solidFill>
                  <a:schemeClr val="tx1"/>
                </a:solidFill>
              </a:rPr>
              <a:t>يطرأ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على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ألفاظ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القرآن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الكريم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وحركاته</a:t>
            </a:r>
            <a:r>
              <a:rPr sz="2000" dirty="0">
                <a:solidFill>
                  <a:schemeClr val="tx1"/>
                </a:solidFill>
              </a:rPr>
              <a:t>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chemeClr val="tx1"/>
                </a:solidFill>
              </a:rPr>
              <a:t>• </a:t>
            </a:r>
            <a:r>
              <a:rPr sz="2000" dirty="0" err="1">
                <a:solidFill>
                  <a:schemeClr val="tx1"/>
                </a:solidFill>
              </a:rPr>
              <a:t>خطورة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الجلي</a:t>
            </a:r>
            <a:r>
              <a:rPr sz="2000" dirty="0">
                <a:solidFill>
                  <a:schemeClr val="tx1"/>
                </a:solidFill>
              </a:rPr>
              <a:t>: </a:t>
            </a:r>
            <a:r>
              <a:rPr sz="2000" dirty="0" err="1">
                <a:solidFill>
                  <a:schemeClr val="tx1"/>
                </a:solidFill>
              </a:rPr>
              <a:t>يشارك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في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معرفته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علماء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القراءة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وعامة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الناس</a:t>
            </a:r>
            <a:r>
              <a:rPr sz="2000" dirty="0">
                <a:solidFill>
                  <a:schemeClr val="tx1"/>
                </a:solidFill>
              </a:rPr>
              <a:t>، </a:t>
            </a:r>
            <a:r>
              <a:rPr sz="2000" dirty="0" err="1">
                <a:solidFill>
                  <a:schemeClr val="tx1"/>
                </a:solidFill>
              </a:rPr>
              <a:t>ويؤدي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غالباً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إلى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فساد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المعنى</a:t>
            </a:r>
            <a:r>
              <a:rPr sz="2000" dirty="0">
                <a:solidFill>
                  <a:schemeClr val="tx1"/>
                </a:solidFill>
              </a:rPr>
              <a:t>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chemeClr val="tx1"/>
                </a:solidFill>
              </a:rPr>
              <a:t>• </a:t>
            </a:r>
            <a:r>
              <a:rPr sz="2000" dirty="0" err="1">
                <a:solidFill>
                  <a:schemeClr val="tx1"/>
                </a:solidFill>
              </a:rPr>
              <a:t>اللحن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الخفي</a:t>
            </a:r>
            <a:r>
              <a:rPr sz="2000" dirty="0">
                <a:solidFill>
                  <a:schemeClr val="tx1"/>
                </a:solidFill>
              </a:rPr>
              <a:t>: </a:t>
            </a:r>
            <a:r>
              <a:rPr sz="2000" dirty="0" err="1">
                <a:solidFill>
                  <a:schemeClr val="tx1"/>
                </a:solidFill>
              </a:rPr>
              <a:t>يختص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بمعرفته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أهل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الفن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والحذاق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من</a:t>
            </a:r>
            <a:r>
              <a:rPr sz="2000" dirty="0">
                <a:solidFill>
                  <a:schemeClr val="tx1"/>
                </a:solidFill>
              </a:rPr>
              <a:t> </a:t>
            </a:r>
            <a:r>
              <a:rPr sz="2000" dirty="0" err="1">
                <a:solidFill>
                  <a:schemeClr val="tx1"/>
                </a:solidFill>
              </a:rPr>
              <a:t>القراء</a:t>
            </a:r>
            <a:r>
              <a:rPr sz="2000" dirty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2800" b="1">
                <a:solidFill>
                  <a:srgbClr val="D4AF37"/>
                </a:solidFill>
                <a:latin typeface="Arial"/>
              </a:defRPr>
            </a:pPr>
            <a:r>
              <a:t>اللحن الجلي: تعريفه، صوره، وحكمه</a:t>
            </a:r>
          </a:p>
          <a:p>
            <a:pPr algn="r">
              <a:defRPr sz="1600">
                <a:solidFill>
                  <a:srgbClr val="F5F5F5"/>
                </a:solidFill>
                <a:latin typeface="Arial"/>
              </a:defRPr>
            </a:pPr>
            <a:r>
              <a:t>من أقسام اللحن في قراءة القرآن الكريم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rPr dirty="0" err="1"/>
              <a:t>صور</a:t>
            </a:r>
            <a:r>
              <a:rPr dirty="0"/>
              <a:t> </a:t>
            </a:r>
            <a:r>
              <a:rPr dirty="0" err="1"/>
              <a:t>اللحن</a:t>
            </a:r>
            <a:r>
              <a:rPr dirty="0"/>
              <a:t> </a:t>
            </a:r>
            <a:r>
              <a:rPr dirty="0" err="1"/>
              <a:t>الجلي</a:t>
            </a:r>
            <a:endParaRPr dirty="0"/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dirty="0"/>
              <a:t>1</a:t>
            </a:r>
            <a:r>
              <a:rPr sz="2000" dirty="0"/>
              <a:t>. </a:t>
            </a:r>
            <a:r>
              <a:rPr sz="2000" dirty="0" err="1"/>
              <a:t>تبديل</a:t>
            </a:r>
            <a:r>
              <a:rPr sz="2000" dirty="0"/>
              <a:t> </a:t>
            </a:r>
            <a:r>
              <a:rPr sz="2000" dirty="0" err="1"/>
              <a:t>حرف</a:t>
            </a:r>
            <a:r>
              <a:rPr sz="2000" dirty="0"/>
              <a:t> </a:t>
            </a:r>
            <a:r>
              <a:rPr sz="2000" dirty="0" err="1"/>
              <a:t>بحرف</a:t>
            </a:r>
            <a:r>
              <a:rPr sz="2000" dirty="0"/>
              <a:t>: </a:t>
            </a:r>
            <a:r>
              <a:rPr sz="2000" dirty="0" err="1"/>
              <a:t>كإبدال</a:t>
            </a:r>
            <a:r>
              <a:rPr sz="2000" dirty="0"/>
              <a:t> </a:t>
            </a:r>
            <a:r>
              <a:rPr sz="2000" dirty="0" err="1"/>
              <a:t>الطاء</a:t>
            </a:r>
            <a:r>
              <a:rPr sz="2000" dirty="0"/>
              <a:t> </a:t>
            </a:r>
            <a:r>
              <a:rPr sz="2000" dirty="0" err="1"/>
              <a:t>بالتاء</a:t>
            </a:r>
            <a:r>
              <a:rPr sz="2000" dirty="0"/>
              <a:t> (</a:t>
            </a:r>
            <a:r>
              <a:rPr sz="2000" dirty="0" err="1"/>
              <a:t>القانطين</a:t>
            </a:r>
            <a:r>
              <a:rPr sz="2000" dirty="0"/>
              <a:t> -&gt; </a:t>
            </a:r>
            <a:r>
              <a:rPr sz="2000" dirty="0" err="1"/>
              <a:t>القانتين</a:t>
            </a:r>
            <a:r>
              <a:rPr sz="2000" dirty="0"/>
              <a:t>)، </a:t>
            </a:r>
            <a:r>
              <a:rPr sz="2000" dirty="0" err="1"/>
              <a:t>أو</a:t>
            </a:r>
            <a:r>
              <a:rPr sz="2000" dirty="0"/>
              <a:t> </a:t>
            </a:r>
            <a:r>
              <a:rPr sz="2000" dirty="0" err="1"/>
              <a:t>السين</a:t>
            </a:r>
            <a:r>
              <a:rPr sz="2000" dirty="0"/>
              <a:t> </a:t>
            </a:r>
            <a:r>
              <a:rPr sz="2000" dirty="0" err="1"/>
              <a:t>بالثاء</a:t>
            </a:r>
            <a:r>
              <a:rPr sz="2000" dirty="0"/>
              <a:t> (</a:t>
            </a:r>
            <a:r>
              <a:rPr sz="2000" dirty="0" err="1"/>
              <a:t>مسلهم</a:t>
            </a:r>
            <a:r>
              <a:rPr sz="2000" dirty="0"/>
              <a:t> -&gt; </a:t>
            </a:r>
            <a:r>
              <a:rPr sz="2000" dirty="0" err="1"/>
              <a:t>مثلهم</a:t>
            </a:r>
            <a:r>
              <a:rPr sz="2000" dirty="0"/>
              <a:t>).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/>
              <a:t>2. </a:t>
            </a:r>
            <a:r>
              <a:rPr sz="2000" dirty="0" err="1"/>
              <a:t>تغيير</a:t>
            </a:r>
            <a:r>
              <a:rPr sz="2000" dirty="0"/>
              <a:t> </a:t>
            </a:r>
            <a:r>
              <a:rPr sz="2000" dirty="0" err="1"/>
              <a:t>حركات</a:t>
            </a:r>
            <a:r>
              <a:rPr sz="2000" dirty="0"/>
              <a:t> </a:t>
            </a:r>
            <a:r>
              <a:rPr sz="2000" dirty="0" err="1"/>
              <a:t>الإعراب</a:t>
            </a:r>
            <a:r>
              <a:rPr sz="2000" dirty="0"/>
              <a:t>: </a:t>
            </a:r>
            <a:r>
              <a:rPr sz="2000" dirty="0" err="1"/>
              <a:t>كإبدال</a:t>
            </a:r>
            <a:r>
              <a:rPr sz="2000" dirty="0"/>
              <a:t> </a:t>
            </a:r>
            <a:r>
              <a:rPr sz="2000" dirty="0" err="1"/>
              <a:t>الضمة</a:t>
            </a:r>
            <a:r>
              <a:rPr sz="2000" dirty="0"/>
              <a:t> </a:t>
            </a:r>
            <a:r>
              <a:rPr sz="2000" dirty="0" err="1"/>
              <a:t>فتحة</a:t>
            </a:r>
            <a:r>
              <a:rPr sz="2000" dirty="0"/>
              <a:t> (</a:t>
            </a:r>
            <a:r>
              <a:rPr sz="2000" dirty="0" err="1"/>
              <a:t>أنعمتُ</a:t>
            </a:r>
            <a:r>
              <a:rPr sz="2000" dirty="0"/>
              <a:t> </a:t>
            </a:r>
            <a:r>
              <a:rPr sz="2000" dirty="0" err="1"/>
              <a:t>عليهم</a:t>
            </a:r>
            <a:r>
              <a:rPr sz="2000" dirty="0"/>
              <a:t> -&gt; </a:t>
            </a:r>
            <a:r>
              <a:rPr sz="2000" dirty="0" err="1"/>
              <a:t>أنعمتَ</a:t>
            </a:r>
            <a:r>
              <a:rPr sz="2000" dirty="0"/>
              <a:t> </a:t>
            </a:r>
            <a:r>
              <a:rPr sz="2000" dirty="0" err="1"/>
              <a:t>عليهم</a:t>
            </a:r>
            <a:r>
              <a:rPr sz="2000" dirty="0"/>
              <a:t>).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/>
              <a:t>3. </a:t>
            </a:r>
            <a:r>
              <a:rPr sz="2000" dirty="0" err="1"/>
              <a:t>إضافة</a:t>
            </a:r>
            <a:r>
              <a:rPr sz="2000" dirty="0"/>
              <a:t> </a:t>
            </a:r>
            <a:r>
              <a:rPr sz="2000" dirty="0" err="1"/>
              <a:t>حرف</a:t>
            </a:r>
            <a:r>
              <a:rPr sz="2000" dirty="0"/>
              <a:t> </a:t>
            </a:r>
            <a:r>
              <a:rPr sz="2000" dirty="0" err="1"/>
              <a:t>أو</a:t>
            </a:r>
            <a:r>
              <a:rPr sz="2000" dirty="0"/>
              <a:t> </a:t>
            </a:r>
            <a:r>
              <a:rPr sz="2000" dirty="0" err="1"/>
              <a:t>حذف</a:t>
            </a:r>
            <a:r>
              <a:rPr sz="2000" dirty="0"/>
              <a:t> </a:t>
            </a:r>
            <a:r>
              <a:rPr sz="2000" dirty="0" err="1"/>
              <a:t>حرف</a:t>
            </a:r>
            <a:r>
              <a:rPr sz="2000" dirty="0"/>
              <a:t> </a:t>
            </a:r>
            <a:r>
              <a:rPr sz="2000" dirty="0" err="1"/>
              <a:t>أثناء</a:t>
            </a:r>
            <a:r>
              <a:rPr sz="2000" dirty="0"/>
              <a:t> </a:t>
            </a:r>
            <a:r>
              <a:rPr sz="2000" dirty="0" err="1"/>
              <a:t>التلاوة</a:t>
            </a:r>
            <a:r>
              <a:rPr sz="2000" dirty="0"/>
              <a:t>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/>
              <a:t>4. </a:t>
            </a:r>
            <a:r>
              <a:rPr sz="2000" dirty="0" err="1"/>
              <a:t>تشديد</a:t>
            </a:r>
            <a:r>
              <a:rPr sz="2000" dirty="0"/>
              <a:t> </a:t>
            </a:r>
            <a:r>
              <a:rPr sz="2000" dirty="0" err="1"/>
              <a:t>المخفف</a:t>
            </a:r>
            <a:r>
              <a:rPr sz="2000" dirty="0"/>
              <a:t> </a:t>
            </a:r>
            <a:r>
              <a:rPr sz="2000" dirty="0" err="1"/>
              <a:t>أو</a:t>
            </a:r>
            <a:r>
              <a:rPr sz="2000" dirty="0"/>
              <a:t> </a:t>
            </a:r>
            <a:r>
              <a:rPr sz="2000" dirty="0" err="1"/>
              <a:t>تخفيف</a:t>
            </a:r>
            <a:r>
              <a:rPr sz="2000" dirty="0"/>
              <a:t> </a:t>
            </a:r>
            <a:r>
              <a:rPr sz="2000" dirty="0" err="1"/>
              <a:t>المشدد</a:t>
            </a:r>
            <a:r>
              <a:rPr sz="2000" dirty="0"/>
              <a:t>: (</a:t>
            </a:r>
            <a:r>
              <a:rPr sz="2000" dirty="0" err="1"/>
              <a:t>يُمَسِّكُون</a:t>
            </a:r>
            <a:r>
              <a:rPr sz="2000" dirty="0"/>
              <a:t> -&gt; </a:t>
            </a:r>
            <a:r>
              <a:rPr sz="2000" dirty="0" err="1"/>
              <a:t>يَمْسَكُون</a:t>
            </a:r>
            <a:r>
              <a:rPr sz="2000" dirty="0"/>
              <a:t>).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ln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rPr dirty="0" err="1"/>
              <a:t>تعريفه</a:t>
            </a:r>
            <a:r>
              <a:rPr dirty="0"/>
              <a:t> </a:t>
            </a:r>
            <a:r>
              <a:rPr dirty="0" err="1"/>
              <a:t>وحكمه</a:t>
            </a:r>
            <a:r>
              <a:rPr dirty="0"/>
              <a:t> </a:t>
            </a:r>
            <a:r>
              <a:rPr dirty="0" err="1"/>
              <a:t>الشرعي</a:t>
            </a:r>
            <a:endParaRPr dirty="0"/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dirty="0"/>
              <a:t>• </a:t>
            </a:r>
            <a:r>
              <a:rPr dirty="0" err="1"/>
              <a:t>تعريفه</a:t>
            </a:r>
            <a:r>
              <a:rPr dirty="0"/>
              <a:t>: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هو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خطأ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يطرأ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على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اللفظ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فيخل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بمبناه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ومعناه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خللاً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ظاهراً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يشترك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في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معرفته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العلماء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والعامة</a:t>
            </a:r>
            <a:r>
              <a:rPr sz="2000" dirty="0">
                <a:solidFill>
                  <a:srgbClr val="F5F5F5"/>
                </a:solidFill>
                <a:latin typeface="Arial"/>
              </a:rPr>
              <a:t>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rgbClr val="F5F5F5"/>
                </a:solidFill>
                <a:latin typeface="Arial"/>
              </a:rPr>
              <a:t>•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سبب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تسميته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جلياً</a:t>
            </a:r>
            <a:r>
              <a:rPr sz="2000" dirty="0">
                <a:solidFill>
                  <a:srgbClr val="F5F5F5"/>
                </a:solidFill>
                <a:latin typeface="Arial"/>
              </a:rPr>
              <a:t>: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لأنه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ظاهر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يخل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باللفظ</a:t>
            </a:r>
            <a:r>
              <a:rPr sz="2000" dirty="0">
                <a:solidFill>
                  <a:srgbClr val="F5F5F5"/>
                </a:solidFill>
                <a:latin typeface="Arial"/>
              </a:rPr>
              <a:t>.</a:t>
            </a:r>
          </a:p>
          <a:p>
            <a:pPr algn="r" rtl="1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>
                <a:solidFill>
                  <a:srgbClr val="F5F5F5"/>
                </a:solidFill>
                <a:latin typeface="Arial"/>
              </a:rPr>
              <a:t>•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حكمه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الشرعي</a:t>
            </a:r>
            <a:r>
              <a:rPr sz="2000" dirty="0">
                <a:solidFill>
                  <a:srgbClr val="F5F5F5"/>
                </a:solidFill>
                <a:latin typeface="Arial"/>
              </a:rPr>
              <a:t>: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تحريم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التعمد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أو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التساهل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فيه</a:t>
            </a:r>
            <a:r>
              <a:rPr sz="2000" dirty="0">
                <a:solidFill>
                  <a:srgbClr val="F5F5F5"/>
                </a:solidFill>
                <a:latin typeface="Arial"/>
              </a:rPr>
              <a:t>،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ومن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تعمده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أو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تساهل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به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كان</a:t>
            </a:r>
            <a:r>
              <a:rPr sz="2000" dirty="0">
                <a:solidFill>
                  <a:srgbClr val="F5F5F5"/>
                </a:solidFill>
                <a:latin typeface="Arial"/>
              </a:rPr>
              <a:t> </a:t>
            </a:r>
            <a:r>
              <a:rPr sz="2000" dirty="0" err="1">
                <a:solidFill>
                  <a:srgbClr val="F5F5F5"/>
                </a:solidFill>
                <a:latin typeface="Arial"/>
              </a:rPr>
              <a:t>آثماً</a:t>
            </a:r>
            <a:r>
              <a:rPr sz="2000" dirty="0">
                <a:solidFill>
                  <a:srgbClr val="F5F5F5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2800" b="1">
                <a:solidFill>
                  <a:srgbClr val="D4AF37"/>
                </a:solidFill>
                <a:latin typeface="Arial"/>
              </a:defRPr>
            </a:pPr>
            <a:r>
              <a:t>اللحن الخفي ومراتب القراء</a:t>
            </a:r>
          </a:p>
          <a:p>
            <a:pPr algn="r">
              <a:defRPr sz="1600">
                <a:solidFill>
                  <a:srgbClr val="F5F5F5"/>
                </a:solidFill>
                <a:latin typeface="Arial"/>
              </a:defRPr>
            </a:pPr>
            <a:r>
              <a:t>أحكام التجويد والدقة في القراءة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rPr sz="2000"/>
              <a:t>اللحن الخفي وحكمه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/>
              <a:t>• تعريفه: خطأ يطرأ على اللفظ فيخل بعرف القراءة دون المعنى (يتعلق بجمال الإتقان).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/>
              <a:t>• أمثلته: ترك أحكام التجويد كالإدغام، الإظهار، التفخيم والترقيق، أو عدم ضبط مقادير المدود والغنة وتكرير الراء.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/>
              <a:t>• حكمه: يُكره إذا كان على سبيل التساهل، فإن تعمده القارئ كان آثماً.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rPr sz="2000" dirty="0" err="1"/>
              <a:t>أقسام</a:t>
            </a:r>
            <a:r>
              <a:rPr sz="2000" dirty="0"/>
              <a:t> </a:t>
            </a:r>
            <a:r>
              <a:rPr sz="2000" dirty="0" err="1"/>
              <a:t>الناس</a:t>
            </a:r>
            <a:r>
              <a:rPr sz="2000" dirty="0"/>
              <a:t> </a:t>
            </a:r>
            <a:r>
              <a:rPr sz="2000" dirty="0" err="1"/>
              <a:t>في</a:t>
            </a:r>
            <a:r>
              <a:rPr sz="2000" dirty="0"/>
              <a:t> </a:t>
            </a:r>
            <a:r>
              <a:rPr sz="2000" dirty="0" err="1"/>
              <a:t>قراءة</a:t>
            </a:r>
            <a:r>
              <a:rPr sz="2000" dirty="0"/>
              <a:t> </a:t>
            </a:r>
            <a:r>
              <a:rPr sz="2000" dirty="0" err="1"/>
              <a:t>القرآن</a:t>
            </a:r>
            <a:endParaRPr sz="2000" dirty="0"/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/>
              <a:t>1. </a:t>
            </a:r>
            <a:r>
              <a:rPr sz="2000" dirty="0" err="1"/>
              <a:t>المحسن</a:t>
            </a:r>
            <a:r>
              <a:rPr sz="2000" dirty="0"/>
              <a:t> </a:t>
            </a:r>
            <a:r>
              <a:rPr sz="2000" dirty="0" err="1"/>
              <a:t>المأجور</a:t>
            </a:r>
            <a:r>
              <a:rPr sz="2000" dirty="0"/>
              <a:t>: </a:t>
            </a:r>
            <a:r>
              <a:rPr sz="2000" dirty="0" err="1"/>
              <a:t>من</a:t>
            </a:r>
            <a:r>
              <a:rPr sz="2000" dirty="0"/>
              <a:t> </a:t>
            </a:r>
            <a:r>
              <a:rPr sz="2000" dirty="0" err="1"/>
              <a:t>تلقى</a:t>
            </a:r>
            <a:r>
              <a:rPr sz="2000" dirty="0"/>
              <a:t> </a:t>
            </a:r>
            <a:r>
              <a:rPr sz="2000" dirty="0" err="1"/>
              <a:t>القراءة</a:t>
            </a:r>
            <a:r>
              <a:rPr sz="2000" dirty="0"/>
              <a:t> </a:t>
            </a:r>
            <a:r>
              <a:rPr sz="2000" dirty="0" err="1"/>
              <a:t>بسند</a:t>
            </a:r>
            <a:r>
              <a:rPr sz="2000" dirty="0"/>
              <a:t> </a:t>
            </a:r>
            <a:r>
              <a:rPr sz="2000" dirty="0" err="1"/>
              <a:t>صحيح</a:t>
            </a:r>
            <a:r>
              <a:rPr sz="2000" dirty="0"/>
              <a:t> </a:t>
            </a:r>
            <a:r>
              <a:rPr sz="2000" dirty="0" err="1"/>
              <a:t>وجود</a:t>
            </a:r>
            <a:r>
              <a:rPr sz="2000" dirty="0"/>
              <a:t> </a:t>
            </a:r>
            <a:r>
              <a:rPr sz="2000" dirty="0" err="1"/>
              <a:t>قراءته</a:t>
            </a:r>
            <a:r>
              <a:rPr sz="2000" dirty="0"/>
              <a:t> </a:t>
            </a:r>
            <a:r>
              <a:rPr sz="2000" dirty="0" err="1"/>
              <a:t>باللفظ</a:t>
            </a:r>
            <a:r>
              <a:rPr sz="2000" dirty="0"/>
              <a:t> </a:t>
            </a:r>
            <a:r>
              <a:rPr sz="2000" dirty="0" err="1"/>
              <a:t>العربي</a:t>
            </a:r>
            <a:r>
              <a:rPr sz="2000" dirty="0"/>
              <a:t> </a:t>
            </a:r>
            <a:r>
              <a:rPr sz="2000" dirty="0" err="1"/>
              <a:t>الفصيح</a:t>
            </a:r>
            <a:r>
              <a:rPr sz="2000" dirty="0"/>
              <a:t> (</a:t>
            </a:r>
            <a:r>
              <a:rPr sz="2000" dirty="0" err="1"/>
              <a:t>الماهر</a:t>
            </a:r>
            <a:r>
              <a:rPr sz="2000" dirty="0"/>
              <a:t> </a:t>
            </a:r>
            <a:r>
              <a:rPr sz="2000" dirty="0" err="1"/>
              <a:t>بالقرآن</a:t>
            </a:r>
            <a:r>
              <a:rPr sz="2000" dirty="0"/>
              <a:t>).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/>
              <a:t>2. </a:t>
            </a:r>
            <a:r>
              <a:rPr sz="2000" dirty="0" err="1"/>
              <a:t>المعذور</a:t>
            </a:r>
            <a:r>
              <a:rPr sz="2000" dirty="0"/>
              <a:t>: </a:t>
            </a:r>
            <a:r>
              <a:rPr sz="2000" dirty="0" err="1"/>
              <a:t>من</a:t>
            </a:r>
            <a:r>
              <a:rPr sz="2000" dirty="0"/>
              <a:t> </a:t>
            </a:r>
            <a:r>
              <a:rPr sz="2000" dirty="0" err="1"/>
              <a:t>لا</a:t>
            </a:r>
            <a:r>
              <a:rPr sz="2000" dirty="0"/>
              <a:t> </a:t>
            </a:r>
            <a:r>
              <a:rPr sz="2000" dirty="0" err="1"/>
              <a:t>يطاوعه</a:t>
            </a:r>
            <a:r>
              <a:rPr sz="2000" dirty="0"/>
              <a:t> </a:t>
            </a:r>
            <a:r>
              <a:rPr sz="2000" dirty="0" err="1"/>
              <a:t>لسانه</a:t>
            </a:r>
            <a:r>
              <a:rPr sz="2000" dirty="0"/>
              <a:t> </a:t>
            </a:r>
            <a:r>
              <a:rPr sz="2000" dirty="0" err="1"/>
              <a:t>أو</a:t>
            </a:r>
            <a:r>
              <a:rPr sz="2000" dirty="0"/>
              <a:t> </a:t>
            </a:r>
            <a:r>
              <a:rPr sz="2000" dirty="0" err="1"/>
              <a:t>لا</a:t>
            </a:r>
            <a:r>
              <a:rPr sz="2000" dirty="0"/>
              <a:t> </a:t>
            </a:r>
            <a:r>
              <a:rPr sz="2000" dirty="0" err="1"/>
              <a:t>يجد</a:t>
            </a:r>
            <a:r>
              <a:rPr sz="2000" dirty="0"/>
              <a:t> </a:t>
            </a:r>
            <a:r>
              <a:rPr sz="2000" dirty="0" err="1"/>
              <a:t>من</a:t>
            </a:r>
            <a:r>
              <a:rPr sz="2000" dirty="0"/>
              <a:t> </a:t>
            </a:r>
            <a:r>
              <a:rPr sz="2000" dirty="0" err="1"/>
              <a:t>يعلمه</a:t>
            </a:r>
            <a:r>
              <a:rPr sz="2000" dirty="0"/>
              <a:t>، </a:t>
            </a:r>
            <a:r>
              <a:rPr sz="2000" dirty="0" err="1"/>
              <a:t>ويبذل</a:t>
            </a:r>
            <a:r>
              <a:rPr sz="2000" dirty="0"/>
              <a:t> </a:t>
            </a:r>
            <a:r>
              <a:rPr sz="2000" dirty="0" err="1"/>
              <a:t>وسعه</a:t>
            </a:r>
            <a:r>
              <a:rPr sz="2000" dirty="0"/>
              <a:t> (</a:t>
            </a:r>
            <a:r>
              <a:rPr sz="2000" dirty="0" err="1"/>
              <a:t>له</a:t>
            </a:r>
            <a:r>
              <a:rPr sz="2000" dirty="0"/>
              <a:t> </a:t>
            </a:r>
            <a:r>
              <a:rPr sz="2000" dirty="0" err="1"/>
              <a:t>أجران</a:t>
            </a:r>
            <a:r>
              <a:rPr sz="2000" dirty="0"/>
              <a:t> </a:t>
            </a:r>
            <a:r>
              <a:rPr sz="2000" dirty="0" err="1"/>
              <a:t>أو</a:t>
            </a:r>
            <a:r>
              <a:rPr sz="2000" dirty="0"/>
              <a:t> </a:t>
            </a:r>
            <a:r>
              <a:rPr sz="2000" dirty="0" err="1"/>
              <a:t>معذور</a:t>
            </a:r>
            <a:r>
              <a:rPr sz="2000" dirty="0"/>
              <a:t>).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rPr sz="2000" dirty="0"/>
              <a:t>3. </a:t>
            </a:r>
            <a:r>
              <a:rPr sz="2000" dirty="0" err="1"/>
              <a:t>المسيء</a:t>
            </a:r>
            <a:r>
              <a:rPr sz="2000" dirty="0"/>
              <a:t> </a:t>
            </a:r>
            <a:r>
              <a:rPr sz="2000" dirty="0" err="1"/>
              <a:t>الآثم</a:t>
            </a:r>
            <a:r>
              <a:rPr sz="2000" dirty="0"/>
              <a:t> (</a:t>
            </a:r>
            <a:r>
              <a:rPr sz="2000" dirty="0" err="1"/>
              <a:t>الموزور</a:t>
            </a:r>
            <a:r>
              <a:rPr sz="2000" dirty="0"/>
              <a:t>): </a:t>
            </a:r>
            <a:r>
              <a:rPr sz="2000" dirty="0" err="1"/>
              <a:t>من</a:t>
            </a:r>
            <a:r>
              <a:rPr sz="2000" dirty="0"/>
              <a:t> </a:t>
            </a:r>
            <a:r>
              <a:rPr sz="2000" dirty="0" err="1"/>
              <a:t>قدر</a:t>
            </a:r>
            <a:r>
              <a:rPr sz="2000" dirty="0"/>
              <a:t> </a:t>
            </a:r>
            <a:r>
              <a:rPr sz="2000" dirty="0" err="1"/>
              <a:t>على</a:t>
            </a:r>
            <a:r>
              <a:rPr sz="2000" dirty="0"/>
              <a:t> </a:t>
            </a:r>
            <a:r>
              <a:rPr sz="2000" dirty="0" err="1"/>
              <a:t>التلاوة</a:t>
            </a:r>
            <a:r>
              <a:rPr sz="2000" dirty="0"/>
              <a:t> </a:t>
            </a:r>
            <a:r>
              <a:rPr sz="2000" dirty="0" err="1"/>
              <a:t>الصحيحة</a:t>
            </a:r>
            <a:r>
              <a:rPr sz="2000" dirty="0"/>
              <a:t> </a:t>
            </a:r>
            <a:r>
              <a:rPr sz="2000" dirty="0" err="1"/>
              <a:t>فعدل</a:t>
            </a:r>
            <a:r>
              <a:rPr sz="2000" dirty="0"/>
              <a:t> </a:t>
            </a:r>
            <a:r>
              <a:rPr sz="2000" dirty="0" err="1"/>
              <a:t>عنها</a:t>
            </a:r>
            <a:r>
              <a:rPr sz="2000" dirty="0"/>
              <a:t> </a:t>
            </a:r>
            <a:r>
              <a:rPr sz="2000" dirty="0" err="1"/>
              <a:t>استغناءً</a:t>
            </a:r>
            <a:r>
              <a:rPr sz="2000" dirty="0"/>
              <a:t> </a:t>
            </a:r>
            <a:r>
              <a:rPr sz="2000" dirty="0" err="1"/>
              <a:t>واستكباراً</a:t>
            </a:r>
            <a:r>
              <a:rPr sz="2000" dirty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2800" b="1">
                <a:solidFill>
                  <a:srgbClr val="D4AF37"/>
                </a:solidFill>
                <a:latin typeface="Arial"/>
              </a:defRPr>
            </a:pPr>
            <a:r>
              <a:t>طريقة القراءة والتلقي عن الشيوخ</a:t>
            </a:r>
          </a:p>
          <a:p>
            <a:pPr algn="r">
              <a:defRPr sz="1600">
                <a:solidFill>
                  <a:srgbClr val="F5F5F5"/>
                </a:solidFill>
                <a:latin typeface="Arial"/>
              </a:defRPr>
            </a:pPr>
            <a:r>
              <a:t>طرق تعليم القرآن الكريم وأساليبه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طرق التلقي والتعليم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للشيوخ طريقتا قراءتين مشهورتين في تعليم القراءة: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endParaRPr/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1. طريقة العرض: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أن يقرأ التلميذ بين يدي الشيخ فيسمع الشيخ ويصحح له، وهي طريقة المتقدمين والمتأخرين.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endParaRPr/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2. طريقة السماع: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أن يسمع التلميذ من الشيخ القراءة الصحيحة ليتعلم منها.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الأفضلية في التطبيق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الجمع بين الطريقتين: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الأفضل والأكمل هو الجمع بين السماع والعرض للحصول على أعلى درجات الإتقان والضبط.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endParaRPr/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أثر التلقي الصحيح: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يحفظ القارئ من الوقوع في اللحن الجلي والخفي ويضمن اتصال السند والتلاوة الصحيحة.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2800" b="1">
                <a:solidFill>
                  <a:srgbClr val="D4AF37"/>
                </a:solidFill>
                <a:latin typeface="Arial"/>
              </a:defRPr>
            </a:pPr>
            <a:r>
              <a:t>خامساً: الاستعاذة والبسملة</a:t>
            </a:r>
          </a:p>
          <a:p>
            <a:pPr algn="r">
              <a:defRPr sz="1600">
                <a:solidFill>
                  <a:srgbClr val="F5F5F5"/>
                </a:solidFill>
                <a:latin typeface="Arial"/>
              </a:defRPr>
            </a:pPr>
            <a:r>
              <a:t>معناها، صيغتها، وموضعها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معنى الاستعاذة وصيغتها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معنى الاستعاذة: التجأ وأتحصن وأستجير بجناب الله تعالى من الشيطان الرجيم.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صيغتها الملتزمة لجميع القراء العشرة: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﴿أَعُوذُ بِاللَّهِ مِنَ الشَّيْطَانِ الرَّجِيمِ﴾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مستندها: قوله تعالى: ﴿فَإِذَا قَرَأْتَ الْقُرْآنَ فَاسْتَعِذْ بِاللَّهِ مِنَ الشَّيْطَانِ الرَّجِيمِ﴾.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موضعها وحكمها الشرعي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موضعها: عند ابتداء القراءة والشروع في التلاوة.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حكمها: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- ذهب جمهور العلماء إلى أنها مستحبة عند الابتداء بالقراءة.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- وقال بعض العلماء بوجوبها لظاهر الأمر، وحمل الجمهور الأمر على الندب لعدم القرينة.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2800" b="1">
                <a:solidFill>
                  <a:srgbClr val="D4AF37"/>
                </a:solidFill>
                <a:latin typeface="Arial"/>
              </a:defRPr>
            </a:pPr>
            <a:r>
              <a:t>حالات الجهر والإسرار بالاستعاذة</a:t>
            </a:r>
          </a:p>
          <a:p>
            <a:pPr algn="r">
              <a:defRPr sz="1600">
                <a:solidFill>
                  <a:srgbClr val="F5F5F5"/>
                </a:solidFill>
                <a:latin typeface="Arial"/>
              </a:defRPr>
            </a:pPr>
            <a:r>
              <a:t>كيفية أداء الاستعاذة في المواضع المختلفة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حالات الإسرار بالاستعاذة (4 حالات)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1. إذا كان القارئ يقرأ خاليةً، سواء قَرَأَ سرّاً أم جهراً.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2. إذا كان القارئ يقرأ سرّاً مطلقاً.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3. إذا كان القارئ يقرأ بالدور ولم يكن هو المبتدئ بالقراءة.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4. إذا كان القارئ في الصلاة (سواء كانت سرية أو جهرية).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حالات الجهر بالاستعاذة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يُجهَر بها في غير حالات الإسرار، ومنها: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أ- إذا كان القارئ يقرأ جهراً بمحضرة من يسمع قراءته.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ب- إذا كانت القراءة بالدور، وكان هو المبتدئ بالقراءة أولهم فيجهر بالاستعاذة ويسر الباقون.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2800" b="1">
                <a:solidFill>
                  <a:srgbClr val="D4AF37"/>
                </a:solidFill>
                <a:latin typeface="Arial"/>
              </a:defRPr>
            </a:pPr>
            <a:r>
              <a:t>أوجه الاستعاذة مع البسملة وأول السورة</a:t>
            </a:r>
          </a:p>
          <a:p>
            <a:pPr algn="r">
              <a:defRPr sz="1600">
                <a:solidFill>
                  <a:srgbClr val="F5F5F5"/>
                </a:solidFill>
                <a:latin typeface="Arial"/>
              </a:defRPr>
            </a:pPr>
            <a:r>
              <a:t>الأوجه الأربعة الجائزة لجميع القراء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17920" y="1645920"/>
            <a:ext cx="5212080" cy="50292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الأوجه الأربعة الجائزة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1. وصل الجميع: وصل الاستعاذة بالبسملة بأول السورة جملة واحدة بدون وقف.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2. قطع الجميع: الوقف على الاستعاذة، والوقف على البسملة، ثم الابتداء بأول السورة.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3. وصل الأول بالثاني وقطع الثالث: وصل الاستعاذة بالبسملة والوقف عليها ثم الابتداء بأول السورة.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4. قطع الأول ووصل الثاني بالثالث: الوقف على الاستعاذة، ثم وصل البسملة بأول السورة.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50292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الاستعاذة في سورة التوبة (براءة)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عند الابتداء بأول سورة التوبة، لا بسملة فيها، وللاستعاذة وجهان فقط: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1. القطع: الوقف على الاستعاذة ثم الابتداء بأول السورة.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2. الوصل: وصل الاستعاذة بأول السورة مباشرة.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قال الإمام الشاطبي: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«وَمَهْمَا تَصِلْهَا أَوْ بَدَأْتَ بَبَرَاءَةٍ ... لِتَنْزِيلِهَا بِالسَّيْفِ لَسْتَ مُبَسْمِلا»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202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365760"/>
            <a:ext cx="10728655" cy="10972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r">
              <a:defRPr sz="2800" b="1">
                <a:solidFill>
                  <a:srgbClr val="D4AF37"/>
                </a:solidFill>
                <a:latin typeface="Arial"/>
              </a:defRPr>
            </a:pPr>
            <a:r>
              <a:t>قطع التلاوة والابتداء بأجزاء السور</a:t>
            </a:r>
          </a:p>
          <a:p>
            <a:pPr algn="r">
              <a:defRPr sz="1600">
                <a:solidFill>
                  <a:srgbClr val="F5F5F5"/>
                </a:solidFill>
                <a:latin typeface="Arial"/>
              </a:defRPr>
            </a:pPr>
            <a:r>
              <a:t>تطبيقات وأحكام ختامية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2179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الابتداء بأثناء السور وقطع القراءة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الابتداء بأثناء السور: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إذا كان القارئ مبتدئاً من أجزاء السورة (غير أولها)، فالقارئ مخير بين الإتيان بالبسملة أو تركها بعد الاستعاذة.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endParaRPr/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إذا قطع القارئ قراءته ثم عاد إليها: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- إن كان لعارض ضروري (كالسعال أو العطاس أو كلام يتعلق بالقراءة): لا يعيد الاستعاذة.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- إن كان لفصل بكلام أجنبي دنيوي: يعيد الاستعاذة.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645920"/>
            <a:ext cx="5212080" cy="4572000"/>
          </a:xfrm>
          <a:prstGeom prst="roundRect">
            <a:avLst/>
          </a:prstGeom>
          <a:solidFill>
            <a:srgbClr val="1B303A"/>
          </a:solidFill>
          <a:ln w="19050">
            <a:solidFill>
              <a:srgbClr val="B496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182880" rIns="182880" bIns="182880" rtlCol="0" anchor="t"/>
          <a:lstStyle/>
          <a:p>
            <a:pPr algn="r">
              <a:spcAft>
                <a:spcPts val="1000"/>
              </a:spcAft>
              <a:defRPr sz="2000" b="1">
                <a:solidFill>
                  <a:srgbClr val="D4AF37"/>
                </a:solidFill>
                <a:latin typeface="Arial"/>
              </a:defRPr>
            </a:pPr>
            <a:r>
              <a:t>نشاط تطبيقي ومراجعة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نشاط: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هات مثالاً تطبيقياً على أوجه الاستعاذة الأربعة عند بداية سورة الفاتحة.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endParaRPr/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• ختام:</a:t>
            </a:r>
          </a:p>
          <a:p>
            <a:pPr algn="r">
              <a:spcAft>
                <a:spcPts val="600"/>
              </a:spcAft>
              <a:defRPr sz="1500">
                <a:solidFill>
                  <a:srgbClr val="F5F5F5"/>
                </a:solidFill>
                <a:latin typeface="Arial"/>
              </a:defRPr>
            </a:pPr>
            <a:r>
              <a:t>   مراعاة أحكام الاستعاذة والتجويد وتجنب اللحن بنوعيه يضمن تلاوة القرآن الكريم كما أُنزل على النبي ﷺ.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949</Words>
  <Application>Microsoft Office PowerPoint</Application>
  <PresentationFormat>مخصص</PresentationFormat>
  <Paragraphs>100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cp:lastModifiedBy>Maher</cp:lastModifiedBy>
  <cp:revision>1</cp:revision>
  <dcterms:modified xsi:type="dcterms:W3CDTF">2026-09-05T15:55:17Z</dcterms:modified>
</cp:coreProperties>
</file>