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1097280"/>
            <a:ext cx="9448495" cy="46634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45920" y="1280160"/>
            <a:ext cx="889985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1B4D3E"/>
                </a:solidFill>
                <a:latin typeface="Traditional Arabic"/>
              </a:defRPr>
            </a:pPr>
            <a:r>
              <a:rPr lang="ar-IQ" dirty="0"/>
              <a:t>التعريف بالنون الساكنة والتنوين والفرق </a:t>
            </a:r>
            <a:r>
              <a:rPr lang="ar-IQ" dirty="0" err="1" smtClean="0"/>
              <a:t>بينهما</a:t>
            </a:r>
            <a:r>
              <a:rPr lang="ar-IQ" dirty="0" err="1"/>
              <a:t>التعريف</a:t>
            </a:r>
            <a:r>
              <a:rPr lang="ar-IQ" dirty="0"/>
              <a:t> بالنون الساكنة والتنوين والفرق بينهما</a:t>
            </a:r>
          </a:p>
          <a:p>
            <a:pPr algn="ctr">
              <a:defRPr sz="2600" b="1">
                <a:solidFill>
                  <a:srgbClr val="1B4D3E"/>
                </a:solidFill>
                <a:latin typeface="Traditional Arabic"/>
              </a:defRPr>
            </a:pPr>
            <a:r>
              <a:rPr lang="ar-IQ" dirty="0"/>
              <a:t>التعريف بالنون الساكنة والتنوين والفرق بينهما</a:t>
            </a:r>
          </a:p>
          <a:p>
            <a:pPr algn="ctr">
              <a:defRPr sz="2600" b="1">
                <a:solidFill>
                  <a:srgbClr val="1B4D3E"/>
                </a:solidFill>
                <a:latin typeface="Traditional Arabic"/>
              </a:defRPr>
            </a:pPr>
            <a:endParaRPr lang="ar-IQ" dirty="0"/>
          </a:p>
        </p:txBody>
      </p:sp>
      <p:sp>
        <p:nvSpPr>
          <p:cNvPr id="5" name="TextBox 4"/>
          <p:cNvSpPr txBox="1"/>
          <p:nvPr/>
        </p:nvSpPr>
        <p:spPr>
          <a:xfrm>
            <a:off x="1645920" y="3017520"/>
            <a:ext cx="88998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1F2421"/>
                </a:solidFill>
                <a:latin typeface="Traditional Arabic"/>
              </a:defRPr>
            </a:pPr>
            <a:r>
              <a:rPr sz="2800" dirty="0" err="1" smtClean="0"/>
              <a:t>مقدمة</a:t>
            </a:r>
            <a:r>
              <a:rPr sz="2800" dirty="0" smtClean="0"/>
              <a:t> </a:t>
            </a:r>
            <a:r>
              <a:rPr sz="2800" dirty="0" err="1"/>
              <a:t>في</a:t>
            </a:r>
            <a:r>
              <a:rPr sz="2800" dirty="0"/>
              <a:t> </a:t>
            </a:r>
            <a:r>
              <a:rPr sz="2800" dirty="0" err="1"/>
              <a:t>أحكام</a:t>
            </a:r>
            <a:r>
              <a:rPr sz="2800" dirty="0"/>
              <a:t> </a:t>
            </a:r>
            <a:r>
              <a:rPr sz="2800" dirty="0" err="1"/>
              <a:t>التجويد</a:t>
            </a:r>
            <a:r>
              <a:rPr sz="2800" dirty="0"/>
              <a:t> </a:t>
            </a:r>
            <a:r>
              <a:rPr sz="2800" dirty="0" err="1"/>
              <a:t>والترتيل</a:t>
            </a:r>
            <a:endParaRPr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تعريف النون الساكنة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الأولى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1" y="1809344"/>
            <a:ext cx="9850228" cy="28520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مفهوم النون الساكنة وخصائصها: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التعريف: هي نون ساكنة أصليّة من بنية الكلمة لا حركة لها.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مواضعها: تكون في الأسماء والأفعال والحروف، وتأتي متوسطة أو متطرفة.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ثباتها: ثابتة خطاً ولفظاً ووصلاً ووقفاً.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أمثلة الأسماء: ﴿مُنذِرٌ﴾ ، ﴿الْأَنبِيَاءِ﴾.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أمثلة الأفعال والحروف: ﴿يَنظُرُونَ﴾ (أفعال)، ﴿أَن يَقُولَ﴾ (حروف).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احترازات التعريف: خرج بها النون المتحركة الخفيفة والمشددة نحو ﴿قَسَمْنَا بَيْنَهُم﴾ و﴿مِنَ الْجِنَّةِ وَالنَّاسِ﴾.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تعريف التنوين وضابطه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الأولى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مفهوم التنوين وأحكامه: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التعريف: نون ساكنة زائدة تلحق آخر الأسماء، تثبت لفظاً لا خطاً، ووصلاً لا وقفاً.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أمثلة: ﴿وَاللَّهُ سَمِيعٌ عَلِيمٌ﴾، ﴿عَلِيمًا حَكِيمًا﴾، ﴿فِي جَنَّةٍ عَالِيَةٍ﴾.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استثناء لفظي: نون التوكيد الخفيفة الملحقة بالأفعال في موضعين: ﴿وَلَيَكُونًا مِّنَ الصَّاغِرِينَ﴾ و﴿لَنَسْفَعًا بِالنَّاصِيَةِ﴾ وتُعامل معاملة التنوين وقفاً.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ضابط رسم التنوين: يُعبر عنه بضمتين أو فتحتين أو كسرين (أحدٌ، أحداً، أحدٍ).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عند الوقف: يحذف تنوين الضم والكسر، ويبدل تنوين النصب ألفاً (مد عوض).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rPr dirty="0" err="1"/>
              <a:t>الفروق</a:t>
            </a:r>
            <a:r>
              <a:rPr dirty="0"/>
              <a:t> </a:t>
            </a:r>
            <a:r>
              <a:rPr dirty="0" err="1"/>
              <a:t>الأساسية</a:t>
            </a:r>
            <a:r>
              <a:rPr dirty="0"/>
              <a:t> </a:t>
            </a:r>
            <a:r>
              <a:rPr dirty="0" err="1"/>
              <a:t>بين</a:t>
            </a:r>
            <a:r>
              <a:rPr dirty="0"/>
              <a:t> </a:t>
            </a:r>
            <a:r>
              <a:rPr dirty="0" err="1"/>
              <a:t>النون</a:t>
            </a:r>
            <a:r>
              <a:rPr dirty="0"/>
              <a:t> </a:t>
            </a:r>
            <a:r>
              <a:rPr dirty="0" err="1"/>
              <a:t>الساكنة</a:t>
            </a:r>
            <a:r>
              <a:rPr dirty="0"/>
              <a:t> </a:t>
            </a:r>
            <a:r>
              <a:rPr dirty="0" err="1"/>
              <a:t>والتنوين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الأولى - أحكام النون الساكنة والتنوين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37160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6218"/>
                <a:gridCol w="3576218"/>
                <a:gridCol w="3576219"/>
              </a:tblGrid>
              <a:tr h="79248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rPr dirty="0" err="1"/>
                        <a:t>وجه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المقارنة</a:t>
                      </a:r>
                      <a:endParaRPr dirty="0"/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rPr dirty="0" err="1"/>
                        <a:t>النون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الساكنة</a:t>
                      </a:r>
                      <a:endParaRPr dirty="0"/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rPr dirty="0" err="1"/>
                        <a:t>التنوين</a:t>
                      </a:r>
                      <a:endParaRPr dirty="0"/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طبيعة الحرف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حرف أصلي من بنية الكلمة (وقد تكون زائدة)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نون ساكنة زائدة عن بنية الكلمة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أنواع الكلمات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تكون في الأسماء والأفعال والحروف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لا تكون إلا في الأسماء فقط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الموقع في الكلمة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تكون في وسط الكلمة وفي آخرها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لا تكون إلا في آخر الكلمة (متطرفة)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الوصل والوقف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ثابتة في الوصل وفي الوقف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ثابتة في الوصل دون الوقف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rPr dirty="0" err="1"/>
                        <a:t>الخط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واللفظ</a:t>
                      </a:r>
                      <a:endParaRPr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ثابتة في اللفظ والخط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rPr dirty="0" err="1"/>
                        <a:t>ثابتة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في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اللفظ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دون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الخط</a:t>
                      </a:r>
                      <a:endParaRPr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مقدمة أحكام النون الساكنة والتنوين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الأولى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الأحكام الأربعة للنون الساكنة والتنوين: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للنون الساكنة والتنوين عند التقائها بالحروف الهجائية أربعة أحكام رئيسية: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1. الإظهار الحلقي: إخراج الحرف من مخرجه بدون غنة ظاهرية.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2. الإدغام: دمج النون الساكنة أو التنوين بالحرف التالي.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3. الإقلاب: قلب النون أو التنوين ميماً مخفاة عند الباء.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4. الإخفاء الحقيقي: نطق الحرف بحالة بين الإظهار والإدغام.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قال الشيخ الجمزوري في تحفة الأطفال:</a:t>
            </a:r>
            <a:br/>
            <a:r>
              <a:t>«لِلنُّونِ إِنْ تَسْكُنْ وَلِلتَّنْوِينِ *** أَرْبَعُ أَحْكامٍ فَخُذْ تَبْيِينِي»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مخصص</PresentationFormat>
  <Paragraphs>49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Maher</cp:lastModifiedBy>
  <cp:revision>1</cp:revision>
  <dcterms:modified xsi:type="dcterms:W3CDTF">2026-09-05T15:59:11Z</dcterms:modified>
</cp:coreProperties>
</file>