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 lvl="0">
      <a:defRPr lang="en-US"/>
    </a:defPPr>
    <a:lvl1pPr marL="0" lv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lvl="1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lvl="2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lvl="3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lvl="4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lvl="5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lvl="6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lvl="7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lvl="8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-672" y="-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371600" y="1097280"/>
            <a:ext cx="9448495" cy="4663440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645920" y="1616737"/>
            <a:ext cx="8899855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defRPr sz="2600" b="1">
                <a:solidFill>
                  <a:srgbClr val="1B4D3E"/>
                </a:solidFill>
                <a:latin typeface="Traditional Arabic"/>
              </a:defRPr>
            </a:pPr>
            <a:r>
              <a:rPr sz="3600" dirty="0" err="1"/>
              <a:t>الحكم</a:t>
            </a:r>
            <a:r>
              <a:rPr sz="3600" dirty="0"/>
              <a:t> </a:t>
            </a:r>
            <a:r>
              <a:rPr sz="3600" dirty="0" err="1"/>
              <a:t>الثاني</a:t>
            </a:r>
            <a:r>
              <a:rPr sz="3600" dirty="0"/>
              <a:t>: </a:t>
            </a:r>
            <a:r>
              <a:rPr sz="3600" dirty="0" err="1"/>
              <a:t>الإدغام</a:t>
            </a:r>
            <a:endParaRPr sz="3600" dirty="0"/>
          </a:p>
          <a:p>
            <a:pPr algn="ctr" rtl="1">
              <a:defRPr sz="2200" b="0">
                <a:solidFill>
                  <a:srgbClr val="1F2421"/>
                </a:solidFill>
                <a:latin typeface="Traditional Arabic"/>
              </a:defRPr>
            </a:pPr>
            <a:r>
              <a:rPr sz="2800" dirty="0" err="1"/>
              <a:t>مفهومه</a:t>
            </a:r>
            <a:r>
              <a:rPr sz="2800" dirty="0"/>
              <a:t>، </a:t>
            </a:r>
            <a:r>
              <a:rPr sz="2800" dirty="0" err="1"/>
              <a:t>أحرفه</a:t>
            </a:r>
            <a:r>
              <a:rPr sz="2800" dirty="0"/>
              <a:t>، </a:t>
            </a:r>
            <a:r>
              <a:rPr sz="2800" dirty="0" err="1"/>
              <a:t>وأقسامه</a:t>
            </a:r>
            <a:r>
              <a:rPr sz="2800" dirty="0"/>
              <a:t> (</a:t>
            </a:r>
            <a:r>
              <a:rPr sz="2800" dirty="0" err="1"/>
              <a:t>بغنة</a:t>
            </a:r>
            <a:r>
              <a:rPr sz="2800" dirty="0"/>
              <a:t> </a:t>
            </a:r>
            <a:r>
              <a:rPr sz="2800" dirty="0" err="1"/>
              <a:t>وبغير</a:t>
            </a:r>
            <a:r>
              <a:rPr sz="2800" dirty="0"/>
              <a:t> </a:t>
            </a:r>
            <a:r>
              <a:rPr sz="2800" dirty="0" err="1"/>
              <a:t>غنة</a:t>
            </a:r>
            <a:r>
              <a:rPr sz="2800" dirty="0"/>
              <a:t>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1B4D3E"/>
          </a:solidFill>
          <a:ln>
            <a:solidFill>
              <a:srgbClr val="1B4D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1005840"/>
            <a:ext cx="12191695" cy="73152"/>
          </a:xfrm>
          <a:prstGeom prst="rect">
            <a:avLst/>
          </a:prstGeom>
          <a:solidFill>
            <a:srgbClr val="C5A059"/>
          </a:solidFill>
          <a:ln>
            <a:solidFill>
              <a:srgbClr val="C5A05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914400" y="137160"/>
            <a:ext cx="1036289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2800" b="1">
                <a:solidFill>
                  <a:srgbClr val="FFFFFF"/>
                </a:solidFill>
                <a:latin typeface="Traditional Arabic"/>
              </a:defRPr>
            </a:pPr>
            <a:r>
              <a:t>تعريف الإدغام وأحرفه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6400800"/>
            <a:ext cx="10728655" cy="27432"/>
          </a:xfrm>
          <a:prstGeom prst="rect">
            <a:avLst/>
          </a:prstGeom>
          <a:solidFill>
            <a:srgbClr val="C5A059"/>
          </a:solidFill>
          <a:ln>
            <a:solidFill>
              <a:srgbClr val="C5A05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31520" y="6446520"/>
            <a:ext cx="10728655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400">
                <a:solidFill>
                  <a:srgbClr val="556058"/>
                </a:solidFill>
                <a:latin typeface="Traditional Arabic"/>
              </a:defRPr>
            </a:pPr>
            <a:r>
              <a:t>المحاضرة الثالثة - أحكام النون الساكنة والتنوين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1280160"/>
            <a:ext cx="10728655" cy="4846320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05840" y="1463040"/>
            <a:ext cx="10180015" cy="448056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defRPr sz="2200" b="1">
                <a:solidFill>
                  <a:srgbClr val="1B4D3E"/>
                </a:solidFill>
                <a:latin typeface="Traditional Arabic"/>
              </a:defRPr>
            </a:pPr>
            <a:r>
              <a:t>المفهوم والأحرف الإجمالية:</a:t>
            </a:r>
          </a:p>
          <a:p>
            <a:pPr algn="r">
              <a:spcAft>
                <a:spcPts val="800"/>
              </a:spcAft>
              <a:defRPr sz="1900">
                <a:solidFill>
                  <a:srgbClr val="1F2421"/>
                </a:solidFill>
                <a:latin typeface="Traditional Arabic"/>
              </a:defRPr>
            </a:pPr>
            <a:r>
              <a:t>•  الإدغام لغةً: الإدخال والإدماج (تقول: أدغمت اللجام في فم الفرس).</a:t>
            </a:r>
          </a:p>
          <a:p>
            <a:pPr algn="r">
              <a:spcAft>
                <a:spcPts val="800"/>
              </a:spcAft>
              <a:defRPr sz="1900">
                <a:solidFill>
                  <a:srgbClr val="1F2421"/>
                </a:solidFill>
                <a:latin typeface="Traditional Arabic"/>
              </a:defRPr>
            </a:pPr>
            <a:r>
              <a:t>•  اصطلاحاً: التقاء حرف ساكن بحرف متحرك بحيث يصيران حرفاً واحداً مشدداً كالثاني، يرتفع عنهما اللسان ارتفاعة واحدة.</a:t>
            </a:r>
          </a:p>
          <a:p>
            <a:pPr algn="r">
              <a:spcAft>
                <a:spcPts val="800"/>
              </a:spcAft>
              <a:defRPr sz="1900">
                <a:solidFill>
                  <a:srgbClr val="1F2421"/>
                </a:solidFill>
                <a:latin typeface="Traditional Arabic"/>
              </a:defRPr>
            </a:pPr>
            <a:r>
              <a:t>•  حروف الإدغام: ستة أحرف مجمعة في كلمة: (يَرْمَلُون) [ي ، ر ، م ، ل ، و ، ن].</a:t>
            </a:r>
          </a:p>
          <a:p>
            <a:pPr algn="r">
              <a:spcAft>
                <a:spcPts val="800"/>
              </a:spcAft>
              <a:defRPr sz="1900">
                <a:solidFill>
                  <a:srgbClr val="1F2421"/>
                </a:solidFill>
                <a:latin typeface="Traditional Arabic"/>
              </a:defRPr>
            </a:pPr>
            <a:r>
              <a:t>•  قال الشاطبي والجمزوري:</a:t>
            </a:r>
            <a:br/>
            <a:r>
              <a:t>«وَالثَّانِي إِدْغَامٌ بِسِتَّةٍ أَتَتْ *** فِي يَرْمَلُونَ عِنْدَهُمْ قَدْ ثَبَتَتْ»</a:t>
            </a:r>
          </a:p>
          <a:p>
            <a:pPr algn="r">
              <a:spcAft>
                <a:spcPts val="800"/>
              </a:spcAft>
              <a:defRPr sz="1900">
                <a:solidFill>
                  <a:srgbClr val="1F2421"/>
                </a:solidFill>
                <a:latin typeface="Traditional Arabic"/>
              </a:defRPr>
            </a:pPr>
            <a:r>
              <a:t>•  ينقسم الإدغام إلى قسمين رئيسيين: إدغام بغنة وإدغام بغير غنة.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1" y="0"/>
            <a:ext cx="12191695" cy="100584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>
              <a:solidFill>
                <a:schemeClr val="tx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1005840"/>
            <a:ext cx="12191695" cy="73152"/>
          </a:xfrm>
          <a:prstGeom prst="rect">
            <a:avLst/>
          </a:prstGeom>
          <a:solidFill>
            <a:srgbClr val="C5A059"/>
          </a:solidFill>
          <a:ln>
            <a:solidFill>
              <a:srgbClr val="C5A05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914400" y="137160"/>
            <a:ext cx="10362895" cy="52322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r">
              <a:defRPr sz="2800" b="1">
                <a:solidFill>
                  <a:srgbClr val="FFFFFF"/>
                </a:solidFill>
                <a:latin typeface="Traditional Arabic"/>
              </a:defRPr>
            </a:pPr>
            <a:r>
              <a:rPr dirty="0" err="1"/>
              <a:t>القسم</a:t>
            </a:r>
            <a:r>
              <a:rPr dirty="0"/>
              <a:t> </a:t>
            </a:r>
            <a:r>
              <a:rPr dirty="0" err="1"/>
              <a:t>الأول</a:t>
            </a:r>
            <a:r>
              <a:rPr dirty="0"/>
              <a:t>: </a:t>
            </a:r>
            <a:r>
              <a:rPr dirty="0" err="1"/>
              <a:t>الإدغام</a:t>
            </a:r>
            <a:r>
              <a:rPr dirty="0"/>
              <a:t> </a:t>
            </a:r>
            <a:r>
              <a:rPr dirty="0" err="1"/>
              <a:t>بغنة</a:t>
            </a:r>
            <a:r>
              <a:rPr dirty="0"/>
              <a:t> (</a:t>
            </a:r>
            <a:r>
              <a:rPr dirty="0" err="1"/>
              <a:t>ينمو</a:t>
            </a:r>
            <a:r>
              <a:rPr dirty="0"/>
              <a:t>)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6400800"/>
            <a:ext cx="10728655" cy="27432"/>
          </a:xfrm>
          <a:prstGeom prst="rect">
            <a:avLst/>
          </a:prstGeom>
          <a:solidFill>
            <a:srgbClr val="C5A059"/>
          </a:solidFill>
          <a:ln>
            <a:solidFill>
              <a:srgbClr val="C5A05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31520" y="6446520"/>
            <a:ext cx="10728655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400">
                <a:solidFill>
                  <a:srgbClr val="556058"/>
                </a:solidFill>
                <a:latin typeface="Traditional Arabic"/>
              </a:defRPr>
            </a:pPr>
            <a:r>
              <a:t>المحاضرة الثالثة - أحكام النون الساكنة والتنوين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731520" y="1371600"/>
          <a:ext cx="10728655" cy="4754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82163"/>
                <a:gridCol w="2682163"/>
                <a:gridCol w="2682163"/>
                <a:gridCol w="2682166"/>
              </a:tblGrid>
              <a:tr h="950976">
                <a:tc>
                  <a:txBody>
                    <a:bodyPr/>
                    <a:lstStyle/>
                    <a:p>
                      <a:pPr algn="ctr">
                        <a:defRPr sz="2000" b="1">
                          <a:solidFill>
                            <a:srgbClr val="FFFFFF"/>
                          </a:solidFill>
                          <a:latin typeface="Traditional Arabic"/>
                        </a:defRPr>
                      </a:pPr>
                      <a:r>
                        <a:rPr dirty="0" err="1"/>
                        <a:t>الحرف</a:t>
                      </a:r>
                      <a:endParaRPr dirty="0"/>
                    </a:p>
                  </a:txBody>
                  <a:tcPr anchor="ctr">
                    <a:solidFill>
                      <a:srgbClr val="1B4D3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2000" b="1">
                          <a:solidFill>
                            <a:srgbClr val="FFFFFF"/>
                          </a:solidFill>
                          <a:latin typeface="Traditional Arabic"/>
                        </a:defRPr>
                      </a:pPr>
                      <a:r>
                        <a:rPr dirty="0" err="1"/>
                        <a:t>عند</a:t>
                      </a:r>
                      <a:r>
                        <a:rPr dirty="0"/>
                        <a:t> </a:t>
                      </a:r>
                      <a:r>
                        <a:rPr dirty="0" err="1"/>
                        <a:t>النون</a:t>
                      </a:r>
                      <a:r>
                        <a:rPr dirty="0"/>
                        <a:t> </a:t>
                      </a:r>
                      <a:r>
                        <a:rPr dirty="0" err="1"/>
                        <a:t>الساكنة</a:t>
                      </a:r>
                      <a:r>
                        <a:rPr dirty="0"/>
                        <a:t> (</a:t>
                      </a:r>
                      <a:r>
                        <a:rPr dirty="0" err="1"/>
                        <a:t>من</a:t>
                      </a:r>
                      <a:r>
                        <a:rPr dirty="0"/>
                        <a:t> </a:t>
                      </a:r>
                      <a:r>
                        <a:rPr dirty="0" err="1"/>
                        <a:t>كلمتين</a:t>
                      </a:r>
                      <a:r>
                        <a:rPr dirty="0"/>
                        <a:t>)</a:t>
                      </a:r>
                    </a:p>
                  </a:txBody>
                  <a:tcPr anchor="ctr">
                    <a:solidFill>
                      <a:srgbClr val="1B4D3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2000" b="1">
                          <a:solidFill>
                            <a:srgbClr val="FFFFFF"/>
                          </a:solidFill>
                          <a:latin typeface="Traditional Arabic"/>
                        </a:defRPr>
                      </a:pPr>
                      <a:r>
                        <a:t>عند التنوين</a:t>
                      </a:r>
                    </a:p>
                  </a:txBody>
                  <a:tcPr anchor="ctr">
                    <a:solidFill>
                      <a:srgbClr val="1B4D3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2000" b="1">
                          <a:solidFill>
                            <a:srgbClr val="FFFFFF"/>
                          </a:solidFill>
                          <a:latin typeface="Traditional Arabic"/>
                        </a:defRPr>
                      </a:pPr>
                      <a:r>
                        <a:t>بيان الأداء</a:t>
                      </a:r>
                    </a:p>
                  </a:txBody>
                  <a:tcPr anchor="ctr">
                    <a:solidFill>
                      <a:srgbClr val="1B4D3E"/>
                    </a:solidFill>
                  </a:tcPr>
                </a:tc>
              </a:tr>
              <a:tr h="950976">
                <a:tc>
                  <a:txBody>
                    <a:bodyPr/>
                    <a:lstStyle/>
                    <a:p>
                      <a:pPr algn="ctr">
                        <a:defRPr sz="1700">
                          <a:solidFill>
                            <a:srgbClr val="1F2421"/>
                          </a:solidFill>
                          <a:latin typeface="Traditional Arabic"/>
                        </a:defRPr>
                      </a:pPr>
                      <a:r>
                        <a:t>الياء (ي)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700">
                          <a:solidFill>
                            <a:srgbClr val="1F2421"/>
                          </a:solidFill>
                          <a:latin typeface="Traditional Arabic"/>
                        </a:defRPr>
                      </a:pPr>
                      <a:r>
                        <a:t>﴿وَمَن يَعْمَلْ﴾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700">
                          <a:solidFill>
                            <a:srgbClr val="1F2421"/>
                          </a:solidFill>
                          <a:latin typeface="Traditional Arabic"/>
                        </a:defRPr>
                      </a:pPr>
                      <a:r>
                        <a:t>﴿خَيْرًا يَرَهُ﴾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700">
                          <a:solidFill>
                            <a:srgbClr val="1F2421"/>
                          </a:solidFill>
                          <a:latin typeface="Traditional Arabic"/>
                        </a:defRPr>
                      </a:pPr>
                      <a:r>
                        <a:t>إدغام بغنة بمقدار حركتين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950976">
                <a:tc>
                  <a:txBody>
                    <a:bodyPr/>
                    <a:lstStyle/>
                    <a:p>
                      <a:pPr algn="ctr">
                        <a:defRPr sz="1700">
                          <a:solidFill>
                            <a:srgbClr val="1F2421"/>
                          </a:solidFill>
                          <a:latin typeface="Traditional Arabic"/>
                        </a:defRPr>
                      </a:pPr>
                      <a:r>
                        <a:t>النون (ن)</a:t>
                      </a:r>
                    </a:p>
                  </a:txBody>
                  <a:tcPr anchor="ctr">
                    <a:solidFill>
                      <a:srgbClr val="F5F0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700">
                          <a:solidFill>
                            <a:srgbClr val="1F2421"/>
                          </a:solidFill>
                          <a:latin typeface="Traditional Arabic"/>
                        </a:defRPr>
                      </a:pPr>
                      <a:r>
                        <a:t>﴿مِن نُّطْفَةٍ﴾</a:t>
                      </a:r>
                    </a:p>
                  </a:txBody>
                  <a:tcPr anchor="ctr">
                    <a:solidFill>
                      <a:srgbClr val="F5F0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700">
                          <a:solidFill>
                            <a:srgbClr val="1F2421"/>
                          </a:solidFill>
                          <a:latin typeface="Traditional Arabic"/>
                        </a:defRPr>
                      </a:pPr>
                      <a:r>
                        <a:t>﴿عِظَامًا نَّخِرَةً﴾</a:t>
                      </a:r>
                    </a:p>
                  </a:txBody>
                  <a:tcPr anchor="ctr">
                    <a:solidFill>
                      <a:srgbClr val="F5F0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700">
                          <a:solidFill>
                            <a:srgbClr val="1F2421"/>
                          </a:solidFill>
                          <a:latin typeface="Traditional Arabic"/>
                        </a:defRPr>
                      </a:pPr>
                      <a:r>
                        <a:t>إدغام بغنة بمقدار حركتين</a:t>
                      </a:r>
                    </a:p>
                  </a:txBody>
                  <a:tcPr anchor="ctr">
                    <a:solidFill>
                      <a:srgbClr val="F5F0E6"/>
                    </a:solidFill>
                  </a:tcPr>
                </a:tc>
              </a:tr>
              <a:tr h="950976">
                <a:tc>
                  <a:txBody>
                    <a:bodyPr/>
                    <a:lstStyle/>
                    <a:p>
                      <a:pPr algn="ctr">
                        <a:defRPr sz="1700">
                          <a:solidFill>
                            <a:srgbClr val="1F2421"/>
                          </a:solidFill>
                          <a:latin typeface="Traditional Arabic"/>
                        </a:defRPr>
                      </a:pPr>
                      <a:r>
                        <a:t>الميم (م)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700">
                          <a:solidFill>
                            <a:srgbClr val="1F2421"/>
                          </a:solidFill>
                          <a:latin typeface="Traditional Arabic"/>
                        </a:defRPr>
                      </a:pPr>
                      <a:r>
                        <a:t>﴿مِن مَّارِجٍ﴾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700">
                          <a:solidFill>
                            <a:srgbClr val="1F2421"/>
                          </a:solidFill>
                          <a:latin typeface="Traditional Arabic"/>
                        </a:defRPr>
                      </a:pPr>
                      <a:r>
                        <a:t>﴿قَوْلًا مَّجِيدًا﴾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700">
                          <a:solidFill>
                            <a:srgbClr val="1F2421"/>
                          </a:solidFill>
                          <a:latin typeface="Traditional Arabic"/>
                        </a:defRPr>
                      </a:pPr>
                      <a:r>
                        <a:t>إدغام بغنة بمقدار حركتين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950976">
                <a:tc>
                  <a:txBody>
                    <a:bodyPr/>
                    <a:lstStyle/>
                    <a:p>
                      <a:pPr algn="ctr">
                        <a:defRPr sz="1700">
                          <a:solidFill>
                            <a:srgbClr val="1F2421"/>
                          </a:solidFill>
                          <a:latin typeface="Traditional Arabic"/>
                        </a:defRPr>
                      </a:pPr>
                      <a:r>
                        <a:rPr dirty="0" err="1"/>
                        <a:t>الواو</a:t>
                      </a:r>
                      <a:r>
                        <a:rPr dirty="0"/>
                        <a:t> (و)</a:t>
                      </a:r>
                    </a:p>
                  </a:txBody>
                  <a:tcPr anchor="ctr">
                    <a:solidFill>
                      <a:srgbClr val="F5F0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700">
                          <a:solidFill>
                            <a:srgbClr val="1F2421"/>
                          </a:solidFill>
                          <a:latin typeface="Traditional Arabic"/>
                        </a:defRPr>
                      </a:pPr>
                      <a:r>
                        <a:t>﴿مِن وَلِيٍّ﴾</a:t>
                      </a:r>
                    </a:p>
                  </a:txBody>
                  <a:tcPr anchor="ctr">
                    <a:solidFill>
                      <a:srgbClr val="F5F0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700">
                          <a:solidFill>
                            <a:srgbClr val="1F2421"/>
                          </a:solidFill>
                          <a:latin typeface="Traditional Arabic"/>
                        </a:defRPr>
                      </a:pPr>
                      <a:r>
                        <a:t>﴿وَعِنَبًا وَقَضْبًا﴾</a:t>
                      </a:r>
                    </a:p>
                  </a:txBody>
                  <a:tcPr anchor="ctr">
                    <a:solidFill>
                      <a:srgbClr val="F5F0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700">
                          <a:solidFill>
                            <a:srgbClr val="1F2421"/>
                          </a:solidFill>
                          <a:latin typeface="Traditional Arabic"/>
                        </a:defRPr>
                      </a:pPr>
                      <a:r>
                        <a:t>إدغام بغنة بمقدار حركتين</a:t>
                      </a:r>
                    </a:p>
                  </a:txBody>
                  <a:tcPr anchor="ctr">
                    <a:solidFill>
                      <a:srgbClr val="F5F0E6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1B4D3E"/>
          </a:solidFill>
          <a:ln>
            <a:solidFill>
              <a:srgbClr val="1B4D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1005840"/>
            <a:ext cx="12191695" cy="73152"/>
          </a:xfrm>
          <a:prstGeom prst="rect">
            <a:avLst/>
          </a:prstGeom>
          <a:solidFill>
            <a:srgbClr val="C5A059"/>
          </a:solidFill>
          <a:ln>
            <a:solidFill>
              <a:srgbClr val="C5A05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914400" y="137160"/>
            <a:ext cx="1036289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2800" b="1">
                <a:solidFill>
                  <a:srgbClr val="FFFFFF"/>
                </a:solidFill>
                <a:latin typeface="Traditional Arabic"/>
              </a:defRPr>
            </a:pPr>
            <a:r>
              <a:t>القسم الثاني: الإدغام بغير غنة (ل ، ر)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6400800"/>
            <a:ext cx="10728655" cy="27432"/>
          </a:xfrm>
          <a:prstGeom prst="rect">
            <a:avLst/>
          </a:prstGeom>
          <a:solidFill>
            <a:srgbClr val="C5A059"/>
          </a:solidFill>
          <a:ln>
            <a:solidFill>
              <a:srgbClr val="C5A05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31520" y="6446520"/>
            <a:ext cx="10728655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400">
                <a:solidFill>
                  <a:srgbClr val="556058"/>
                </a:solidFill>
                <a:latin typeface="Traditional Arabic"/>
              </a:defRPr>
            </a:pPr>
            <a:r>
              <a:t>المحاضرة الثالثة - أحكام النون الساكنة والتنوين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731520" y="1371600"/>
          <a:ext cx="10728655" cy="4754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82163"/>
                <a:gridCol w="2682163"/>
                <a:gridCol w="2682163"/>
                <a:gridCol w="2682166"/>
              </a:tblGrid>
              <a:tr h="1584960">
                <a:tc>
                  <a:txBody>
                    <a:bodyPr/>
                    <a:lstStyle/>
                    <a:p>
                      <a:pPr algn="ctr">
                        <a:defRPr sz="2000" b="1">
                          <a:solidFill>
                            <a:srgbClr val="FFFFFF"/>
                          </a:solidFill>
                          <a:latin typeface="Traditional Arabic"/>
                        </a:defRPr>
                      </a:pPr>
                      <a:r>
                        <a:t>الحرف</a:t>
                      </a:r>
                    </a:p>
                  </a:txBody>
                  <a:tcPr anchor="ctr">
                    <a:solidFill>
                      <a:srgbClr val="1B4D3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2000" b="1">
                          <a:solidFill>
                            <a:srgbClr val="FFFFFF"/>
                          </a:solidFill>
                          <a:latin typeface="Traditional Arabic"/>
                        </a:defRPr>
                      </a:pPr>
                      <a:r>
                        <a:t>عند النون الساكنة</a:t>
                      </a:r>
                    </a:p>
                  </a:txBody>
                  <a:tcPr anchor="ctr">
                    <a:solidFill>
                      <a:srgbClr val="1B4D3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2000" b="1">
                          <a:solidFill>
                            <a:srgbClr val="FFFFFF"/>
                          </a:solidFill>
                          <a:latin typeface="Traditional Arabic"/>
                        </a:defRPr>
                      </a:pPr>
                      <a:r>
                        <a:t>عند التنوين</a:t>
                      </a:r>
                    </a:p>
                  </a:txBody>
                  <a:tcPr anchor="ctr">
                    <a:solidFill>
                      <a:srgbClr val="1B4D3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2000" b="1">
                          <a:solidFill>
                            <a:srgbClr val="FFFFFF"/>
                          </a:solidFill>
                          <a:latin typeface="Traditional Arabic"/>
                        </a:defRPr>
                      </a:pPr>
                      <a:r>
                        <a:t>السبب والوجه</a:t>
                      </a:r>
                    </a:p>
                  </a:txBody>
                  <a:tcPr anchor="ctr">
                    <a:solidFill>
                      <a:srgbClr val="1B4D3E"/>
                    </a:solidFill>
                  </a:tcPr>
                </a:tc>
              </a:tr>
              <a:tr h="1584960">
                <a:tc>
                  <a:txBody>
                    <a:bodyPr/>
                    <a:lstStyle/>
                    <a:p>
                      <a:pPr algn="ctr">
                        <a:defRPr sz="1700">
                          <a:solidFill>
                            <a:srgbClr val="1F2421"/>
                          </a:solidFill>
                          <a:latin typeface="Traditional Arabic"/>
                        </a:defRPr>
                      </a:pPr>
                      <a:r>
                        <a:t>اللام (ل)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700">
                          <a:solidFill>
                            <a:srgbClr val="1F2421"/>
                          </a:solidFill>
                          <a:latin typeface="Traditional Arabic"/>
                        </a:defRPr>
                      </a:pPr>
                      <a:r>
                        <a:t>﴿أَن لَّن يَحُورَ﴾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700">
                          <a:solidFill>
                            <a:srgbClr val="1F2421"/>
                          </a:solidFill>
                          <a:latin typeface="Traditional Arabic"/>
                        </a:defRPr>
                      </a:pPr>
                      <a:r>
                        <a:t>﴿وَيْلٌ لِّكُلِّ هُمَزَةٍ﴾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700">
                          <a:solidFill>
                            <a:srgbClr val="1F2421"/>
                          </a:solidFill>
                          <a:latin typeface="Traditional Arabic"/>
                        </a:defRPr>
                      </a:pPr>
                      <a:r>
                        <a:t>التخفيف وحذف الغنة لعدم الثقل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1584960">
                <a:tc>
                  <a:txBody>
                    <a:bodyPr/>
                    <a:lstStyle/>
                    <a:p>
                      <a:pPr algn="ctr">
                        <a:defRPr sz="1700">
                          <a:solidFill>
                            <a:srgbClr val="1F2421"/>
                          </a:solidFill>
                          <a:latin typeface="Traditional Arabic"/>
                        </a:defRPr>
                      </a:pPr>
                      <a:r>
                        <a:t>الراء (ر)</a:t>
                      </a:r>
                    </a:p>
                  </a:txBody>
                  <a:tcPr anchor="ctr">
                    <a:solidFill>
                      <a:srgbClr val="F5F0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700">
                          <a:solidFill>
                            <a:srgbClr val="1F2421"/>
                          </a:solidFill>
                          <a:latin typeface="Traditional Arabic"/>
                        </a:defRPr>
                      </a:pPr>
                      <a:r>
                        <a:t>﴿عَن رَّبِّهِمْ﴾</a:t>
                      </a:r>
                    </a:p>
                  </a:txBody>
                  <a:tcPr anchor="ctr">
                    <a:solidFill>
                      <a:srgbClr val="F5F0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700">
                          <a:solidFill>
                            <a:srgbClr val="1F2421"/>
                          </a:solidFill>
                          <a:latin typeface="Traditional Arabic"/>
                        </a:defRPr>
                      </a:pPr>
                      <a:r>
                        <a:t>﴿شَيْطَانٍ رَّجِيمٍ﴾</a:t>
                      </a:r>
                    </a:p>
                  </a:txBody>
                  <a:tcPr anchor="ctr">
                    <a:solidFill>
                      <a:srgbClr val="F5F0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700">
                          <a:solidFill>
                            <a:srgbClr val="1F2421"/>
                          </a:solidFill>
                          <a:latin typeface="Traditional Arabic"/>
                        </a:defRPr>
                      </a:pPr>
                      <a:r>
                        <a:t>التخفيف بذهاب النون والغنة كلياً</a:t>
                      </a:r>
                    </a:p>
                  </a:txBody>
                  <a:tcPr anchor="ctr">
                    <a:solidFill>
                      <a:srgbClr val="F5F0E6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1B4D3E"/>
          </a:solidFill>
          <a:ln>
            <a:solidFill>
              <a:srgbClr val="1B4D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1005840"/>
            <a:ext cx="12191695" cy="73152"/>
          </a:xfrm>
          <a:prstGeom prst="rect">
            <a:avLst/>
          </a:prstGeom>
          <a:solidFill>
            <a:srgbClr val="C5A059"/>
          </a:solidFill>
          <a:ln>
            <a:solidFill>
              <a:srgbClr val="C5A05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914400" y="137160"/>
            <a:ext cx="1036289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2800" b="1">
                <a:solidFill>
                  <a:srgbClr val="FFFFFF"/>
                </a:solidFill>
                <a:latin typeface="Traditional Arabic"/>
              </a:defRPr>
            </a:pPr>
            <a:r>
              <a:t>تعريف الغنة ومقدارها وشواهد المنظومات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6400800"/>
            <a:ext cx="10728655" cy="27432"/>
          </a:xfrm>
          <a:prstGeom prst="rect">
            <a:avLst/>
          </a:prstGeom>
          <a:solidFill>
            <a:srgbClr val="C5A059"/>
          </a:solidFill>
          <a:ln>
            <a:solidFill>
              <a:srgbClr val="C5A05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31520" y="6446520"/>
            <a:ext cx="10728655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400">
                <a:solidFill>
                  <a:srgbClr val="556058"/>
                </a:solidFill>
                <a:latin typeface="Traditional Arabic"/>
              </a:defRPr>
            </a:pPr>
            <a:r>
              <a:t>المحاضرة الثالثة - أحكام النون الساكنة والتنوين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1280160"/>
            <a:ext cx="10728655" cy="4846320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05840" y="1463040"/>
            <a:ext cx="10180015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defRPr sz="2200" b="1">
                <a:solidFill>
                  <a:srgbClr val="1B4D3E"/>
                </a:solidFill>
                <a:latin typeface="Traditional Arabic"/>
              </a:defRPr>
            </a:pPr>
            <a:r>
              <a:t>تفاصيل الغنة والأبيات العلمية:</a:t>
            </a:r>
          </a:p>
          <a:p>
            <a:pPr algn="r">
              <a:spcAft>
                <a:spcPts val="800"/>
              </a:spcAft>
              <a:defRPr sz="1900">
                <a:solidFill>
                  <a:srgbClr val="1F2421"/>
                </a:solidFill>
                <a:latin typeface="Traditional Arabic"/>
              </a:defRPr>
            </a:pPr>
            <a:r>
              <a:t>•  تعريف الغنة: صوت أَرَنّ لذيذ مركب في جسم النون والميم، يخرج من الخيشوم (أعلى الأنف).</a:t>
            </a:r>
          </a:p>
          <a:p>
            <a:pPr algn="r">
              <a:spcAft>
                <a:spcPts val="800"/>
              </a:spcAft>
              <a:defRPr sz="1900">
                <a:solidFill>
                  <a:srgbClr val="1F2421"/>
                </a:solidFill>
                <a:latin typeface="Traditional Arabic"/>
              </a:defRPr>
            </a:pPr>
            <a:r>
              <a:t>•  مقدار الغنة: حركتان بحركة الفتح أو الضم أو الكسر المتوسطة.</a:t>
            </a:r>
          </a:p>
          <a:p>
            <a:pPr algn="r">
              <a:spcAft>
                <a:spcPts val="800"/>
              </a:spcAft>
              <a:defRPr sz="1900">
                <a:solidFill>
                  <a:srgbClr val="1F2421"/>
                </a:solidFill>
                <a:latin typeface="Traditional Arabic"/>
              </a:defRPr>
            </a:pPr>
            <a:r>
              <a:t>•  من تحفة الأطفال في أقسام الإدغام:</a:t>
            </a:r>
            <a:br/>
            <a:r>
              <a:t>«لَكِنَّهَا قِسْمَانِ قِسْمٌ يُدْغَمَا *** فِيهِ بِغُنَّةٍ بِـ (يَنْمُو) عُلِمَا»</a:t>
            </a:r>
            <a:br/>
            <a:r>
              <a:t>«وَالثَّانِي إِدْغَامٌ بِغَيْرِ غُنَّهْ *** فِي اللاَّمِ وَالرَّا ثُمَّ كَرِرَنَّهْ»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306</Words>
  <Application>Microsoft Office PowerPoint</Application>
  <PresentationFormat>مخصص</PresentationFormat>
  <Paragraphs>52</Paragraphs>
  <Slides>5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5</vt:i4>
      </vt:variant>
    </vt:vector>
  </HeadingPairs>
  <TitlesOfParts>
    <vt:vector size="6" baseType="lpstr"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cp:lastModifiedBy>Maher</cp:lastModifiedBy>
  <cp:revision>1</cp:revision>
  <dcterms:modified xsi:type="dcterms:W3CDTF">2026-09-05T16:03:08Z</dcterms:modified>
</cp:coreProperties>
</file>