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1097280"/>
            <a:ext cx="9448495" cy="46634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645919" y="1568099"/>
            <a:ext cx="8899855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2600" b="1">
                <a:solidFill>
                  <a:srgbClr val="1B4D3E"/>
                </a:solidFill>
                <a:latin typeface="Traditional Arabic"/>
              </a:defRPr>
            </a:pPr>
            <a:endParaRPr lang="ar-IQ" dirty="0" smtClean="0"/>
          </a:p>
          <a:p>
            <a:pPr algn="ctr" rtl="1">
              <a:defRPr sz="2600" b="1">
                <a:solidFill>
                  <a:srgbClr val="1B4D3E"/>
                </a:solidFill>
                <a:latin typeface="Traditional Arabic"/>
              </a:defRPr>
            </a:pPr>
            <a:r>
              <a:rPr sz="3600" dirty="0" err="1" smtClean="0"/>
              <a:t>الحكم</a:t>
            </a:r>
            <a:r>
              <a:rPr sz="3600" dirty="0" smtClean="0"/>
              <a:t> </a:t>
            </a:r>
            <a:r>
              <a:rPr sz="3600" dirty="0" err="1"/>
              <a:t>الأول</a:t>
            </a:r>
            <a:r>
              <a:rPr sz="3600" dirty="0"/>
              <a:t>: </a:t>
            </a:r>
            <a:r>
              <a:rPr sz="3600" dirty="0" err="1"/>
              <a:t>الإظهار</a:t>
            </a:r>
            <a:r>
              <a:rPr sz="3600" dirty="0"/>
              <a:t> </a:t>
            </a:r>
            <a:r>
              <a:rPr sz="3600" dirty="0" err="1"/>
              <a:t>الحلقي</a:t>
            </a:r>
            <a:endParaRPr sz="3600" dirty="0"/>
          </a:p>
          <a:p>
            <a:pPr algn="ctr">
              <a:defRPr sz="2200" b="0">
                <a:solidFill>
                  <a:srgbClr val="1F2421"/>
                </a:solidFill>
                <a:latin typeface="Traditional Arabic"/>
              </a:defRPr>
            </a:pPr>
            <a:endParaRPr lang="ar-IQ" sz="3200" dirty="0" smtClean="0"/>
          </a:p>
          <a:p>
            <a:pPr algn="ctr">
              <a:defRPr sz="2200" b="0">
                <a:solidFill>
                  <a:srgbClr val="1F2421"/>
                </a:solidFill>
                <a:latin typeface="Traditional Arabic"/>
              </a:defRPr>
            </a:pPr>
            <a:r>
              <a:rPr sz="3200" dirty="0" err="1" smtClean="0"/>
              <a:t>تعريفه</a:t>
            </a:r>
            <a:r>
              <a:rPr sz="3200" dirty="0"/>
              <a:t>، </a:t>
            </a:r>
            <a:r>
              <a:rPr sz="3200" dirty="0" err="1"/>
              <a:t>أحرفه</a:t>
            </a:r>
            <a:r>
              <a:rPr sz="3200" dirty="0"/>
              <a:t>، </a:t>
            </a:r>
            <a:r>
              <a:rPr sz="3200" dirty="0" err="1"/>
              <a:t>مراتبه</a:t>
            </a:r>
            <a:r>
              <a:rPr sz="3200" dirty="0"/>
              <a:t> </a:t>
            </a:r>
            <a:r>
              <a:rPr sz="3200" dirty="0" err="1" smtClean="0"/>
              <a:t>وأمثلته</a:t>
            </a:r>
            <a:endParaRPr lang="ar-IQ" sz="3200" dirty="0" smtClean="0"/>
          </a:p>
          <a:p>
            <a:pPr algn="ctr">
              <a:defRPr sz="2200" b="0">
                <a:solidFill>
                  <a:srgbClr val="1F2421"/>
                </a:solidFill>
                <a:latin typeface="Traditional Arabic"/>
              </a:defRPr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تعريف الإظهار الحلقي وحروفه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الثانية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المفهوم والأحرف: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الإظهار لغةً: البيان والوضوح والكشف.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اصطلاحاً: إخراج النون الساكنة أو التنوين من مخرجها من غير غنة مستطالة ولا زائدة.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حروفه: ستة أحرف تخرج من الحلق وهي: (ء ، هـ ، ع ، ح ، غ ، خ).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البيت الجامع لأحرف الإظهار: (أخي هاك علماً حازه غير خاسر - أوائل الكلمات).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مواضعه: يقع في كلمة واحدة أو كلمتين بالنسبة للنون الساكنة، ولا يكون مع التنوين إلا في كلمتين.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قال الجمزوري: «فَالَأَوَّلُ الإِظْهَارُ قَبْلَ أَحْرُفِ *** لِلْحَلْقِ سِتٍّ رُتِّبَتْ فَلْتَعْرِفِ»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جدول أمثلة الإظهار الحلقي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الثانية - أحكام النون الساكنة والتنوين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37160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163"/>
                <a:gridCol w="2682163"/>
                <a:gridCol w="2682163"/>
                <a:gridCol w="2682166"/>
              </a:tblGrid>
              <a:tr h="67926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الحرف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نون ساكنة في كلمة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نون ساكنة في كلمتين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التنوين (في كلمتين)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</a:tr>
              <a:tr h="679268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الهمزة (ء)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﴿وَيَنْأَوْنَ﴾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﴿مَنْ آمَنَ﴾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﴿وَجَنَّاتٍ أَلْفَافًا﴾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79268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الهاء (هـ)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﴿مِنْهُمْ﴾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﴿إِنْ هُوَ﴾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﴿وَلِكُلِّ قَوْمٍ هَادٍ﴾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  <a:tr h="679268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العين (ع)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﴿أَنْعَمْتَ﴾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﴿مَنْ عَلِقَ﴾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﴿طَبَقًا عَن طَبَقٍ﴾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79268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الحاء (ح)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﴿وَانْحَرْ﴾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﴿وَمَنْ حَيْثُ﴾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﴿مِنْ حَكِيمٍ حَمِيدٍ﴾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  <a:tr h="679268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الغين (غ)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﴿فَسَيُنْغِضُونَ﴾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﴿مِنْ غِسْلِينٍ﴾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﴿أَجْرٌ غَيْرُ مَمْنُونٍ﴾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79272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الخاء (خ)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﴿وَالْمُنْخَنِقَةُ﴾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﴿مَنْ خَافَ﴾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﴿كَرَّةٌ خَاسِرَةٌ﴾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علة الإظهار الحلقي ومراته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الثانية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سبب الإظهار ومراتب الأداء: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علة الإظهار: بُعد المخرج بين النون الساكنة والتنوين (طرف اللسان) وبين حروف الإظهار (الحلق).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مراتب الإظهار الثلاث (تتناسب مع درجة بُعد المخرج):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1. المرتبة العليا: عند الهمزة والهاء (لخروجهما من أقصى الحلق).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2. المرتبة الوسطى: عند العين والحاء (لخروجهما من وسط الحلق).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3. المرتبة الدنيا: عند الغين والخاء (لخروجهما من أدنى الحلق القريب من اللسان).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مصطلح الضبط بالمصحف وتطبيقات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الثانية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كيفية معرفة الإظهار في المصحف وتدريبات: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علامة النون الساكنة المظهرة: وضع رأس خاء صغيرة بدون نقطة (خـ) فوق النون (نْ).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علامة التنوين المظهر: تركيب الحركتين فوق بعضهما تماماً متساويين (ضمتان/فتحتان/كسرتان متراكبتان).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تطبيق (أ): ﴿مِنْ حَكِيمٍ﴾ ⬅ نون ساكنة جاء بعدها حرف الحاء ⬅ الحكم: إظهار حلقي.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تطبيق (ب): ﴿حَكِيمٍ حَمِيدٍ﴾ ⬅ تنوين جاء بعده حرف الحاء ⬅ الحكم: إظهار حلقي.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ملاحظة: الإظهار لا يرافقه كتم أو قطع أو تمطيط للنون.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449</Words>
  <Application>Microsoft Office PowerPoint</Application>
  <PresentationFormat>مخصص</PresentationFormat>
  <Paragraphs>59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Maher</cp:lastModifiedBy>
  <cp:revision>2</cp:revision>
  <dcterms:modified xsi:type="dcterms:W3CDTF">2026-09-05T16:10:36Z</dcterms:modified>
</cp:coreProperties>
</file>