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46026" y="980548"/>
            <a:ext cx="9448495" cy="46634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652251" y="1957205"/>
            <a:ext cx="8899855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2600" b="1">
                <a:solidFill>
                  <a:srgbClr val="1B4D3E"/>
                </a:solidFill>
                <a:latin typeface="Traditional Arabic"/>
              </a:defRPr>
            </a:pPr>
            <a:endParaRPr lang="ar-IQ" dirty="0" smtClean="0"/>
          </a:p>
          <a:p>
            <a:pPr algn="ctr" rtl="1">
              <a:defRPr sz="2600" b="1">
                <a:solidFill>
                  <a:srgbClr val="1B4D3E"/>
                </a:solidFill>
                <a:latin typeface="Traditional Arabic"/>
              </a:defRPr>
            </a:pPr>
            <a:r>
              <a:rPr sz="3200" dirty="0" err="1" smtClean="0"/>
              <a:t>الحكم</a:t>
            </a:r>
            <a:r>
              <a:rPr sz="3200" dirty="0" smtClean="0"/>
              <a:t> </a:t>
            </a:r>
            <a:r>
              <a:rPr sz="3200" dirty="0" err="1"/>
              <a:t>الثالث</a:t>
            </a:r>
            <a:r>
              <a:rPr sz="3200" dirty="0"/>
              <a:t>: </a:t>
            </a:r>
            <a:r>
              <a:rPr sz="3200" dirty="0" err="1"/>
              <a:t>الإقلاب</a:t>
            </a:r>
            <a:r>
              <a:rPr sz="3200" dirty="0"/>
              <a:t> | </a:t>
            </a:r>
            <a:r>
              <a:rPr sz="3200" dirty="0" err="1"/>
              <a:t>الحكم</a:t>
            </a:r>
            <a:r>
              <a:rPr sz="3200" dirty="0"/>
              <a:t> </a:t>
            </a:r>
            <a:r>
              <a:rPr sz="3200" dirty="0" err="1"/>
              <a:t>الرابع</a:t>
            </a:r>
            <a:r>
              <a:rPr sz="3200" dirty="0"/>
              <a:t>: </a:t>
            </a:r>
            <a:r>
              <a:rPr sz="3200" dirty="0" err="1"/>
              <a:t>الإخفاء</a:t>
            </a:r>
            <a:r>
              <a:rPr sz="3200" dirty="0"/>
              <a:t> </a:t>
            </a:r>
            <a:r>
              <a:rPr sz="3200" dirty="0" err="1"/>
              <a:t>الحقيقي</a:t>
            </a:r>
            <a:endParaRPr sz="3200" dirty="0"/>
          </a:p>
          <a:p>
            <a:pPr algn="ctr">
              <a:defRPr sz="2200" b="0">
                <a:solidFill>
                  <a:srgbClr val="1F2421"/>
                </a:solidFill>
                <a:latin typeface="Traditional Arabic"/>
              </a:defRPr>
            </a:pPr>
            <a:endParaRPr lang="ar-IQ" sz="2800" dirty="0" smtClean="0"/>
          </a:p>
          <a:p>
            <a:pPr algn="ctr">
              <a:defRPr sz="2200" b="0">
                <a:solidFill>
                  <a:srgbClr val="1F2421"/>
                </a:solidFill>
                <a:latin typeface="Traditional Arabic"/>
              </a:defRPr>
            </a:pPr>
            <a:r>
              <a:rPr sz="2800" dirty="0" err="1" smtClean="0"/>
              <a:t>التعريف</a:t>
            </a:r>
            <a:r>
              <a:rPr sz="2800" dirty="0"/>
              <a:t>، </a:t>
            </a:r>
            <a:r>
              <a:rPr sz="2800" dirty="0" err="1"/>
              <a:t>التطبيقات</a:t>
            </a:r>
            <a:r>
              <a:rPr sz="2800" dirty="0"/>
              <a:t>، </a:t>
            </a:r>
            <a:r>
              <a:rPr sz="2800" dirty="0" err="1"/>
              <a:t>والخلاصة</a:t>
            </a:r>
            <a:r>
              <a:rPr sz="2800" dirty="0"/>
              <a:t> </a:t>
            </a:r>
            <a:r>
              <a:rPr sz="2800" dirty="0" err="1"/>
              <a:t>الشاملة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الحكم الثالث: الإقلاب (حرف الباء)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الخامسة - أحكام النون الساكنة والتنوين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371600"/>
          <a:ext cx="1072865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163"/>
                <a:gridCol w="2682163"/>
                <a:gridCol w="2682163"/>
                <a:gridCol w="2682166"/>
              </a:tblGrid>
              <a:tr h="2377440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التعريف والأداء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عند النون الساكنة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عند التنوين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علة الحكم ومصطلح الضبط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</a:tr>
              <a:tr h="2377440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قلب النون/التنوين ميماً مخفاة بغنة حركتين عند الباء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﴿أَنبِئُونِي﴾ (كلمة)</a:t>
                      </a:r>
                      <a:br/>
                      <a:r>
                        <a:t>﴿عَن بَعْضٍ﴾ (كلمتين)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﴿خَبِيرًا بَصِيرًا﴾</a:t>
                      </a:r>
                      <a:br/>
                      <a:r>
                        <a:t>﴿ذُرِّيَّةً بَعْضُهَا﴾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ثقل الإظهار والإدغام، والتجانس بين النون والميم والباء.</a:t>
                      </a:r>
                      <a:br/>
                      <a:r>
                        <a:t>الضبط: وضع ميم صغيرة (م)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الحكم الرابع: الإخفاء الحقيقي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الخامسة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D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المفهوم والأحرف الخمسة عشر: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الإخفاء لغةً: الستر والحجب.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اصطلاحاً: النطق بالحرف بحالة بين الإظهار والإدغام عارٍ عن التشديد مع بقاء الغنة.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أحرفه: 15 حرفاً متبقية جمعها الجمزوري في أوائل كلمات البيت: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«صِفْ ذَا ثَنَا كَمْ جَادَ شَخْصٌ قَدْ سَمَا *** دُمْ طَيِّبًا زِدْ فِي تُقًى ضَعْ ظَالِمًا»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الأحرف هي: (ص، ذ، ث، ك، ج، ش، ق، س، د، ط، ز، ف، ت، ض، ظ).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قواعد التفخيم والترقيق في الإخفاء الحقيقي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الخامسة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D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أحكام غنة الإخفاء الحقيقي: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تتبع الغنة في الإخفاء الحقيقي الحرف الذي بعدها من حيث التفخيم والترقيق: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1. تفخيم الغنة: إذا جاء بعد النون/التنوين حرف تفخيم من حروف الإخفاء (ص، ض، ط، ظ، ق).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   أمثلة التفخيم: ﴿يَنصُرُكُمُ﴾، ﴿مِن طِينٍ﴾، ﴿مَن ضَلَّ﴾.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2. ترقيق الغنة: إذا جاء بعد النون/التنوين حرف ترقيق من حروف الإخفاء الباقية.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   أمثلة الترقيق: ﴿عِندَ﴾، ﴿مِن تَحْتِهَا﴾، ﴿أَنجَيْنَاكُم﴾.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علة الإخفاء: عدم القرب الموجب للإدغام وعدم البُعد الموجب للإظهار.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خلاصة عامة لأحكام النون الساكنة والتنوين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الخامسة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D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شجرة الأحكام الأربعة ومراجعة شمولية: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1. الإظهار الحلقي: 6 حروف (ء، هـ، ع، ح، غ، خ) - بدون غنة مستطالة.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2. الإدغام: 6 حروف (يرملون) - ينقسم إلى: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   • إدغام بغنة (ينمو) | • إدغام بغير غنة (ل ، ر).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   • إدغام كامل (نَرْمَل) | • إدغام ناقص (و ، ي).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3. الإقلاب: حرف واحد (الباء - ب) - قلب إلى ميم مع غنة حركتين.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4. الإخفاء الحقيقي: 15 حرفاً - بين الإظهار والإدغام مع غنة تتبع ما بعدها تفخيماً وترقيقاً.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</Words>
  <Application>Microsoft Office PowerPoint</Application>
  <PresentationFormat>مخصص</PresentationFormat>
  <Paragraphs>40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Maher</cp:lastModifiedBy>
  <cp:revision>1</cp:revision>
  <dcterms:modified xsi:type="dcterms:W3CDTF">2026-09-05T16:08:57Z</dcterms:modified>
</cp:coreProperties>
</file>