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672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1097280"/>
            <a:ext cx="9448495" cy="466344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645920" y="1280160"/>
            <a:ext cx="889985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C5A059"/>
                </a:solidFill>
                <a:latin typeface="Traditional Arabic"/>
              </a:defRPr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645920" y="2012636"/>
            <a:ext cx="8899855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2600" b="1">
                <a:solidFill>
                  <a:srgbClr val="1B4D3E"/>
                </a:solidFill>
                <a:latin typeface="Traditional Arabic"/>
              </a:defRPr>
            </a:pPr>
            <a:r>
              <a:rPr sz="3600" dirty="0" err="1"/>
              <a:t>أقسام</a:t>
            </a:r>
            <a:r>
              <a:rPr sz="3600" dirty="0"/>
              <a:t> </a:t>
            </a:r>
            <a:r>
              <a:rPr sz="3600" dirty="0" err="1"/>
              <a:t>الإدغام</a:t>
            </a:r>
            <a:r>
              <a:rPr sz="3600" dirty="0"/>
              <a:t> </a:t>
            </a:r>
            <a:r>
              <a:rPr sz="3600" dirty="0" err="1"/>
              <a:t>من</a:t>
            </a:r>
            <a:r>
              <a:rPr sz="3600" dirty="0"/>
              <a:t> </a:t>
            </a:r>
            <a:r>
              <a:rPr sz="3600" dirty="0" err="1"/>
              <a:t>حيث</a:t>
            </a:r>
            <a:r>
              <a:rPr sz="3600" dirty="0"/>
              <a:t> </a:t>
            </a:r>
            <a:r>
              <a:rPr sz="3600" dirty="0" err="1"/>
              <a:t>الكمال</a:t>
            </a:r>
            <a:r>
              <a:rPr sz="3600" dirty="0"/>
              <a:t> </a:t>
            </a:r>
            <a:r>
              <a:rPr sz="3600" dirty="0" err="1" smtClean="0"/>
              <a:t>والنقصان</a:t>
            </a:r>
            <a:r>
              <a:rPr lang="ar-IQ" sz="3600" dirty="0" smtClean="0"/>
              <a:t> </a:t>
            </a:r>
          </a:p>
          <a:p>
            <a:pPr algn="ctr" rtl="1">
              <a:defRPr sz="2600" b="1">
                <a:solidFill>
                  <a:srgbClr val="1B4D3E"/>
                </a:solidFill>
                <a:latin typeface="Traditional Arabic"/>
              </a:defRPr>
            </a:pPr>
            <a:endParaRPr sz="3600" dirty="0"/>
          </a:p>
          <a:p>
            <a:pPr algn="ctr" rtl="1">
              <a:defRPr sz="2200" b="0">
                <a:solidFill>
                  <a:srgbClr val="1F2421"/>
                </a:solidFill>
                <a:latin typeface="Traditional Arabic"/>
              </a:defRPr>
            </a:pPr>
            <a:r>
              <a:rPr sz="3200" dirty="0" err="1"/>
              <a:t>والإظهار</a:t>
            </a:r>
            <a:r>
              <a:rPr sz="3200" dirty="0"/>
              <a:t> </a:t>
            </a:r>
            <a:r>
              <a:rPr sz="3200" dirty="0" err="1"/>
              <a:t>المطلق</a:t>
            </a:r>
            <a:r>
              <a:rPr sz="3200" dirty="0"/>
              <a:t> </a:t>
            </a:r>
            <a:r>
              <a:rPr sz="3200" dirty="0" err="1"/>
              <a:t>واستثناءات</a:t>
            </a:r>
            <a:r>
              <a:rPr sz="3200" dirty="0"/>
              <a:t> </a:t>
            </a:r>
            <a:r>
              <a:rPr sz="3200" dirty="0" err="1"/>
              <a:t>التلاوة</a:t>
            </a:r>
            <a:endParaRPr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B4D3E"/>
          </a:solidFill>
          <a:ln>
            <a:solidFill>
              <a:srgbClr val="1B4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t>الإدغام الكامل (نَرْمَل)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الرابعة - أحكام النون الساكنة والتنوين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31520" y="1371600"/>
          <a:ext cx="10728655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163"/>
                <a:gridCol w="2682163"/>
                <a:gridCol w="2682163"/>
                <a:gridCol w="2682166"/>
              </a:tblGrid>
              <a:tr h="950976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t>الحرف</a:t>
                      </a:r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t>عند النون الساكنة</a:t>
                      </a:r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t>عند التنوين</a:t>
                      </a:r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  <a:latin typeface="Traditional Arabic"/>
                        </a:defRPr>
                      </a:pPr>
                      <a:r>
                        <a:t>ملاحظات وطريقة النطق</a:t>
                      </a:r>
                    </a:p>
                  </a:txBody>
                  <a:tcPr anchor="ctr">
                    <a:solidFill>
                      <a:srgbClr val="1B4D3E"/>
                    </a:solidFill>
                  </a:tcPr>
                </a:tc>
              </a:tr>
              <a:tr h="950976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اللام (ل)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﴿مِن لَّدُنَّا﴾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﴿قَسَمٌ لِّذِي﴾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تقلب النون لاماً وتدغم بالكامل بلا غنة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الراء (ر)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﴿مِن رَّبِّهِمْ﴾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﴿غَفُورٌ رَّحِيمٌ﴾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تقلب النون راءً وتدغم بالكامل بلا غنة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</a:tr>
              <a:tr h="950976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النون (ن)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﴿مِن نَّصِيرٍ﴾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﴿مَلِكًا نَّقَاتِلْ﴾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تدغم النون في النون إدغاماً تاماً بغنة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الميم (م)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﴿مِن مَّالٍ﴾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﴿رَسُولٌ مِّنَ اللَّهِ﴾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>
                          <a:solidFill>
                            <a:srgbClr val="1F2421"/>
                          </a:solidFill>
                          <a:latin typeface="Traditional Arabic"/>
                        </a:defRPr>
                      </a:pPr>
                      <a:r>
                        <a:t>تقلب النون ميماً وتدغم بالكامل بغنة</a:t>
                      </a:r>
                    </a:p>
                  </a:txBody>
                  <a:tcPr anchor="ctr"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B4D3E"/>
          </a:solidFill>
          <a:ln>
            <a:solidFill>
              <a:srgbClr val="1B4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t>الإدغام الناقص وعلة الإدغام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الرابعة - أحكام النون الساكنة والتنوين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10728655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0D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463040"/>
            <a:ext cx="1018001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 b="1">
                <a:solidFill>
                  <a:srgbClr val="1B4D3E"/>
                </a:solidFill>
                <a:latin typeface="Traditional Arabic"/>
              </a:defRPr>
            </a:pPr>
            <a:r>
              <a:t>الإدغام الناقص (و ، ي) وعلته العامة: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الإدغام الناقص: وقوع النون الساكنة أو التنوين قبل حرفي (الواو والياء).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سبب التسمية: لذهاب ذات الحرف (النون) وبقاء صفته وهي (الغنة).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أمثلة الواو: ﴿مِن وَاقٍ﴾ (نون) | ﴿إِيمَانًا وَهُمْ﴾ (تنوين).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أمثلة الياء: ﴿إِن يَقُولُونَ﴾ (نون) | ﴿فِئَةٌ يَنصُرُونَهُ﴾ (تنوين).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علة الإدغام: التماثل في النون، والتقارب في المخرج والصفات مع بقية حروف (يرملون).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B4D3E"/>
          </a:solidFill>
          <a:ln>
            <a:solidFill>
              <a:srgbClr val="1B4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t>قاعدة الإظهار المطلق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الرابعة - أحكام النون الساكنة والتنوين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10728655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0D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463040"/>
            <a:ext cx="1018001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 b="1">
                <a:solidFill>
                  <a:srgbClr val="1B4D3E"/>
                </a:solidFill>
                <a:latin typeface="Traditional Arabic"/>
              </a:defRPr>
            </a:pPr>
            <a:r>
              <a:t>اجتماع النون وحرف الإدغام في كلمة واحدة: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شرط الإدغام: أن تكون النون في نهاية كلمة وحرف الإدغام في بداية الكلمة التالية.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القاعدة: إذا التقت النون الساكنة مع حرف الإدغام في كلمة واحدة وجب الإظهار ويسمى (إظهاراً مطلقاً).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وقع ذلك في أربع كلمات فقط في القرآن الكريم: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1. ﴿الدُّنْيَا﴾ | 2. ﴿بُنْيَانٌ﴾ | 3. ﴿صِنْوَانٌ﴾ | 4. ﴿قِنْوَانٌ﴾.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علة الإظهار المطلق: وجوب الإظهار لئلا يلتبيس بالمضاعف وتتغير بنية الكلمة ومعناها.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B4D3E"/>
          </a:solidFill>
          <a:ln>
            <a:solidFill>
              <a:srgbClr val="1B4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800" b="1">
                <a:solidFill>
                  <a:srgbClr val="FFFFFF"/>
                </a:solidFill>
                <a:latin typeface="Traditional Arabic"/>
              </a:defRPr>
            </a:pPr>
            <a:r>
              <a:t>استثناءات وتنبيهات مهمة وضبط المصحف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6400800"/>
            <a:ext cx="10728655" cy="27432"/>
          </a:xfrm>
          <a:prstGeom prst="rect">
            <a:avLst/>
          </a:prstGeom>
          <a:solidFill>
            <a:srgbClr val="C5A059"/>
          </a:solidFill>
          <a:ln>
            <a:solidFill>
              <a:srgbClr val="C5A0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556058"/>
                </a:solidFill>
                <a:latin typeface="Traditional Arabic"/>
              </a:defRPr>
            </a:pPr>
            <a:r>
              <a:t>المحاضرة الرابعة - أحكام النون الساكنة والتنوين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10728655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0D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463040"/>
            <a:ext cx="1018001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 b="1">
                <a:solidFill>
                  <a:srgbClr val="1B4D3E"/>
                </a:solidFill>
                <a:latin typeface="Traditional Arabic"/>
              </a:defRPr>
            </a:pPr>
            <a:r>
              <a:t>المستثنيات وضبط الإدغام في المصحف: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مستثنيات الرواية من طريق الشاطبية عن حفص: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• ﴿يس ﴿١﴾ وَالْقُرْآنِ الْحَكِيمِ﴾ &amp; ﴿ن ۚ وَالْقَلَمِ وَمَا يَسْطُرُونَ﴾ ⬅ حكمهما الإظهار المطلق.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• ﴿مَنْ ۜ رَاقٍ﴾ ⬅ حكمها الإظهار بسبب السكت الواجب على النون.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مصطلح الضبط بالإدغام الكامل: تعرية النون من الحركة وتشديد الحرف التالي ( ّ ).</a:t>
            </a:r>
          </a:p>
          <a:p>
            <a:pPr algn="r">
              <a:spcAft>
                <a:spcPts val="800"/>
              </a:spcAft>
              <a:defRPr sz="1900">
                <a:solidFill>
                  <a:srgbClr val="1F2421"/>
                </a:solidFill>
                <a:latin typeface="Traditional Arabic"/>
              </a:defRPr>
            </a:pPr>
            <a:r>
              <a:t>•  مصطلح الضبط بالإدغام الناقص: تعرية النون من الحركة مع عدم تشديد الحرف التالي.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418</Words>
  <Application>Microsoft Office PowerPoint</Application>
  <PresentationFormat>مخصص</PresentationFormat>
  <Paragraphs>49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Maher</cp:lastModifiedBy>
  <cp:revision>1</cp:revision>
  <dcterms:modified xsi:type="dcterms:W3CDTF">2026-09-05T16:07:01Z</dcterms:modified>
</cp:coreProperties>
</file>