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CEBD19-7E2F-49CA-B379-841E174BE268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5D1A1-2F52-4702-A22F-B9A6B767A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78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D5D1A1-2F52-4702-A22F-B9A6B767A1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27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19F8B-E389-B8DF-597D-269CC9079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03FC7F-BC94-CD79-3098-AAEE806E7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22128-6278-40EA-7DD9-A3D66B740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62B1B-1455-D447-1A13-640040F57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AA863-3FEA-EBFD-48BD-F0F237A9A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03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5D04E-EB27-C2F5-50C8-71A64CD57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B4CEE-7C74-64F5-9956-9CC244429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C21B5-8EFC-1D09-1529-A02060649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B46ED-04BF-985E-C881-65931DD52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EE27B-96D5-5BD3-922A-4349B85C8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30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509BC-2E28-E705-AE9E-01BF5032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065336-A7A6-4095-3972-C1C1CCDA3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867B0-B0A5-2134-FDA2-3943102DC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3492B-92B0-DA59-59EE-B326E09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014EE-9BFF-179A-5C54-397F0A211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16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FE551-22D0-70A1-EC07-294EDAB9A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8AFA4-90BF-EDB7-200F-4B3D5F252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16A23-0C10-67A2-A517-849D8C0BBA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BA449-F878-8E44-527B-AB2EFB4F9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EFFED2-E902-DC6F-C5FA-8342CFADF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EC8621-FE67-0388-B0AC-C26B727CA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19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3FF7A-A022-07E4-C51A-0524357A7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47D2E-7071-C441-4EA7-5198A249D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306A0E-F8C2-0248-34DE-411267FA1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4A7BFF-A698-17DA-0FC9-AC037B8771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A39DBB-7342-DE17-B59C-00F3DF4595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EC4AD0-1AB3-124D-0F91-EF14F4F4A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811BDE-FD9F-92F1-56F0-CD9F923AA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36C7CA-0E58-471A-7ABE-4CC029C0D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144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8906E-F1B6-9514-1203-3A6AE7EBD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21A1B9-2E9D-9C31-D29A-B1700B681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86057-E8F6-3DB5-69F4-959F1EFCF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A8E784-DE81-8F65-6985-AF747C680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9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1953DB-DCFE-861C-DD2C-1A61E8588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C46615-455B-0A7F-A0C1-99E24C47D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9EB1A-4EC9-52DE-152B-11AE88B2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9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9A0D2-A16B-29D0-9972-7AD4B367D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9A9B1-F787-11C6-C0D7-E531DDFD8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1CE7A-A8C4-CA91-8D46-307C8901F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7CB125-5FF6-DF0B-69BD-1BCDB23CB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DC3B5-C106-1005-2A8F-657F614E0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24700-0759-C03F-6EB2-C1CC467C9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32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8C984-D2B3-15BA-9756-A5F6A8C02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20B6A3-6568-2673-4A98-5DD3D4D2A2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F2B12-4BE1-2CCE-DD94-54A49B7F1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5715E-9BEB-1F15-7CBD-E3DEAE788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AB4BE-4F5D-FEF3-3E27-AF502EFDF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0AF7A-1C0C-6989-092A-29884AA4F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85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1BDA1-8678-98B7-935F-22C1FBBE2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F5B40A-B0A1-35C8-AAD5-F89173CECF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56A28-161C-D98C-A32B-B41C257A5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60395-109B-23D8-BD81-B14EDFB89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C6E6D-3572-ECD1-BD70-5A82F31DC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37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1DED50-5A99-4CBC-F513-98444032E7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77783-E565-6BB0-440E-DBC6424AB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6EC77-4A92-CBD9-A31B-5764DCA9C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5169D-0C9A-4AD6-2B2E-AB142190E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BFD04-1999-F27A-F0F0-2E327269F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545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40057E-4F33-D5E8-79E4-E3CE781F2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4E86E-1FD4-5193-1F58-8A0B06D20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C9D32-19B8-0C20-7DA7-C1926F6C88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29E05-1185-4BC3-AAB6-A2B751B1A69E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EBA11-791E-85FD-A002-14CC38A22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5B92D-B5CD-9A51-F447-0033212FF1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1DEE9-ED67-4C2A-9040-3EEFBF95C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760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5B453-75AC-078C-9C1C-1A1D52CA60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>
                <a:solidFill>
                  <a:srgbClr val="C00000"/>
                </a:solidFill>
              </a:rPr>
              <a:t>التنـــازع</a:t>
            </a:r>
            <a:r>
              <a:rPr lang="ar-IQ" dirty="0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39C3D-3AA7-2502-E10C-B9F497773D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marL="0" marR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IQ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buNone/>
            </a:pP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التنازُعُ عبارةٌ عن تَوَجُّهِ عامليْنِ إلى معمولٍ واحدٍ</a:t>
            </a:r>
            <a:r>
              <a:rPr lang="ar-IQ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، </a:t>
            </a: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نحوُ: (</a:t>
            </a:r>
            <a:r>
              <a:rPr lang="ar-SA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ضَرَبْتُ وأَكْرَمْتُ زيداً</a:t>
            </a: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)،</a:t>
            </a:r>
            <a:r>
              <a:rPr lang="ar-IQ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فكلُّ واحدٍ مِن (ضَرَبْتُ) و(أَكْرَمْتُ) يَطْلُبُ (زيداً) بالمفعوليَّةِ</a:t>
            </a:r>
            <a:r>
              <a:rPr lang="ar-IQ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299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CACA1-F941-822B-3D99-0FC8BF946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84FED-444A-96F5-E4C6-FA5E466FE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ولا خلافَ بينَ البَصْرِيِّينَ والكُوفِيِّينَ أنه يَجُوزُ إعمالُ كلِّ واحدٍ مِن العامليْنِ في ذلكَ الاسمِ الظاهرِ، ولكِنِ اخْتَلَفُوا في الأَوْلَى مِنهما</a:t>
            </a:r>
            <a:r>
              <a:rPr lang="ar-IQ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:                                                      </a:t>
            </a:r>
            <a:b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فذَهَبَ البَصْرِيُّونَ إلى أنَّ الثانِيَ أَوْلَى به؛ لِقُرْبِهِ منه، وذَهَبَ الكُوفِيُّونَ إلى أنَّ الأوَّلَ أَوْلَى</a:t>
            </a:r>
            <a:r>
              <a:rPr lang="ar-IQ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به؛ لِتَقَدُّمِهِ</a:t>
            </a:r>
            <a:r>
              <a:rPr lang="ar-IQ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238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983C4-D01F-32F9-71CE-C29A43AE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D11E1-9B5B-C6E8-AA32-0FF58B40B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وأَعْمِلِ المُهْمَلَ في ضَمِيرِ مَا = تَنَازَعَاهُ والْتَزِمْ ما الْتُزِمَا</a:t>
            </a:r>
            <a:endParaRPr lang="en-US" sz="28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كيُحْسِنَانِ ويُسِيءُ ابْنَاكَا = وقدْ بَغَى واعْتَدَيَا عَبْدَاكَا</a:t>
            </a:r>
            <a:endParaRPr lang="en-US" sz="28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أي: إذا أَعْمَلْتَ أحدَ العامليْنِ في الظاهِرِ وأَهْمَلْتَ الآخَرَ عنه فأَعْمِلِ المُهْمَلَ في ضميرِ الظاهرِ، والْتَزِمِ الإضمارَ إنْ كانَ مطلوبُ العاملِ مِمَّا يَلْزَمُ ذِكْرُهُ، ولا يَجُوزُ حذفُه كالفاعلِ، وذلك كقولِكَ: (</a:t>
            </a:r>
            <a:r>
              <a:rPr lang="ar-SA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يُحْسِنُ ويُسِيءُ ابْنَاكَ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)، فكلُّ واحدٍ مِن (يُحْسِنُ) و(يُسِيءُ) يَطْلُبُ (ابْنَاكَ) بالفاعليَّةِ، فإنْ أَعْمَلْتَ الثانِيَ وَجَبَ أنْ تُضْمِرَ في الأوَّلِ فاعِلَه، فتقولَ: (</a:t>
            </a:r>
            <a:r>
              <a:rPr lang="ar-SA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يُحْسِنَانِ ويُسِيءُ ابْنَاكَ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)، وكذلك إنْ أَعْمَلْتَ الأوَّلَ وَجَبَ الإضمارُ في الثاني، فتقولُ: (</a:t>
            </a:r>
            <a:r>
              <a:rPr lang="ar-SA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يُحْسِنُ ويُسِيئَانِ ابْنَاكَ</a:t>
            </a:r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)، ومِثْلُه: (بَغَى واعْتَدَيَا عَبْدَاكَ)، وإنْ أَعْمَلْتَ الثانِيَ في هذا المثالِ قلتَ: (بَغَيَا واعْتَدَى عَبْدَاكَ)، ولا يَجُوزُ تَرْكُ الإضمارِ؛ فلا تقولُ: (يُحْسِنُ ويُسِيءُ ابْنَاكَ)، ولا (بَغَى واعْتَدَى عَبْدَاكَ)؛ والفاعلُ مُلْتَزَمُ الذِّكْرِ، وأجازَ الكِسَائِيُّ ذلك على الحذفِ</a:t>
            </a:r>
            <a:r>
              <a:rPr lang="ar-IQ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                   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6840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236</Words>
  <Application>Microsoft Office PowerPoint</Application>
  <PresentationFormat>Widescreen</PresentationFormat>
  <Paragraphs>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التنـــازع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user1705</dc:creator>
  <cp:lastModifiedBy>user1705</cp:lastModifiedBy>
  <cp:revision>1</cp:revision>
  <dcterms:created xsi:type="dcterms:W3CDTF">2025-09-14T18:33:07Z</dcterms:created>
  <dcterms:modified xsi:type="dcterms:W3CDTF">2025-09-14T18:48:50Z</dcterms:modified>
</cp:coreProperties>
</file>