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6897CE05-7E07-4D69-A4F3-E08090A75083}"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6897CE05-7E07-4D69-A4F3-E08090A75083}" type="datetimeFigureOut">
              <a:rPr lang="en-US" smtClean="0"/>
              <a:t>5/5/2026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897CE05-7E07-4D69-A4F3-E08090A75083}" type="datetimeFigureOut">
              <a:rPr lang="en-US" smtClean="0"/>
              <a:t>5/5/2026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897CE05-7E07-4D69-A4F3-E08090A75083}" type="datetimeFigureOut">
              <a:rPr lang="en-US" smtClean="0"/>
              <a:t>5/5/2026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897CE05-7E07-4D69-A4F3-E08090A75083}"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6897CE05-7E07-4D69-A4F3-E08090A75083}"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897CE05-7E07-4D69-A4F3-E08090A75083}" type="datetimeFigureOut">
              <a:rPr lang="en-US" smtClean="0"/>
              <a:t>5/5/2026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03E8890-70D9-4CDB-BEB3-3E97C3ABBC9C}"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IQ" b="1" dirty="0" smtClean="0"/>
              <a:t>السجع وأنواعه</a:t>
            </a:r>
            <a:endParaRPr lang="en-US" dirty="0"/>
          </a:p>
        </p:txBody>
      </p:sp>
      <p:sp>
        <p:nvSpPr>
          <p:cNvPr id="3" name="عنوان فرعي 2"/>
          <p:cNvSpPr>
            <a:spLocks noGrp="1"/>
          </p:cNvSpPr>
          <p:nvPr>
            <p:ph type="subTitle" idx="1"/>
          </p:nvPr>
        </p:nvSpPr>
        <p:spPr/>
        <p:txBody>
          <a:bodyPr>
            <a:normAutofit lnSpcReduction="10000"/>
          </a:bodyPr>
          <a:lstStyle/>
          <a:p>
            <a:r>
              <a:rPr lang="ar-IQ" dirty="0" smtClean="0"/>
              <a:t>علم البديع</a:t>
            </a:r>
            <a:endParaRPr lang="ar-IQ" dirty="0" smtClean="0"/>
          </a:p>
          <a:p>
            <a:r>
              <a:rPr lang="ar-IQ" dirty="0" smtClean="0"/>
              <a:t>المرحلة </a:t>
            </a:r>
            <a:r>
              <a:rPr lang="ar-IQ" dirty="0" smtClean="0"/>
              <a:t>الثانية</a:t>
            </a:r>
            <a:endParaRPr lang="ar-IQ" dirty="0" smtClean="0"/>
          </a:p>
          <a:p>
            <a:endParaRPr lang="ar-IQ" dirty="0" smtClean="0"/>
          </a:p>
          <a:p>
            <a:r>
              <a:rPr lang="ar-IQ" dirty="0" smtClean="0"/>
              <a:t>. د. أم البنين جعفر الصادق</a:t>
            </a:r>
          </a:p>
          <a:p>
            <a:endParaRPr lang="en-US" dirty="0"/>
          </a:p>
        </p:txBody>
      </p:sp>
    </p:spTree>
    <p:extLst>
      <p:ext uri="{BB962C8B-B14F-4D97-AF65-F5344CB8AC3E}">
        <p14:creationId xmlns:p14="http://schemas.microsoft.com/office/powerpoint/2010/main" val="2679451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85000" lnSpcReduction="20000"/>
          </a:bodyPr>
          <a:lstStyle/>
          <a:p>
            <a:pPr algn="just" rtl="1"/>
            <a:r>
              <a:rPr lang="ar-SA" dirty="0"/>
              <a:t>هو تواطؤ الفواصل في الكلام المنثور على الحرف واحد، وهذا معنى قول </a:t>
            </a:r>
            <a:r>
              <a:rPr lang="ar-SA" dirty="0" err="1"/>
              <a:t>السكاكي</a:t>
            </a:r>
            <a:r>
              <a:rPr lang="ar-SA" dirty="0"/>
              <a:t> : الاسجاع وهي في النثر كما القوافي في الشعر.</a:t>
            </a:r>
            <a:endParaRPr lang="en-US" dirty="0"/>
          </a:p>
          <a:p>
            <a:pPr algn="just" rtl="1"/>
            <a:r>
              <a:rPr lang="ar-SA" dirty="0"/>
              <a:t>وقد ذمه البعض واستحسنه البعض الاخر، وسبب ذمه انهم يرون أن الرسول - صلى الله عليه وسلم - ذم سجع الكهان حينما قال لبعضهم منكراً عليه وقد كلمه بكلام مسجوع: ( أسجعا كسجع الكهان ؟ » . ورأى ابن وهب ان الرسول (ص) أنكر ذلك ؛ لأن المتكلم أتى بكلامه مسجوعا كله ، وتكلف في السجع تكلف الكهان ، فأما إذا أتى به في بعض كلامه ومنطقه وكان ذلك على سجية الإنسان وطبعه فهو غير متكره ولا مكروه ، بل قد أتى في الحديث الشريف ، ونطق به - صلى الله عليه وسلم - في كثير من كلامه حتى أنه غير الكلمة عن وجهها اتباعا لها بأخواتها من أجل السجع فقال لابن ابنته - عليهما السلام - : ( أعيذه من الهامة والسامة وكل عين لامة)، وانما أراد ( ملمة ) لان الاصل فيها من ( ألم فهو ملم » . وكذلك قوله – صلى الله عليه </a:t>
            </a:r>
            <a:r>
              <a:rPr lang="ar-SA" dirty="0" err="1"/>
              <a:t>وآله</a:t>
            </a:r>
            <a:r>
              <a:rPr lang="ar-SA" dirty="0"/>
              <a:t> وسلم : ارجعن مأزورات غير مأجورات » وانما أراد «</a:t>
            </a:r>
            <a:r>
              <a:rPr lang="ar-SA" dirty="0" err="1"/>
              <a:t>موزورات</a:t>
            </a:r>
            <a:r>
              <a:rPr lang="ar-SA" dirty="0"/>
              <a:t>) من الوزر ) فقال : ( مأزورات ) لمكان ( مأجورات » طلباً للتوازن والسجع .</a:t>
            </a:r>
            <a:endParaRPr lang="en-US" dirty="0"/>
          </a:p>
          <a:p>
            <a:pPr algn="just" rtl="1"/>
            <a:endParaRPr lang="en-US" dirty="0"/>
          </a:p>
        </p:txBody>
      </p:sp>
      <p:sp>
        <p:nvSpPr>
          <p:cNvPr id="2" name="عنوان 1"/>
          <p:cNvSpPr>
            <a:spLocks noGrp="1"/>
          </p:cNvSpPr>
          <p:nvPr>
            <p:ph type="title"/>
          </p:nvPr>
        </p:nvSpPr>
        <p:spPr/>
        <p:txBody>
          <a:bodyPr>
            <a:normAutofit/>
          </a:bodyPr>
          <a:lstStyle/>
          <a:p>
            <a:r>
              <a:rPr lang="ar-IQ" dirty="0" smtClean="0"/>
              <a:t>تعريفه</a:t>
            </a:r>
            <a:endParaRPr lang="en-US" dirty="0"/>
          </a:p>
        </p:txBody>
      </p:sp>
    </p:spTree>
    <p:extLst>
      <p:ext uri="{BB962C8B-B14F-4D97-AF65-F5344CB8AC3E}">
        <p14:creationId xmlns:p14="http://schemas.microsoft.com/office/powerpoint/2010/main" val="1108387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just" rtl="1"/>
            <a:r>
              <a:rPr lang="ar-SA" dirty="0"/>
              <a:t>ورأى ابن الاثير أنَّ النبي الكريم لم يذم السجع كله وانما ذم ما كان مثل الكهان لا غير ، وقد ورد في القرآن الكريم . وعدل ذم بعضهم للسجع بقوله : ( وقد ذمه بعض أصحابنا من أرباب هذه الصناعة ، ولا أرى لذلك وجهاً سوى عجزهم أن يأتوا به، وإلا فلو كان مذموماً لما ورد في القرآن الكريم فانه قد أتى منه بالكثير حتى أنه </a:t>
            </a:r>
            <a:r>
              <a:rPr lang="ar-SA" dirty="0" err="1"/>
              <a:t>ليؤتى</a:t>
            </a:r>
            <a:r>
              <a:rPr lang="ar-SA" dirty="0"/>
              <a:t> بالسورة جميعها </a:t>
            </a:r>
            <a:r>
              <a:rPr lang="ar-SA" dirty="0" err="1"/>
              <a:t>مسجوعة</a:t>
            </a:r>
            <a:r>
              <a:rPr lang="ar-SA" dirty="0"/>
              <a:t> كسورة الرحمن وسورة القمر وغيرهما . وبالجملة فلم تخل منه سورة من السور </a:t>
            </a:r>
            <a:r>
              <a:rPr lang="ar-SA" dirty="0" smtClean="0"/>
              <a:t>.</a:t>
            </a:r>
            <a:endParaRPr lang="en-US" dirty="0"/>
          </a:p>
        </p:txBody>
      </p:sp>
      <p:sp>
        <p:nvSpPr>
          <p:cNvPr id="2" name="عنوان 1"/>
          <p:cNvSpPr>
            <a:spLocks noGrp="1"/>
          </p:cNvSpPr>
          <p:nvPr>
            <p:ph type="title"/>
          </p:nvPr>
        </p:nvSpPr>
        <p:spPr/>
        <p:txBody>
          <a:bodyPr/>
          <a:lstStyle/>
          <a:p>
            <a:r>
              <a:rPr lang="ar-IQ" dirty="0" smtClean="0"/>
              <a:t>السجع عند ابن الاثير</a:t>
            </a:r>
            <a:endParaRPr lang="en-US" dirty="0"/>
          </a:p>
        </p:txBody>
      </p:sp>
    </p:spTree>
    <p:extLst>
      <p:ext uri="{BB962C8B-B14F-4D97-AF65-F5344CB8AC3E}">
        <p14:creationId xmlns:p14="http://schemas.microsoft.com/office/powerpoint/2010/main" val="109580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38200" y="2057400"/>
            <a:ext cx="7408333" cy="4038600"/>
          </a:xfrm>
        </p:spPr>
        <p:txBody>
          <a:bodyPr>
            <a:noAutofit/>
          </a:bodyPr>
          <a:lstStyle/>
          <a:p>
            <a:pPr algn="just" rtl="1"/>
            <a:r>
              <a:rPr lang="ar-SA" sz="1400" dirty="0"/>
              <a:t>الأول : أن يكون الفصلان متساويين لا يزيد أحدهما على الآخر ، كقوله تعالى : ( فأما اليتيم فلا تقهر . وأما السائل فلا تنهر، وقوله : والعاديات صبحا . فالموريات قدحا . فالمغيرات صبحا . فأثرن به نقعا ، فوسطن به جمعا </a:t>
            </a:r>
            <a:r>
              <a:rPr lang="ar-SA" sz="1400" dirty="0" smtClean="0"/>
              <a:t>.</a:t>
            </a:r>
            <a:endParaRPr lang="en-US" sz="1400" dirty="0"/>
          </a:p>
          <a:p>
            <a:pPr algn="just" rtl="1"/>
            <a:r>
              <a:rPr lang="ar-SA" sz="1400" dirty="0"/>
              <a:t>والثاني : أن يكون الفصل الثاني أطول من الأول كقوله تعالى : ( بل كذبوا بالساعة وأعتدنا لمن كَذَبَ بالساعة سعيرا . إذا رأتهم من مكان بعيد سَمِعُوا لها تغيظاً وزفيراً . وإذا ألقوا منها مكانا ضيقاً مقرنين دعوا هُنَالِكَ تُبُورا، وقوله : « وقالوا اتخذ الرحمن ولدا لقد جئتم شيئا إدا . تكاد السماوات يتفطرن منه وتنشق الأرض وتخر الجبال هدا</a:t>
            </a:r>
            <a:r>
              <a:rPr lang="ar-SA" sz="1400" dirty="0" smtClean="0"/>
              <a:t>.</a:t>
            </a:r>
            <a:endParaRPr lang="en-US" sz="1400" dirty="0"/>
          </a:p>
          <a:p>
            <a:pPr algn="just" rtl="1"/>
            <a:r>
              <a:rPr lang="ar-SA" sz="1400" dirty="0"/>
              <a:t>والثالث : أن يكون الفصل الآخر أقصر من الأول ، وهو عند ابن الاثير عيب فاحش ، وذلك أن السجع يكون قد استوفى أمده من الفصل الاول بحكم طوله ، ثم يجيء الفصل الثاني قصيراً عن الأول فيكون كالشيء المبتور فيبقى الانسان عند سماعه كمن يريد الانتهاء إلى غاية فيعثر دونها .</a:t>
            </a:r>
            <a:endParaRPr lang="en-US" sz="1400" dirty="0"/>
          </a:p>
          <a:p>
            <a:pPr algn="just" rtl="1"/>
            <a:r>
              <a:rPr lang="ar-SA" sz="1400" dirty="0"/>
              <a:t>ثم قسمه على اختلاف أنواعه إلى السجع القصير ، وهو أن تكون كل واحدة من السجعتين مؤلفة من ألفاظ قليلة وكلما قلت الالفاظ كان أحسن لقرب الفواصل </a:t>
            </a:r>
            <a:r>
              <a:rPr lang="ar-SA" sz="1400" dirty="0" err="1"/>
              <a:t>المسجوعة</a:t>
            </a:r>
            <a:r>
              <a:rPr lang="ar-SA" sz="1400" dirty="0"/>
              <a:t> من سمع السامع . وهذا الضرب أوعر السجع مذهباً وأبعده متناولاً ولا يكاد استعماله يقع إلا نادراً </a:t>
            </a:r>
            <a:r>
              <a:rPr lang="ar-SA" sz="1400" dirty="0" smtClean="0"/>
              <a:t>.</a:t>
            </a:r>
            <a:endParaRPr lang="en-US" sz="1400" dirty="0"/>
          </a:p>
          <a:p>
            <a:pPr algn="just" rtl="1"/>
            <a:r>
              <a:rPr lang="ar-SA" sz="1400" dirty="0"/>
              <a:t>والسجع الطويل وهو ضد الاول لأنه أسهل متناولا.</a:t>
            </a:r>
            <a:endParaRPr lang="en-US" sz="1400" dirty="0"/>
          </a:p>
          <a:p>
            <a:pPr algn="just" rtl="1"/>
            <a:r>
              <a:rPr lang="ar-SA" sz="1400" dirty="0"/>
              <a:t>وكل واحد من هذين الضربين تتفاوت درجاته في عدة ألفاظ ، أما السجع القصير فأحسنه ما كان مؤلفا من لفظتين </a:t>
            </a:r>
            <a:r>
              <a:rPr lang="ar-SA" sz="1400" dirty="0" err="1"/>
              <a:t>لفظتين</a:t>
            </a:r>
            <a:r>
              <a:rPr lang="ar-SA" sz="1400" dirty="0"/>
              <a:t> كقوله تعالى : ( والمرسلات عرفا . فالعاصفات عصفاً، ومنه ما يكون مؤلفاً من ثلاثة ألفاظ وأربعة وخمسة وكذلك إلى العشرة. وأما السجع الطويل فان درجاته تتفاوت أيضاً في الطول فمنه ما يقرب من السجع القصير وهو أن يكون تأليفه من إحدى عشرة إلى اثنتي عشرة لفظة وأكثره خمس عشرة لفظة ، ومنه ما يكون تأليفه من العشرين لفظة أو ما يزيد على ذلك .</a:t>
            </a:r>
            <a:endParaRPr lang="en-US" sz="1400" dirty="0"/>
          </a:p>
          <a:p>
            <a:pPr algn="just" rtl="1"/>
            <a:endParaRPr lang="en-US" sz="1400" dirty="0"/>
          </a:p>
        </p:txBody>
      </p:sp>
      <p:sp>
        <p:nvSpPr>
          <p:cNvPr id="2" name="عنوان 1"/>
          <p:cNvSpPr>
            <a:spLocks noGrp="1"/>
          </p:cNvSpPr>
          <p:nvPr>
            <p:ph type="title"/>
          </p:nvPr>
        </p:nvSpPr>
        <p:spPr/>
        <p:txBody>
          <a:bodyPr/>
          <a:lstStyle/>
          <a:p>
            <a:r>
              <a:rPr lang="ar-IQ" dirty="0" smtClean="0"/>
              <a:t>تقسيم ابن الاثير للسجع</a:t>
            </a:r>
            <a:endParaRPr lang="en-US" dirty="0"/>
          </a:p>
        </p:txBody>
      </p:sp>
    </p:spTree>
    <p:extLst>
      <p:ext uri="{BB962C8B-B14F-4D97-AF65-F5344CB8AC3E}">
        <p14:creationId xmlns:p14="http://schemas.microsoft.com/office/powerpoint/2010/main" val="2972386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7500" lnSpcReduction="20000"/>
          </a:bodyPr>
          <a:lstStyle/>
          <a:p>
            <a:pPr algn="just" rtl="1"/>
            <a:r>
              <a:rPr lang="ar-SA" sz="2800" dirty="0" smtClean="0"/>
              <a:t>1 </a:t>
            </a:r>
            <a:r>
              <a:rPr lang="ar-SA" sz="2800" dirty="0"/>
              <a:t>- المطرف: وهو أن يأتي المتكلم في اجزاء كلامه أو في بعضها </a:t>
            </a:r>
            <a:r>
              <a:rPr lang="ar-SA" sz="2800" dirty="0" err="1"/>
              <a:t>باسجاع</a:t>
            </a:r>
            <a:r>
              <a:rPr lang="ar-SA" sz="2800" dirty="0"/>
              <a:t> غير متزنة بزنة عروضية ولا محصور في عدد معين بشرط أن يكون روي الأسجاع روي القافية، كقوله سبحانه وتعالى: (ما لكم لا ترجؤون لله قارا. وقد خلقكم أطوارا</a:t>
            </a:r>
            <a:r>
              <a:rPr lang="ar-SA" sz="2800" dirty="0" smtClean="0"/>
              <a:t>).</a:t>
            </a:r>
            <a:endParaRPr lang="en-US" sz="2800" dirty="0"/>
          </a:p>
          <a:p>
            <a:pPr algn="just" rtl="1"/>
            <a:r>
              <a:rPr lang="ar-SA" sz="2800" dirty="0"/>
              <a:t>2- الموازي: وهو أن تتفق اللفظة الاخيرة من القرينة مع نظيرتها في الوزن والروي كقوله سبحانه وتعالى: (سُرر مرفوعة، وأكواب وموضوعة </a:t>
            </a:r>
            <a:r>
              <a:rPr lang="ar-SA" sz="2800" dirty="0" smtClean="0"/>
              <a:t>).</a:t>
            </a:r>
            <a:r>
              <a:rPr lang="en-US" sz="2800" dirty="0"/>
              <a:t> </a:t>
            </a:r>
          </a:p>
          <a:p>
            <a:pPr algn="just" rtl="1"/>
            <a:r>
              <a:rPr lang="ar-SA" sz="2800" dirty="0"/>
              <a:t>3- </a:t>
            </a:r>
            <a:r>
              <a:rPr lang="ar-SA" sz="2800" dirty="0" err="1"/>
              <a:t>المشطر</a:t>
            </a:r>
            <a:r>
              <a:rPr lang="ar-SA" sz="2800" dirty="0"/>
              <a:t>: وهو أن يكون لكل نصف من البيت قافيتان مغايرتان لقافيتي النصف الاخير، وهذا القسم مختص بالنظم، كقول أبي تمام:</a:t>
            </a:r>
            <a:endParaRPr lang="en-US" sz="2800" dirty="0"/>
          </a:p>
          <a:p>
            <a:pPr algn="just" rtl="1"/>
            <a:r>
              <a:rPr lang="ar-SA" sz="2800" dirty="0"/>
              <a:t>تدبير معتصم بالله منتقم</a:t>
            </a:r>
            <a:r>
              <a:rPr lang="ar-IQ" sz="2800" dirty="0"/>
              <a:t>			</a:t>
            </a:r>
            <a:r>
              <a:rPr lang="ar-SA" sz="2800" dirty="0"/>
              <a:t>الله مرتعب في </a:t>
            </a:r>
            <a:r>
              <a:rPr lang="ar-SA" sz="2800"/>
              <a:t>الله </a:t>
            </a:r>
            <a:r>
              <a:rPr lang="ar-SA" sz="2800" smtClean="0"/>
              <a:t>مرتقب</a:t>
            </a:r>
            <a:endParaRPr lang="en-US" sz="2800" dirty="0"/>
          </a:p>
          <a:p>
            <a:pPr algn="just" rtl="1"/>
            <a:r>
              <a:rPr lang="ar-SA" sz="2800" dirty="0"/>
              <a:t>4- المرصع : وهو مقابلة كل لفظة بلفظة على وزنها ورويها كقوله تعالى : ( إن الأبرار لفي نعيم وإن الفجار لفي جحيم) .</a:t>
            </a:r>
            <a:endParaRPr lang="en-US" sz="2800" dirty="0"/>
          </a:p>
          <a:p>
            <a:pPr algn="just" rtl="1"/>
            <a:endParaRPr lang="en-US" sz="2800" dirty="0"/>
          </a:p>
        </p:txBody>
      </p:sp>
      <p:sp>
        <p:nvSpPr>
          <p:cNvPr id="2" name="عنوان 1"/>
          <p:cNvSpPr>
            <a:spLocks noGrp="1"/>
          </p:cNvSpPr>
          <p:nvPr>
            <p:ph type="title"/>
          </p:nvPr>
        </p:nvSpPr>
        <p:spPr/>
        <p:txBody>
          <a:bodyPr>
            <a:normAutofit fontScale="90000"/>
          </a:bodyPr>
          <a:lstStyle/>
          <a:p>
            <a:pPr algn="just" rtl="1"/>
            <a:r>
              <a:rPr lang="ar-SA" dirty="0"/>
              <a:t>وقسمه المتأخرون إلى أربعة أقسام هي</a:t>
            </a:r>
            <a:r>
              <a:rPr lang="ar-SA" dirty="0" smtClean="0"/>
              <a:t>:</a:t>
            </a:r>
            <a:r>
              <a:rPr lang="en-US" dirty="0"/>
              <a:t> </a:t>
            </a:r>
            <a:br>
              <a:rPr lang="en-US" dirty="0"/>
            </a:br>
            <a:endParaRPr lang="en-US" dirty="0"/>
          </a:p>
        </p:txBody>
      </p:sp>
    </p:spTree>
    <p:extLst>
      <p:ext uri="{BB962C8B-B14F-4D97-AF65-F5344CB8AC3E}">
        <p14:creationId xmlns:p14="http://schemas.microsoft.com/office/powerpoint/2010/main" val="39416512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كل موجة">
  <a:themeElements>
    <a:clrScheme name="شكل موجة">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شكل موجة">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كل موجة">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14</TotalTime>
  <Words>697</Words>
  <Application>Microsoft Office PowerPoint</Application>
  <PresentationFormat>عرض على الشاشة (3:4)‏</PresentationFormat>
  <Paragraphs>23</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شكل موجة</vt:lpstr>
      <vt:lpstr>السجع وأنواعه</vt:lpstr>
      <vt:lpstr>تعريفه</vt:lpstr>
      <vt:lpstr>السجع عند ابن الاثير</vt:lpstr>
      <vt:lpstr>تقسيم ابن الاثير للسجع</vt:lpstr>
      <vt:lpstr>وقسمه المتأخرون إلى أربعة أقسام هي: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الاستعارة</dc:title>
  <dc:creator>user1806</dc:creator>
  <cp:lastModifiedBy>user1806</cp:lastModifiedBy>
  <cp:revision>4</cp:revision>
  <dcterms:created xsi:type="dcterms:W3CDTF">2025-12-27T17:51:47Z</dcterms:created>
  <dcterms:modified xsi:type="dcterms:W3CDTF">2026-05-05T20:13:26Z</dcterms:modified>
</cp:coreProperties>
</file>