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1" r:id="rId4"/>
    <p:sldId id="262" r:id="rId5"/>
    <p:sldId id="263"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13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916086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696157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775707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397403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7E2E80AB-1C31-4E4D-84EC-D913E4873B3B}" type="datetimeFigureOut">
              <a:rPr lang="en-US" smtClean="0"/>
              <a:t>9/15/2025</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4217048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7E2E80AB-1C31-4E4D-84EC-D913E4873B3B}" type="datetimeFigureOut">
              <a:rPr lang="en-US" smtClean="0"/>
              <a:t>9/15/2025</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584262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E2E80AB-1C31-4E4D-84EC-D913E4873B3B}" type="datetimeFigureOut">
              <a:rPr lang="en-US" smtClean="0"/>
              <a:t>9/15/2025</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103784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220298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847806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3069014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322131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2E5D24-F8B9-4B52-859C-CA5D1AAC4A19}" type="slidenum">
              <a:rPr lang="en-US" smtClean="0"/>
              <a:t>‹#›</a:t>
            </a:fld>
            <a:endParaRPr lang="en-US"/>
          </a:p>
        </p:txBody>
      </p:sp>
    </p:spTree>
    <p:extLst>
      <p:ext uri="{BB962C8B-B14F-4D97-AF65-F5344CB8AC3E}">
        <p14:creationId xmlns:p14="http://schemas.microsoft.com/office/powerpoint/2010/main" val="3584154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sz="5400" b="1" dirty="0" smtClean="0">
                <a:solidFill>
                  <a:srgbClr val="FF0000"/>
                </a:solidFill>
              </a:rPr>
              <a:t>جامعة بغداد / كلية العلوم الاسلامية  </a:t>
            </a:r>
            <a:endParaRPr lang="en-US" sz="5400" b="1" dirty="0">
              <a:solidFill>
                <a:srgbClr val="FF0000"/>
              </a:solidFill>
            </a:endParaRPr>
          </a:p>
        </p:txBody>
      </p:sp>
      <p:sp>
        <p:nvSpPr>
          <p:cNvPr id="3" name="عنصر نائب للمحتوى 2"/>
          <p:cNvSpPr>
            <a:spLocks noGrp="1"/>
          </p:cNvSpPr>
          <p:nvPr>
            <p:ph idx="1"/>
          </p:nvPr>
        </p:nvSpPr>
        <p:spPr/>
        <p:txBody>
          <a:bodyPr/>
          <a:lstStyle/>
          <a:p>
            <a:pPr marL="0" indent="0" algn="r" rtl="1">
              <a:buNone/>
            </a:pPr>
            <a:r>
              <a:rPr lang="ar-IQ" b="1" dirty="0" smtClean="0">
                <a:solidFill>
                  <a:srgbClr val="FF0000"/>
                </a:solidFill>
              </a:rPr>
              <a:t>                      مادة السيرة النبوية </a:t>
            </a:r>
          </a:p>
          <a:p>
            <a:pPr marL="0" indent="0" algn="r" rtl="1">
              <a:buNone/>
            </a:pPr>
            <a:r>
              <a:rPr lang="ar-IQ" b="1" dirty="0" smtClean="0">
                <a:solidFill>
                  <a:srgbClr val="FF0000"/>
                </a:solidFill>
              </a:rPr>
              <a:t>                  المرحلة الثالثة/ الكورس الثاني </a:t>
            </a:r>
          </a:p>
          <a:p>
            <a:pPr marL="0" indent="0" algn="r" rtl="1">
              <a:buNone/>
            </a:pPr>
            <a:r>
              <a:rPr lang="ar-IQ" b="1" dirty="0" smtClean="0">
                <a:solidFill>
                  <a:srgbClr val="FF0000"/>
                </a:solidFill>
              </a:rPr>
              <a:t>      استاذ المادة : أ م د عبد الهادي محمود الزيدي </a:t>
            </a:r>
          </a:p>
          <a:p>
            <a:pPr marL="0" indent="0" algn="r" rtl="1">
              <a:buNone/>
            </a:pPr>
            <a:endParaRPr lang="ar-IQ" b="1" dirty="0">
              <a:solidFill>
                <a:srgbClr val="FF0000"/>
              </a:solidFill>
            </a:endParaRPr>
          </a:p>
          <a:p>
            <a:pPr marL="0" indent="0" algn="r" rtl="1">
              <a:buNone/>
            </a:pPr>
            <a:endParaRPr lang="ar-IQ" b="1" dirty="0" smtClean="0">
              <a:solidFill>
                <a:srgbClr val="FF0000"/>
              </a:solidFill>
            </a:endParaRPr>
          </a:p>
          <a:p>
            <a:pPr marL="0" indent="0" algn="r" rtl="1">
              <a:buNone/>
            </a:pPr>
            <a:r>
              <a:rPr lang="ar-IQ" b="1" dirty="0">
                <a:solidFill>
                  <a:srgbClr val="FF0000"/>
                </a:solidFill>
              </a:rPr>
              <a:t> </a:t>
            </a:r>
            <a:r>
              <a:rPr lang="ar-IQ" b="1" dirty="0" smtClean="0">
                <a:solidFill>
                  <a:srgbClr val="FF0000"/>
                </a:solidFill>
              </a:rPr>
              <a:t>                </a:t>
            </a:r>
            <a:endParaRPr lang="ar-IQ" b="1" dirty="0">
              <a:solidFill>
                <a:srgbClr val="FF0000"/>
              </a:solidFill>
            </a:endParaRPr>
          </a:p>
        </p:txBody>
      </p:sp>
    </p:spTree>
    <p:extLst>
      <p:ext uri="{BB962C8B-B14F-4D97-AF65-F5344CB8AC3E}">
        <p14:creationId xmlns:p14="http://schemas.microsoft.com/office/powerpoint/2010/main" val="4247657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600" b="1" dirty="0">
                <a:solidFill>
                  <a:srgbClr val="000000"/>
                </a:solidFill>
                <a:latin typeface="Arial"/>
                <a:ea typeface="Times New Roman"/>
                <a:cs typeface="Simplified Arabic"/>
              </a:rPr>
              <a:t>الهجرة النبوية ودوافعها </a:t>
            </a:r>
            <a:r>
              <a:rPr lang="en-US" sz="3600" b="1" dirty="0" smtClean="0">
                <a:solidFill>
                  <a:srgbClr val="FF0000"/>
                </a:solidFill>
              </a:rPr>
              <a:t> </a:t>
            </a:r>
            <a:r>
              <a:rPr lang="ar-IQ" sz="3600" b="1" dirty="0" smtClean="0">
                <a:solidFill>
                  <a:srgbClr val="FF0000"/>
                </a:solidFill>
              </a:rPr>
              <a:t>محاضرة رقم 1</a:t>
            </a:r>
            <a:endParaRPr lang="en-US" sz="3600" b="1" dirty="0">
              <a:solidFill>
                <a:srgbClr val="FF0000"/>
              </a:solidFill>
            </a:endParaRPr>
          </a:p>
        </p:txBody>
      </p:sp>
      <p:sp>
        <p:nvSpPr>
          <p:cNvPr id="3" name="عنصر نائب للمحتوى 2"/>
          <p:cNvSpPr>
            <a:spLocks noGrp="1"/>
          </p:cNvSpPr>
          <p:nvPr>
            <p:ph idx="1"/>
          </p:nvPr>
        </p:nvSpPr>
        <p:spPr/>
        <p:txBody>
          <a:bodyPr>
            <a:normAutofit fontScale="77500" lnSpcReduction="20000"/>
          </a:bodyPr>
          <a:lstStyle/>
          <a:p>
            <a:pPr marL="0" indent="0" algn="r" rtl="1">
              <a:buNone/>
            </a:pPr>
            <a:r>
              <a:rPr lang="ar-IQ" sz="4000" b="1" dirty="0">
                <a:solidFill>
                  <a:srgbClr val="00B0F0"/>
                </a:solidFill>
              </a:rPr>
              <a:t>وقت حدوثها: الهجرة النبوية كانت في يوم الاثنين 8 ربيع الأول سنة 14 للنبوة الموافق 23 أيلول سنة 622م، وهي تحولا ضرورياً للخروج بالدعوة إلى آمالها.  </a:t>
            </a:r>
          </a:p>
          <a:p>
            <a:pPr marL="0" indent="0" algn="r" rtl="1">
              <a:buNone/>
            </a:pPr>
            <a:r>
              <a:rPr lang="ar-IQ" sz="4000" b="1" dirty="0">
                <a:solidFill>
                  <a:srgbClr val="00B0F0"/>
                </a:solidFill>
              </a:rPr>
              <a:t>تعريف الهجرة : الهجرة في اللغة: أصل المهاجرة عند العرب خروج البدوي من باديته إلى المدن. والهجرة في المصطلح الشرعي: هي الخروج من أرض الكفر إلى ديار الإسلام. والمهاجرون هم: الذين هاجروا سواء إلى الحبشة أو إلى المدينة المنورة.</a:t>
            </a:r>
          </a:p>
          <a:p>
            <a:pPr marL="0" indent="0" algn="r" rtl="1">
              <a:buNone/>
            </a:pPr>
            <a:r>
              <a:rPr lang="ar-IQ" sz="4000" b="1" dirty="0">
                <a:solidFill>
                  <a:srgbClr val="00B0F0"/>
                </a:solidFill>
              </a:rPr>
              <a:t>سبب تسميتهم بالمهاجرين: سمي المهاجرين بهذا الاسم ؛ لأنهم تركوا ديارهم ومساكنهم التي نشأوا بها لله. والهجرة هجرتان: هجرة للحبشة، وهجرة للمدينة 0 </a:t>
            </a:r>
            <a:endParaRPr lang="en-US" sz="4000" b="1" dirty="0">
              <a:solidFill>
                <a:srgbClr val="00B0F0"/>
              </a:solidFill>
            </a:endParaRPr>
          </a:p>
        </p:txBody>
      </p:sp>
    </p:spTree>
    <p:extLst>
      <p:ext uri="{BB962C8B-B14F-4D97-AF65-F5344CB8AC3E}">
        <p14:creationId xmlns:p14="http://schemas.microsoft.com/office/powerpoint/2010/main" val="3709246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sz="4800" b="1" dirty="0" smtClean="0">
                <a:solidFill>
                  <a:srgbClr val="000000"/>
                </a:solidFill>
                <a:latin typeface="Arial"/>
                <a:ea typeface="Times New Roman"/>
                <a:cs typeface="Simplified Arabic"/>
              </a:rPr>
              <a:t>الهجرة النبوية </a:t>
            </a:r>
            <a:r>
              <a:rPr lang="ar-SA" sz="4800" b="1" dirty="0" smtClean="0">
                <a:solidFill>
                  <a:srgbClr val="000000"/>
                </a:solidFill>
                <a:latin typeface="Arial"/>
                <a:ea typeface="Times New Roman"/>
                <a:cs typeface="Simplified Arabic"/>
              </a:rPr>
              <a:t>ودوافعها </a:t>
            </a:r>
            <a:r>
              <a:rPr lang="en-US" sz="4800" b="1" dirty="0" smtClean="0">
                <a:solidFill>
                  <a:srgbClr val="FF0000"/>
                </a:solidFill>
              </a:rPr>
              <a:t> </a:t>
            </a:r>
            <a:r>
              <a:rPr lang="ar-IQ" sz="4800" b="1" dirty="0">
                <a:solidFill>
                  <a:srgbClr val="FF0000"/>
                </a:solidFill>
              </a:rPr>
              <a:t>محاضرة رقم 1</a:t>
            </a:r>
            <a:endParaRPr lang="en-US" sz="4800" b="1" dirty="0">
              <a:solidFill>
                <a:srgbClr val="FF0000"/>
              </a:solidFill>
            </a:endParaRPr>
          </a:p>
        </p:txBody>
      </p:sp>
      <p:sp>
        <p:nvSpPr>
          <p:cNvPr id="3" name="عنصر نائب للمحتوى 2"/>
          <p:cNvSpPr>
            <a:spLocks noGrp="1"/>
          </p:cNvSpPr>
          <p:nvPr>
            <p:ph idx="1"/>
          </p:nvPr>
        </p:nvSpPr>
        <p:spPr>
          <a:xfrm>
            <a:off x="457200" y="1219200"/>
            <a:ext cx="8229600" cy="5334000"/>
          </a:xfrm>
        </p:spPr>
        <p:txBody>
          <a:bodyPr>
            <a:normAutofit fontScale="25000" lnSpcReduction="20000"/>
          </a:bodyPr>
          <a:lstStyle/>
          <a:p>
            <a:pPr marL="0" indent="0" algn="r" rtl="1">
              <a:buNone/>
            </a:pPr>
            <a:r>
              <a:rPr lang="ar-IQ" sz="12800" b="1" dirty="0">
                <a:solidFill>
                  <a:srgbClr val="FF0000"/>
                </a:solidFill>
              </a:rPr>
              <a:t>دوافع الهجرة النبوية هي:   </a:t>
            </a:r>
          </a:p>
          <a:p>
            <a:pPr marL="0" indent="0" algn="r" rtl="1">
              <a:buNone/>
            </a:pPr>
            <a:r>
              <a:rPr lang="ar-IQ" sz="12800" b="1" dirty="0">
                <a:solidFill>
                  <a:srgbClr val="FF0000"/>
                </a:solidFill>
              </a:rPr>
              <a:t>1/  اشتداد أذى قريش بالمسلمين فأراد المصطفى </a:t>
            </a:r>
            <a:r>
              <a:rPr lang="ar-IQ" sz="12800" b="1" dirty="0" smtClean="0">
                <a:solidFill>
                  <a:srgbClr val="FF0000"/>
                </a:solidFill>
              </a:rPr>
              <a:t>أن </a:t>
            </a:r>
            <a:r>
              <a:rPr lang="ar-IQ" sz="12800" b="1" dirty="0">
                <a:solidFill>
                  <a:srgbClr val="FF0000"/>
                </a:solidFill>
              </a:rPr>
              <a:t>يمنح المضطهدين الأمان والبحث عن إيواء جديد لهم.   </a:t>
            </a:r>
          </a:p>
          <a:p>
            <a:pPr marL="0" indent="0" algn="r" rtl="1">
              <a:buNone/>
            </a:pPr>
            <a:r>
              <a:rPr lang="ar-IQ" sz="12800" b="1" dirty="0">
                <a:solidFill>
                  <a:srgbClr val="FF0000"/>
                </a:solidFill>
              </a:rPr>
              <a:t>2/ فقدان الحماية </a:t>
            </a:r>
            <a:r>
              <a:rPr lang="ar-IQ" sz="12800" b="1" dirty="0" smtClean="0">
                <a:solidFill>
                  <a:srgbClr val="FF0000"/>
                </a:solidFill>
              </a:rPr>
              <a:t>للمصطفى </a:t>
            </a:r>
            <a:r>
              <a:rPr lang="ar-IQ" sz="12800" b="1" dirty="0">
                <a:solidFill>
                  <a:srgbClr val="FF0000"/>
                </a:solidFill>
              </a:rPr>
              <a:t>خاصة وللمسلمين عامة وخاصة بعد </a:t>
            </a:r>
            <a:r>
              <a:rPr lang="ar-IQ" sz="12800" b="1">
                <a:solidFill>
                  <a:srgbClr val="FF0000"/>
                </a:solidFill>
              </a:rPr>
              <a:t>موت </a:t>
            </a:r>
            <a:r>
              <a:rPr lang="ar-IQ" sz="12800" b="1" smtClean="0">
                <a:solidFill>
                  <a:srgbClr val="FF0000"/>
                </a:solidFill>
              </a:rPr>
              <a:t>عمه </a:t>
            </a:r>
            <a:r>
              <a:rPr lang="ar-IQ" sz="12800" b="1">
                <a:solidFill>
                  <a:srgbClr val="FF0000"/>
                </a:solidFill>
              </a:rPr>
              <a:t>وزوجته </a:t>
            </a:r>
            <a:r>
              <a:rPr lang="ar-IQ" sz="12800" b="1" smtClean="0">
                <a:solidFill>
                  <a:srgbClr val="FF0000"/>
                </a:solidFill>
              </a:rPr>
              <a:t>، </a:t>
            </a:r>
            <a:r>
              <a:rPr lang="ar-IQ" sz="12800" b="1" dirty="0">
                <a:solidFill>
                  <a:srgbClr val="FF0000"/>
                </a:solidFill>
              </a:rPr>
              <a:t>وتصاعد وتائر المواجهة، ومحاولة التصفية الجسدية لصاحب الدعوة عليه أفضل الصلاة </a:t>
            </a:r>
            <a:r>
              <a:rPr lang="ar-IQ" sz="12800" b="1" dirty="0" smtClean="0">
                <a:solidFill>
                  <a:srgbClr val="FF0000"/>
                </a:solidFill>
              </a:rPr>
              <a:t>والسلام، </a:t>
            </a:r>
            <a:r>
              <a:rPr lang="ar-IQ" sz="12800" b="1" dirty="0">
                <a:solidFill>
                  <a:srgbClr val="FF0000"/>
                </a:solidFill>
              </a:rPr>
              <a:t>وهي تبين مدى عدم صلاحية مكة لميلاد وقيام الدولة الإسلامية .  </a:t>
            </a:r>
          </a:p>
          <a:p>
            <a:pPr marL="0" indent="0" algn="r" rtl="1">
              <a:buNone/>
            </a:pPr>
            <a:r>
              <a:rPr lang="ar-IQ" sz="12800" b="1" dirty="0">
                <a:solidFill>
                  <a:srgbClr val="FF0000"/>
                </a:solidFill>
              </a:rPr>
              <a:t>3/سياق وقائي تهدف إلى البعد عن مواطن الفتنة في الدين. ولتمكين للدعوة من توطيد أقدامها، وقد اختار النبي -صلى الله عليه </a:t>
            </a:r>
            <a:r>
              <a:rPr lang="ar-IQ" sz="12800" b="1" dirty="0" smtClean="0">
                <a:solidFill>
                  <a:srgbClr val="FF0000"/>
                </a:solidFill>
              </a:rPr>
              <a:t>وآله- </a:t>
            </a:r>
            <a:r>
              <a:rPr lang="ar-IQ" sz="12800" b="1" dirty="0">
                <a:solidFill>
                  <a:srgbClr val="FF0000"/>
                </a:solidFill>
              </a:rPr>
              <a:t>أبي بكر الصديق (رضي) صاحباً له في الهجرة، وترك علي بن أبي طالب (ع) لتسليم الامانات والودائع الى أهل مكة.</a:t>
            </a:r>
          </a:p>
          <a:p>
            <a:pPr marL="0" indent="0" algn="r" rtl="1">
              <a:buNone/>
            </a:pPr>
            <a:r>
              <a:rPr lang="ar-IQ" dirty="0"/>
              <a:t/>
            </a:r>
            <a:br>
              <a:rPr lang="ar-IQ" dirty="0"/>
            </a:br>
            <a:r>
              <a:rPr lang="ar-IQ" dirty="0"/>
              <a:t/>
            </a:r>
            <a:br>
              <a:rPr lang="ar-IQ" dirty="0"/>
            </a:br>
            <a:endParaRPr lang="en-US" dirty="0"/>
          </a:p>
        </p:txBody>
      </p:sp>
    </p:spTree>
    <p:extLst>
      <p:ext uri="{BB962C8B-B14F-4D97-AF65-F5344CB8AC3E}">
        <p14:creationId xmlns:p14="http://schemas.microsoft.com/office/powerpoint/2010/main" val="3425576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sz="4800" b="1" dirty="0" smtClean="0">
                <a:solidFill>
                  <a:srgbClr val="FF0000"/>
                </a:solidFill>
                <a:latin typeface="Arial"/>
                <a:ea typeface="Times New Roman"/>
                <a:cs typeface="Simplified Arabic"/>
              </a:rPr>
              <a:t>محاضرة رقم 1</a:t>
            </a:r>
            <a:r>
              <a:rPr lang="ar-IQ" sz="4800" b="1" dirty="0" smtClean="0">
                <a:solidFill>
                  <a:srgbClr val="000000"/>
                </a:solidFill>
                <a:latin typeface="Arial"/>
                <a:ea typeface="Times New Roman"/>
                <a:cs typeface="Simplified Arabic"/>
              </a:rPr>
              <a:t>/ الهجرة </a:t>
            </a:r>
            <a:r>
              <a:rPr lang="ar-IQ" sz="4800" b="1" dirty="0">
                <a:solidFill>
                  <a:srgbClr val="000000"/>
                </a:solidFill>
                <a:latin typeface="Arial"/>
                <a:ea typeface="Times New Roman"/>
                <a:cs typeface="Simplified Arabic"/>
              </a:rPr>
              <a:t>النبوية </a:t>
            </a:r>
            <a:r>
              <a:rPr lang="ar-SA" sz="4800" b="1" dirty="0">
                <a:solidFill>
                  <a:srgbClr val="000000"/>
                </a:solidFill>
                <a:latin typeface="Arial"/>
                <a:ea typeface="Times New Roman"/>
                <a:cs typeface="Simplified Arabic"/>
              </a:rPr>
              <a:t>ودوافعها</a:t>
            </a:r>
            <a:endParaRPr lang="en-US" sz="4800" b="1" dirty="0">
              <a:solidFill>
                <a:srgbClr val="FF0000"/>
              </a:solidFill>
            </a:endParaRPr>
          </a:p>
        </p:txBody>
      </p:sp>
      <p:sp>
        <p:nvSpPr>
          <p:cNvPr id="3" name="عنصر نائب للمحتوى 2"/>
          <p:cNvSpPr>
            <a:spLocks noGrp="1"/>
          </p:cNvSpPr>
          <p:nvPr>
            <p:ph idx="1"/>
          </p:nvPr>
        </p:nvSpPr>
        <p:spPr>
          <a:xfrm>
            <a:off x="457200" y="1371600"/>
            <a:ext cx="8229600" cy="5029200"/>
          </a:xfrm>
        </p:spPr>
        <p:txBody>
          <a:bodyPr>
            <a:normAutofit lnSpcReduction="10000"/>
          </a:bodyPr>
          <a:lstStyle/>
          <a:p>
            <a:pPr marL="0" indent="0" algn="r" rtl="1">
              <a:buNone/>
            </a:pPr>
            <a:r>
              <a:rPr lang="ar-IQ" b="1" dirty="0">
                <a:solidFill>
                  <a:srgbClr val="0070C0"/>
                </a:solidFill>
              </a:rPr>
              <a:t>4/ البعد عن إثارة المعوقات في طريق سير الدعوة الإسلامية خاصة وأن معظم المؤمنين كانوا شباباً تملؤهم النخوة والأنفة، الأمر الذي قد يضاعف من احتمالات التصادم مع قريش، وهو صراع غير متكافئ من حيث العدد والعدة بين الطرفين. </a:t>
            </a:r>
          </a:p>
          <a:p>
            <a:pPr marL="0" indent="0" algn="r" rtl="1">
              <a:buNone/>
            </a:pPr>
            <a:r>
              <a:rPr lang="ar-IQ" b="1" dirty="0">
                <a:solidFill>
                  <a:srgbClr val="0070C0"/>
                </a:solidFill>
              </a:rPr>
              <a:t>5/ التجمع في عضوية حركية عقدية متسقة : فمن أسلم انخلع من أي ولاء قبلي وأعطى ولاءه لله ورسوله وللتجمع الناشئ الذي قاده </a:t>
            </a:r>
            <a:r>
              <a:rPr lang="ar-IQ" b="1" dirty="0" smtClean="0">
                <a:solidFill>
                  <a:srgbClr val="0070C0"/>
                </a:solidFill>
              </a:rPr>
              <a:t>المصطفى صلى الله عليه واله وصحبه وسلم </a:t>
            </a:r>
            <a:r>
              <a:rPr lang="ar-IQ" b="1" dirty="0">
                <a:solidFill>
                  <a:srgbClr val="0070C0"/>
                </a:solidFill>
              </a:rPr>
              <a:t>فأصبحت الرابطة تقوم على رابطة العقيدة التي حلت مقام وشائج الدم والنسب، فأصبحت آصرة الدين هي التي تربط بينهم.</a:t>
            </a:r>
          </a:p>
          <a:p>
            <a:pPr marL="0" indent="0" algn="r" rtl="1">
              <a:buNone/>
            </a:pPr>
            <a:endParaRPr lang="en-US" dirty="0"/>
          </a:p>
        </p:txBody>
      </p:sp>
    </p:spTree>
    <p:extLst>
      <p:ext uri="{BB962C8B-B14F-4D97-AF65-F5344CB8AC3E}">
        <p14:creationId xmlns:p14="http://schemas.microsoft.com/office/powerpoint/2010/main" val="463506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b="1" dirty="0" smtClean="0">
                <a:solidFill>
                  <a:srgbClr val="FF0000"/>
                </a:solidFill>
              </a:rPr>
              <a:t>محاضرة رقم 1/ الهجرة النبوية ودوافعها </a:t>
            </a:r>
            <a:endParaRPr lang="en-US" b="1" dirty="0">
              <a:solidFill>
                <a:srgbClr val="FF0000"/>
              </a:solidFill>
            </a:endParaRPr>
          </a:p>
        </p:txBody>
      </p:sp>
      <p:sp>
        <p:nvSpPr>
          <p:cNvPr id="3" name="عنصر نائب للمحتوى 2"/>
          <p:cNvSpPr>
            <a:spLocks noGrp="1"/>
          </p:cNvSpPr>
          <p:nvPr>
            <p:ph idx="1"/>
          </p:nvPr>
        </p:nvSpPr>
        <p:spPr>
          <a:xfrm>
            <a:off x="457200" y="1371600"/>
            <a:ext cx="8229600" cy="5181600"/>
          </a:xfrm>
        </p:spPr>
        <p:txBody>
          <a:bodyPr>
            <a:normAutofit fontScale="85000" lnSpcReduction="20000"/>
          </a:bodyPr>
          <a:lstStyle/>
          <a:p>
            <a:pPr marL="0" indent="0" algn="r" rtl="1">
              <a:buNone/>
            </a:pPr>
            <a:r>
              <a:rPr lang="ar-IQ" b="1" dirty="0">
                <a:solidFill>
                  <a:srgbClr val="0070C0"/>
                </a:solidFill>
              </a:rPr>
              <a:t>6/ كانت بيعتا العقبة الأولى والثانية والتي أخذ </a:t>
            </a:r>
            <a:r>
              <a:rPr lang="ar-IQ" b="1" dirty="0" smtClean="0">
                <a:solidFill>
                  <a:srgbClr val="0070C0"/>
                </a:solidFill>
              </a:rPr>
              <a:t>المصطفى ص </a:t>
            </a:r>
            <a:r>
              <a:rPr lang="ar-IQ" b="1" dirty="0">
                <a:solidFill>
                  <a:srgbClr val="0070C0"/>
                </a:solidFill>
              </a:rPr>
              <a:t>فيها العهود والمواثيق من أهل المدينة –يثرب- للحماية اللازمة و الكفيلة بنشر الإسلام بذرت البذور حيث أدت إلى انتشار الإسلام بين بيوتات أهل المدينة. كما إن بيعتا العقبة الأولى والثانية ومن ثم تعيين النقباء وهي أعمال قام بها المصطفى </a:t>
            </a:r>
            <a:r>
              <a:rPr lang="ar-IQ" b="1" dirty="0" smtClean="0">
                <a:solidFill>
                  <a:srgbClr val="0070C0"/>
                </a:solidFill>
              </a:rPr>
              <a:t>ص مهدتا </a:t>
            </a:r>
            <a:r>
              <a:rPr lang="ar-IQ" b="1" dirty="0">
                <a:solidFill>
                  <a:srgbClr val="0070C0"/>
                </a:solidFill>
              </a:rPr>
              <a:t>إلى للهجرة النبوية، كما عملت على تأهيل و تهيئة المدينة إعلاميا لقبول </a:t>
            </a:r>
            <a:r>
              <a:rPr lang="ar-IQ" b="1" dirty="0" smtClean="0">
                <a:solidFill>
                  <a:srgbClr val="0070C0"/>
                </a:solidFill>
              </a:rPr>
              <a:t>الإسلام، </a:t>
            </a:r>
            <a:r>
              <a:rPr lang="ar-IQ" b="1" dirty="0">
                <a:solidFill>
                  <a:srgbClr val="0070C0"/>
                </a:solidFill>
              </a:rPr>
              <a:t>ومن ثم ميلاد الدولة الإسلامية .</a:t>
            </a:r>
          </a:p>
          <a:p>
            <a:pPr marL="0" indent="0" algn="r" rtl="1">
              <a:buNone/>
            </a:pPr>
            <a:r>
              <a:rPr lang="ar-IQ" b="1" dirty="0">
                <a:solidFill>
                  <a:srgbClr val="0070C0"/>
                </a:solidFill>
              </a:rPr>
              <a:t>7/ استجابة لأمر الله وتأكيد الإسلام على الهجرة في آيات عدة والممثلة في قطع الولاء بين من هاجر وبين من لم يهاجر يقول الله تعالى في هذا الشأن </a:t>
            </a:r>
            <a:r>
              <a:rPr lang="ar-IQ" b="1" dirty="0" smtClean="0">
                <a:solidFill>
                  <a:srgbClr val="0070C0"/>
                </a:solidFill>
              </a:rPr>
              <a:t>: (إِنَّ </a:t>
            </a:r>
            <a:r>
              <a:rPr lang="ar-IQ" b="1" dirty="0">
                <a:solidFill>
                  <a:srgbClr val="0070C0"/>
                </a:solidFill>
              </a:rPr>
              <a:t>الَّذِينَ آمَنُواْ وَهَاجَرُواْ وَجَاهَدُواْ بِأَمْوَالِهِمْ وَأَنفُسِهِمْ فِي سَبِيلِ اللّهِ وَالَّذِينَ آوَواْ وَّنَصَرُواْ أُوْلَـئِكَ بَعْضُهُمْ أَوْلِيَاء بَعْضٍ وَالَّذِينَ آمَنُواْ وَلَمْ يُهَاجِرُواْ مَا لَكُم مِّن وَلاَيَتِهِم مِّن شَيْءٍ حَتَّى يُهَاجِرُواْ وَإِنِ اسْتَنصَرُوكُمْ فِي الدِّينِ فَعَلَيْكُمُ النَّصْرُ إِلاَّ عَلَى قَوْمٍ بَيْنَكُمْ وَبَيْنَهُم مِّيثَاقٌ وَاللّهُ بِمَا تَعْمَلُونَ </a:t>
            </a:r>
            <a:r>
              <a:rPr lang="ar-IQ" b="1" dirty="0" smtClean="0">
                <a:solidFill>
                  <a:srgbClr val="0070C0"/>
                </a:solidFill>
              </a:rPr>
              <a:t>بَصِيرٌ) </a:t>
            </a:r>
            <a:r>
              <a:rPr lang="ar-IQ" b="1" dirty="0">
                <a:solidFill>
                  <a:srgbClr val="0070C0"/>
                </a:solidFill>
              </a:rPr>
              <a:t>الأنفال: الآية:72 . فلما فتحت مكة دخل الناس كافة في الإسلام من جميع القبائل، فسقطت الهجرة الواجبة وبقي الاستحباب 0 </a:t>
            </a:r>
          </a:p>
          <a:p>
            <a:pPr marL="0" indent="0" algn="r" rtl="1">
              <a:buNone/>
            </a:pPr>
            <a:endParaRPr lang="en-US" dirty="0"/>
          </a:p>
        </p:txBody>
      </p:sp>
    </p:spTree>
    <p:extLst>
      <p:ext uri="{BB962C8B-B14F-4D97-AF65-F5344CB8AC3E}">
        <p14:creationId xmlns:p14="http://schemas.microsoft.com/office/powerpoint/2010/main" val="1980776852"/>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TotalTime>
  <Words>536</Words>
  <Application>Microsoft Office PowerPoint</Application>
  <PresentationFormat>On-screen Show (4:3)</PresentationFormat>
  <Paragraphs>23</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نسق Office</vt:lpstr>
      <vt:lpstr>جامعة بغداد / كلية العلوم الاسلامية  </vt:lpstr>
      <vt:lpstr>الهجرة النبوية ودوافعها  محاضرة رقم 1</vt:lpstr>
      <vt:lpstr>الهجرة النبوية ودوافعها  محاضرة رقم 1</vt:lpstr>
      <vt:lpstr>محاضرة رقم 1/ الهجرة النبوية ودوافعها</vt:lpstr>
      <vt:lpstr>محاضرة رقم 1/ الهجرة النبوية ودوافعها </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ندوة الاعلام والتنمية المستدامة </dc:title>
  <dc:creator>Maher</dc:creator>
  <cp:lastModifiedBy>Maher</cp:lastModifiedBy>
  <cp:revision>37</cp:revision>
  <dcterms:created xsi:type="dcterms:W3CDTF">2022-02-24T07:57:11Z</dcterms:created>
  <dcterms:modified xsi:type="dcterms:W3CDTF">2025-09-15T16:02:37Z</dcterms:modified>
</cp:coreProperties>
</file>