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1" r:id="rId4"/>
    <p:sldId id="262" r:id="rId5"/>
    <p:sldId id="263" r:id="rId6"/>
    <p:sldId id="264"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113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2916086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696157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1775707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7E2E80AB-1C31-4E4D-84EC-D913E4873B3B}" type="datetimeFigureOut">
              <a:rPr lang="en-US" smtClean="0"/>
              <a:t>9/15/2025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397403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7E2E80AB-1C31-4E4D-84EC-D913E4873B3B}" type="datetimeFigureOut">
              <a:rPr lang="en-US" smtClean="0"/>
              <a:t>9/15/2025</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4217048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7E2E80AB-1C31-4E4D-84EC-D913E4873B3B}" type="datetimeFigureOut">
              <a:rPr lang="en-US" smtClean="0"/>
              <a:t>9/15/2025</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2584262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E2E80AB-1C31-4E4D-84EC-D913E4873B3B}" type="datetimeFigureOut">
              <a:rPr lang="en-US" smtClean="0"/>
              <a:t>9/15/2025</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1103784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E2E80AB-1C31-4E4D-84EC-D913E4873B3B}" type="datetimeFigureOut">
              <a:rPr lang="en-US" smtClean="0"/>
              <a:t>9/15/2025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2220298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E2E80AB-1C31-4E4D-84EC-D913E4873B3B}" type="datetimeFigureOut">
              <a:rPr lang="en-US" smtClean="0"/>
              <a:t>9/15/2025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1847806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3069014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2322131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2E5D24-F8B9-4B52-859C-CA5D1AAC4A19}" type="slidenum">
              <a:rPr lang="en-US" smtClean="0"/>
              <a:t>‹#›</a:t>
            </a:fld>
            <a:endParaRPr lang="en-US"/>
          </a:p>
        </p:txBody>
      </p:sp>
    </p:spTree>
    <p:extLst>
      <p:ext uri="{BB962C8B-B14F-4D97-AF65-F5344CB8AC3E}">
        <p14:creationId xmlns:p14="http://schemas.microsoft.com/office/powerpoint/2010/main" val="35841547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IQ" sz="5400" b="1" dirty="0" smtClean="0">
                <a:solidFill>
                  <a:srgbClr val="FF0000"/>
                </a:solidFill>
              </a:rPr>
              <a:t>جامعة بغداد / كلية العلوم الاسلامية  </a:t>
            </a:r>
            <a:endParaRPr lang="en-US" sz="5400" b="1" dirty="0">
              <a:solidFill>
                <a:srgbClr val="FF0000"/>
              </a:solidFill>
            </a:endParaRPr>
          </a:p>
        </p:txBody>
      </p:sp>
      <p:sp>
        <p:nvSpPr>
          <p:cNvPr id="3" name="عنصر نائب للمحتوى 2"/>
          <p:cNvSpPr>
            <a:spLocks noGrp="1"/>
          </p:cNvSpPr>
          <p:nvPr>
            <p:ph idx="1"/>
          </p:nvPr>
        </p:nvSpPr>
        <p:spPr/>
        <p:txBody>
          <a:bodyPr/>
          <a:lstStyle/>
          <a:p>
            <a:pPr marL="0" indent="0" algn="r" rtl="1">
              <a:buNone/>
            </a:pPr>
            <a:r>
              <a:rPr lang="ar-IQ" b="1" dirty="0" smtClean="0">
                <a:solidFill>
                  <a:srgbClr val="FF0000"/>
                </a:solidFill>
              </a:rPr>
              <a:t>                      مادة السيرة النبوية </a:t>
            </a:r>
          </a:p>
          <a:p>
            <a:pPr marL="0" indent="0" algn="r" rtl="1">
              <a:buNone/>
            </a:pPr>
            <a:r>
              <a:rPr lang="ar-IQ" b="1" dirty="0" smtClean="0">
                <a:solidFill>
                  <a:srgbClr val="FF0000"/>
                </a:solidFill>
              </a:rPr>
              <a:t>                  المرحلة الثالثة/ الكورس الثاني </a:t>
            </a:r>
          </a:p>
          <a:p>
            <a:pPr marL="0" indent="0" algn="r" rtl="1">
              <a:buNone/>
            </a:pPr>
            <a:r>
              <a:rPr lang="ar-IQ" b="1" dirty="0" smtClean="0">
                <a:solidFill>
                  <a:srgbClr val="FF0000"/>
                </a:solidFill>
              </a:rPr>
              <a:t>      استاذ المادة : أ م د عبد الهادي محمود الزيدي </a:t>
            </a:r>
          </a:p>
          <a:p>
            <a:pPr marL="0" indent="0" algn="r" rtl="1">
              <a:buNone/>
            </a:pPr>
            <a:endParaRPr lang="ar-IQ" b="1" dirty="0">
              <a:solidFill>
                <a:srgbClr val="FF0000"/>
              </a:solidFill>
            </a:endParaRPr>
          </a:p>
          <a:p>
            <a:pPr marL="0" indent="0" algn="r" rtl="1">
              <a:buNone/>
            </a:pPr>
            <a:endParaRPr lang="ar-IQ" b="1" dirty="0" smtClean="0">
              <a:solidFill>
                <a:srgbClr val="FF0000"/>
              </a:solidFill>
            </a:endParaRPr>
          </a:p>
          <a:p>
            <a:pPr marL="0" indent="0" algn="r" rtl="1">
              <a:buNone/>
            </a:pPr>
            <a:r>
              <a:rPr lang="ar-IQ" b="1" dirty="0">
                <a:solidFill>
                  <a:srgbClr val="FF0000"/>
                </a:solidFill>
              </a:rPr>
              <a:t> </a:t>
            </a:r>
            <a:r>
              <a:rPr lang="ar-IQ" b="1" dirty="0" smtClean="0">
                <a:solidFill>
                  <a:srgbClr val="FF0000"/>
                </a:solidFill>
              </a:rPr>
              <a:t>                </a:t>
            </a:r>
            <a:endParaRPr lang="ar-IQ" b="1" dirty="0">
              <a:solidFill>
                <a:srgbClr val="FF0000"/>
              </a:solidFill>
            </a:endParaRPr>
          </a:p>
        </p:txBody>
      </p:sp>
    </p:spTree>
    <p:extLst>
      <p:ext uri="{BB962C8B-B14F-4D97-AF65-F5344CB8AC3E}">
        <p14:creationId xmlns:p14="http://schemas.microsoft.com/office/powerpoint/2010/main" val="4247657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600" b="1" dirty="0" smtClean="0">
                <a:solidFill>
                  <a:srgbClr val="000000"/>
                </a:solidFill>
                <a:latin typeface="Arial"/>
                <a:ea typeface="Times New Roman"/>
                <a:cs typeface="Simplified Arabic"/>
              </a:rPr>
              <a:t>/ </a:t>
            </a:r>
            <a:r>
              <a:rPr lang="ar-SA" sz="3600" b="1" dirty="0">
                <a:solidFill>
                  <a:srgbClr val="000000"/>
                </a:solidFill>
                <a:latin typeface="Arial"/>
                <a:ea typeface="Times New Roman"/>
                <a:cs typeface="Simplified Arabic"/>
              </a:rPr>
              <a:t>نتــائــج الهجــرة النبوية:  </a:t>
            </a:r>
            <a:r>
              <a:rPr lang="en-US" sz="3600" b="1" dirty="0" smtClean="0">
                <a:solidFill>
                  <a:srgbClr val="FF0000"/>
                </a:solidFill>
              </a:rPr>
              <a:t> </a:t>
            </a:r>
            <a:r>
              <a:rPr lang="ar-IQ" sz="3600" b="1" dirty="0" smtClean="0">
                <a:solidFill>
                  <a:srgbClr val="FF0000"/>
                </a:solidFill>
              </a:rPr>
              <a:t>محاضرة رقم 2</a:t>
            </a:r>
            <a:endParaRPr lang="en-US" sz="3600" b="1" dirty="0">
              <a:solidFill>
                <a:srgbClr val="FF0000"/>
              </a:solidFill>
            </a:endParaRPr>
          </a:p>
        </p:txBody>
      </p:sp>
      <p:sp>
        <p:nvSpPr>
          <p:cNvPr id="3" name="عنصر نائب للمحتوى 2"/>
          <p:cNvSpPr>
            <a:spLocks noGrp="1"/>
          </p:cNvSpPr>
          <p:nvPr>
            <p:ph idx="1"/>
          </p:nvPr>
        </p:nvSpPr>
        <p:spPr>
          <a:xfrm>
            <a:off x="152400" y="1371600"/>
            <a:ext cx="8763000" cy="5105400"/>
          </a:xfrm>
        </p:spPr>
        <p:txBody>
          <a:bodyPr>
            <a:normAutofit fontScale="25000" lnSpcReduction="20000"/>
          </a:bodyPr>
          <a:lstStyle/>
          <a:p>
            <a:pPr marL="0" indent="0" algn="r" rtl="1">
              <a:buNone/>
            </a:pPr>
            <a:r>
              <a:rPr lang="ar-IQ" sz="11200" b="1" dirty="0">
                <a:solidFill>
                  <a:srgbClr val="00B0F0"/>
                </a:solidFill>
              </a:rPr>
              <a:t>أولاً: نتائج دينية:   </a:t>
            </a:r>
            <a:r>
              <a:rPr lang="ar-IQ" sz="11200" b="1" dirty="0" smtClean="0">
                <a:solidFill>
                  <a:srgbClr val="00B0F0"/>
                </a:solidFill>
              </a:rPr>
              <a:t>1/ </a:t>
            </a:r>
            <a:r>
              <a:rPr lang="ar-IQ" sz="11200" b="1" dirty="0">
                <a:solidFill>
                  <a:srgbClr val="00B0F0"/>
                </a:solidFill>
              </a:rPr>
              <a:t>أصبحت الهجرة النبوية فرض على كل مسلم، ولم تسقط إلا بفتح مكة.</a:t>
            </a:r>
          </a:p>
          <a:p>
            <a:pPr marL="0" indent="0" algn="r" rtl="1">
              <a:buNone/>
            </a:pPr>
            <a:r>
              <a:rPr lang="ar-IQ" sz="11200" b="1" dirty="0">
                <a:solidFill>
                  <a:srgbClr val="00B0F0"/>
                </a:solidFill>
              </a:rPr>
              <a:t>2/ أوجدت الهجرة النبوية الأرضية الصالحة، والتأهب، والاستعداد لنشر الدعوة الإسلامية ، والدفاع عنها بخوض المعارك، وبذل النفس، والمال في سبيل ذلك وهم أقدر وأصلب. </a:t>
            </a:r>
          </a:p>
          <a:p>
            <a:pPr marL="0" indent="0" algn="r" rtl="1">
              <a:buNone/>
            </a:pPr>
            <a:r>
              <a:rPr lang="ar-IQ" sz="11200" b="1" dirty="0">
                <a:solidFill>
                  <a:srgbClr val="00B0F0"/>
                </a:solidFill>
              </a:rPr>
              <a:t>3/ وحدت الهجرة النبوية التجمع على آصرة العقيدة التي كرم الله بها الإنسان، والتي تجمع عليها المجتمع الإسلامي الأول فكان له تفرده </a:t>
            </a:r>
            <a:r>
              <a:rPr lang="ar-IQ" sz="11200" b="1" dirty="0" smtClean="0">
                <a:solidFill>
                  <a:srgbClr val="00B0F0"/>
                </a:solidFill>
              </a:rPr>
              <a:t>التاريخي</a:t>
            </a:r>
            <a:r>
              <a:rPr lang="ar-IQ" sz="11200" b="1" dirty="0">
                <a:solidFill>
                  <a:srgbClr val="00B0F0"/>
                </a:solidFill>
              </a:rPr>
              <a:t>.</a:t>
            </a:r>
          </a:p>
          <a:p>
            <a:pPr marL="0" indent="0" algn="r" rtl="1">
              <a:buNone/>
            </a:pPr>
            <a:r>
              <a:rPr lang="ar-IQ" sz="11200" b="1" dirty="0">
                <a:solidFill>
                  <a:srgbClr val="00B0F0"/>
                </a:solidFill>
              </a:rPr>
              <a:t>4/ بناء المساجد: بعد وصول المصطفى </a:t>
            </a:r>
            <a:r>
              <a:rPr lang="ar-IQ" sz="11200" b="1" dirty="0" smtClean="0">
                <a:solidFill>
                  <a:srgbClr val="00B0F0"/>
                </a:solidFill>
              </a:rPr>
              <a:t>(ص) </a:t>
            </a:r>
            <a:r>
              <a:rPr lang="ar-IQ" sz="11200" b="1" dirty="0">
                <a:solidFill>
                  <a:srgbClr val="00B0F0"/>
                </a:solidFill>
              </a:rPr>
              <a:t>ومنذ اللحظات الأولى بنى مسجد قباء ، وبنى المسجد النبوي وذلك لما للمسجد من أهمية قصوى في الإسلام. فالمسجد مدرسة دعوية ، وجامعة شعبية، وبرلمان دائم، ومكان لأداء الشعائر </a:t>
            </a:r>
            <a:r>
              <a:rPr lang="ar-IQ" sz="11200" b="1" dirty="0" smtClean="0">
                <a:solidFill>
                  <a:srgbClr val="00B0F0"/>
                </a:solidFill>
              </a:rPr>
              <a:t>الدينية، </a:t>
            </a:r>
            <a:r>
              <a:rPr lang="ar-IQ" sz="11200" b="1" dirty="0">
                <a:solidFill>
                  <a:srgbClr val="00B0F0"/>
                </a:solidFill>
              </a:rPr>
              <a:t>و مكان لكفالة الحريات ، وتدعيم أواصر الأخوة ، وتدارس الأمور الدينية، والدنيوية، ومكان للإفتاء ، ومكان للإغاثة ولإسعاف، ومكان لنصرة الدين، ومركز التجمع والانطلاق لنشر الإسلام.</a:t>
            </a:r>
          </a:p>
          <a:p>
            <a:pPr marL="0" indent="0" algn="r" rtl="1">
              <a:buNone/>
            </a:pPr>
            <a:endParaRPr lang="en-US" sz="4000" b="1" dirty="0">
              <a:solidFill>
                <a:srgbClr val="00B0F0"/>
              </a:solidFill>
            </a:endParaRPr>
          </a:p>
        </p:txBody>
      </p:sp>
    </p:spTree>
    <p:extLst>
      <p:ext uri="{BB962C8B-B14F-4D97-AF65-F5344CB8AC3E}">
        <p14:creationId xmlns:p14="http://schemas.microsoft.com/office/powerpoint/2010/main" val="3709246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44562"/>
          </a:xfrm>
        </p:spPr>
        <p:txBody>
          <a:bodyPr>
            <a:normAutofit/>
          </a:bodyPr>
          <a:lstStyle/>
          <a:p>
            <a:r>
              <a:rPr lang="ar-IQ" sz="4800" b="1" dirty="0" smtClean="0">
                <a:solidFill>
                  <a:srgbClr val="000000"/>
                </a:solidFill>
                <a:latin typeface="Arial"/>
                <a:ea typeface="Times New Roman"/>
                <a:cs typeface="Simplified Arabic"/>
              </a:rPr>
              <a:t>نتائج الهجرة النبوية</a:t>
            </a:r>
            <a:r>
              <a:rPr lang="ar-SA" sz="4800" b="1" dirty="0" smtClean="0">
                <a:solidFill>
                  <a:srgbClr val="000000"/>
                </a:solidFill>
                <a:latin typeface="Arial"/>
                <a:ea typeface="Times New Roman"/>
                <a:cs typeface="Simplified Arabic"/>
              </a:rPr>
              <a:t> </a:t>
            </a:r>
            <a:r>
              <a:rPr lang="en-US" sz="4800" b="1" dirty="0" smtClean="0">
                <a:solidFill>
                  <a:srgbClr val="FF0000"/>
                </a:solidFill>
              </a:rPr>
              <a:t> </a:t>
            </a:r>
            <a:r>
              <a:rPr lang="ar-IQ" sz="4800" b="1" dirty="0">
                <a:solidFill>
                  <a:srgbClr val="FF0000"/>
                </a:solidFill>
              </a:rPr>
              <a:t>محاضرة رقم </a:t>
            </a:r>
            <a:r>
              <a:rPr lang="ar-IQ" sz="4800" b="1" dirty="0" smtClean="0">
                <a:solidFill>
                  <a:srgbClr val="FF0000"/>
                </a:solidFill>
              </a:rPr>
              <a:t>2</a:t>
            </a:r>
            <a:endParaRPr lang="en-US" sz="4800" b="1" dirty="0">
              <a:solidFill>
                <a:srgbClr val="FF0000"/>
              </a:solidFill>
            </a:endParaRPr>
          </a:p>
        </p:txBody>
      </p:sp>
      <p:sp>
        <p:nvSpPr>
          <p:cNvPr id="3" name="عنصر نائب للمحتوى 2"/>
          <p:cNvSpPr>
            <a:spLocks noGrp="1"/>
          </p:cNvSpPr>
          <p:nvPr>
            <p:ph idx="1"/>
          </p:nvPr>
        </p:nvSpPr>
        <p:spPr>
          <a:xfrm>
            <a:off x="457200" y="1219200"/>
            <a:ext cx="8229600" cy="5334000"/>
          </a:xfrm>
        </p:spPr>
        <p:txBody>
          <a:bodyPr>
            <a:normAutofit fontScale="92500" lnSpcReduction="20000"/>
          </a:bodyPr>
          <a:lstStyle/>
          <a:p>
            <a:pPr marL="0" indent="0" algn="r" rtl="1">
              <a:buNone/>
            </a:pPr>
            <a:r>
              <a:rPr lang="ar-IQ" b="1" dirty="0" smtClean="0">
                <a:solidFill>
                  <a:srgbClr val="00B0F0"/>
                </a:solidFill>
              </a:rPr>
              <a:t>5</a:t>
            </a:r>
            <a:r>
              <a:rPr lang="ar-IQ" b="1" dirty="0">
                <a:solidFill>
                  <a:srgbClr val="00B0F0"/>
                </a:solidFill>
              </a:rPr>
              <a:t>/ استجابة المهاجرين لله وللمصطفى </a:t>
            </a:r>
            <a:r>
              <a:rPr lang="ar-IQ" b="1" dirty="0" smtClean="0">
                <a:solidFill>
                  <a:srgbClr val="00B0F0"/>
                </a:solidFill>
              </a:rPr>
              <a:t>ص </a:t>
            </a:r>
            <a:r>
              <a:rPr lang="ar-IQ" b="1" dirty="0">
                <a:solidFill>
                  <a:srgbClr val="00B0F0"/>
                </a:solidFill>
              </a:rPr>
              <a:t>فهاجروا إلى المدينة جماعات ووحدانا تاركين أموالهم وديارهم خلفهم ليلقون بذلك دروساً للأجيال المتعاقبة التي تتعرض للفتن ولا تهاجر في سبيل الله، وأصبح ترك المدينة بعد الهجرة نكوصاً على تكاليف الحق، وعن نصرة المصطفى </a:t>
            </a:r>
            <a:r>
              <a:rPr lang="ar-IQ" b="1" dirty="0" smtClean="0">
                <a:solidFill>
                  <a:srgbClr val="00B0F0"/>
                </a:solidFill>
              </a:rPr>
              <a:t>ص </a:t>
            </a:r>
            <a:r>
              <a:rPr lang="ar-IQ" b="1" dirty="0">
                <a:solidFill>
                  <a:srgbClr val="00B0F0"/>
                </a:solidFill>
              </a:rPr>
              <a:t>لأن قيام الدين يعتمد على إعزازها.  </a:t>
            </a:r>
          </a:p>
          <a:p>
            <a:pPr marL="0" indent="0" algn="r" rtl="1">
              <a:buNone/>
            </a:pPr>
            <a:r>
              <a:rPr lang="ar-IQ" b="1" dirty="0">
                <a:solidFill>
                  <a:srgbClr val="00B0F0"/>
                </a:solidFill>
              </a:rPr>
              <a:t>6/ كانت الهجرة النبوية من أنجح الوسائل لنشر الدعوة الإسلامية في الآفاق، ومن ثم التمهيد للفتوحات الكبرى التي قضت على كيان الدولتين العظيمتين آنذاك دولتي: الروم والفرس. </a:t>
            </a:r>
          </a:p>
          <a:p>
            <a:pPr marL="0" indent="0" algn="r" rtl="1">
              <a:buNone/>
            </a:pPr>
            <a:r>
              <a:rPr lang="ar-IQ" b="1" dirty="0">
                <a:solidFill>
                  <a:srgbClr val="00B0F0"/>
                </a:solidFill>
              </a:rPr>
              <a:t>7/ كانت الهجرة النبوية معلماً واضحاً فقد فرقت بين الحق والباطل، لذلك أرّخوا بها التاريخ الهجري من المحرم لأن العزم على الهجرة كان فيه، وبذلك كانت الهجرة النبوية السبب المباشر في ظهور تقويم خاص بالمسلمين لا يزال العمل به ساري المفعول.</a:t>
            </a:r>
          </a:p>
          <a:p>
            <a:pPr marL="0" indent="0" algn="r" rtl="1">
              <a:buNone/>
            </a:pPr>
            <a:endParaRPr lang="en-US" dirty="0"/>
          </a:p>
        </p:txBody>
      </p:sp>
    </p:spTree>
    <p:extLst>
      <p:ext uri="{BB962C8B-B14F-4D97-AF65-F5344CB8AC3E}">
        <p14:creationId xmlns:p14="http://schemas.microsoft.com/office/powerpoint/2010/main" val="3425576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IQ" sz="4800" b="1" dirty="0" smtClean="0">
                <a:solidFill>
                  <a:srgbClr val="FF0000"/>
                </a:solidFill>
                <a:latin typeface="Arial"/>
                <a:ea typeface="Times New Roman"/>
                <a:cs typeface="Simplified Arabic"/>
              </a:rPr>
              <a:t>محاضرة رقم </a:t>
            </a:r>
            <a:r>
              <a:rPr lang="ar-IQ" sz="4800" b="1" dirty="0" smtClean="0">
                <a:solidFill>
                  <a:srgbClr val="FF0000"/>
                </a:solidFill>
                <a:latin typeface="Arial"/>
                <a:ea typeface="Times New Roman"/>
                <a:cs typeface="Simplified Arabic"/>
              </a:rPr>
              <a:t>2</a:t>
            </a:r>
            <a:r>
              <a:rPr lang="ar-IQ" sz="4800" b="1" dirty="0" smtClean="0">
                <a:solidFill>
                  <a:srgbClr val="000000"/>
                </a:solidFill>
                <a:latin typeface="Arial"/>
                <a:ea typeface="Times New Roman"/>
                <a:cs typeface="Simplified Arabic"/>
              </a:rPr>
              <a:t>/ نتائج الهجرة النبوية</a:t>
            </a:r>
            <a:endParaRPr lang="en-US" sz="4800" b="1" dirty="0">
              <a:solidFill>
                <a:srgbClr val="FF0000"/>
              </a:solidFill>
            </a:endParaRPr>
          </a:p>
        </p:txBody>
      </p:sp>
      <p:sp>
        <p:nvSpPr>
          <p:cNvPr id="3" name="عنصر نائب للمحتوى 2"/>
          <p:cNvSpPr>
            <a:spLocks noGrp="1"/>
          </p:cNvSpPr>
          <p:nvPr>
            <p:ph idx="1"/>
          </p:nvPr>
        </p:nvSpPr>
        <p:spPr>
          <a:xfrm>
            <a:off x="457200" y="1371600"/>
            <a:ext cx="8229600" cy="5029200"/>
          </a:xfrm>
        </p:spPr>
        <p:txBody>
          <a:bodyPr>
            <a:normAutofit fontScale="92500" lnSpcReduction="20000"/>
          </a:bodyPr>
          <a:lstStyle/>
          <a:p>
            <a:pPr marL="0" indent="0" algn="r" rtl="1">
              <a:buNone/>
            </a:pPr>
            <a:r>
              <a:rPr lang="ar-IQ" b="1" dirty="0">
                <a:solidFill>
                  <a:srgbClr val="00B0F0"/>
                </a:solidFill>
              </a:rPr>
              <a:t>7/ كانت الهجرة النبوية معلماً واضحاً فقد فرقت بين الحق والباطل، لذلك أرّخوا بها التاريخ الهجري من المحرم لأن العزم على الهجرة كان فيه، وبذلك كانت الهجرة النبوية السبب المباشر في ظهور تقويم خاص بالمسلمين لا يزال العمل به ساري المفعول.</a:t>
            </a:r>
          </a:p>
          <a:p>
            <a:pPr marL="0" indent="0" algn="r" rtl="1">
              <a:buNone/>
            </a:pPr>
            <a:r>
              <a:rPr lang="ar-IQ" b="1" dirty="0">
                <a:solidFill>
                  <a:srgbClr val="00B0F0"/>
                </a:solidFill>
              </a:rPr>
              <a:t>8/ بدأت الوفود تتوالى على </a:t>
            </a:r>
            <a:r>
              <a:rPr lang="ar-IQ" b="1" dirty="0" smtClean="0">
                <a:solidFill>
                  <a:srgbClr val="00B0F0"/>
                </a:solidFill>
              </a:rPr>
              <a:t>المصطفى ص </a:t>
            </a:r>
            <a:r>
              <a:rPr lang="ar-IQ" b="1" dirty="0">
                <a:solidFill>
                  <a:srgbClr val="00B0F0"/>
                </a:solidFill>
              </a:rPr>
              <a:t>منذ فترة مبكرة من عمر الهجرة النبوية ، فقد مكّن الله للإسلام في الأرض، ودخل الناس في دين الله أفواجاً، فعندما أراد </a:t>
            </a:r>
            <a:r>
              <a:rPr lang="ar-IQ" b="1" dirty="0" smtClean="0">
                <a:solidFill>
                  <a:srgbClr val="00B0F0"/>
                </a:solidFill>
              </a:rPr>
              <a:t>المصطفى ص فتح </a:t>
            </a:r>
            <a:r>
              <a:rPr lang="ar-IQ" b="1" dirty="0">
                <a:solidFill>
                  <a:srgbClr val="00B0F0"/>
                </a:solidFill>
              </a:rPr>
              <a:t>مكة في السنة الثامنة للهجرة النبوية كان على رأس عشرة آلاف مسلم، وهذا بلا شك عدد كبير بمقاييس ذلك العصر وفي فترة قياسية تمتد بضع سنوات بين هجرته إلى المدينة -يثرب - متخفيا وبين عودته لمكة في سنة الفتح بهذه الحشود الغفيرة ولكنها إرادة الله، ولينصرن الله من ينصره. </a:t>
            </a:r>
          </a:p>
          <a:p>
            <a:pPr marL="0" indent="0" algn="r" rtl="1">
              <a:buNone/>
            </a:pPr>
            <a:endParaRPr lang="en-US" dirty="0"/>
          </a:p>
        </p:txBody>
      </p:sp>
    </p:spTree>
    <p:extLst>
      <p:ext uri="{BB962C8B-B14F-4D97-AF65-F5344CB8AC3E}">
        <p14:creationId xmlns:p14="http://schemas.microsoft.com/office/powerpoint/2010/main" val="463506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IQ" b="1" dirty="0" smtClean="0">
                <a:solidFill>
                  <a:srgbClr val="FF0000"/>
                </a:solidFill>
              </a:rPr>
              <a:t>محاضرة </a:t>
            </a:r>
            <a:r>
              <a:rPr lang="ar-IQ" b="1" dirty="0" smtClean="0">
                <a:solidFill>
                  <a:srgbClr val="FF0000"/>
                </a:solidFill>
              </a:rPr>
              <a:t>رقم 2/ نتائج الهجرة النبوية</a:t>
            </a:r>
            <a:endParaRPr lang="en-US" b="1" dirty="0">
              <a:solidFill>
                <a:srgbClr val="FF0000"/>
              </a:solidFill>
            </a:endParaRPr>
          </a:p>
        </p:txBody>
      </p:sp>
      <p:sp>
        <p:nvSpPr>
          <p:cNvPr id="3" name="عنصر نائب للمحتوى 2"/>
          <p:cNvSpPr>
            <a:spLocks noGrp="1"/>
          </p:cNvSpPr>
          <p:nvPr>
            <p:ph idx="1"/>
          </p:nvPr>
        </p:nvSpPr>
        <p:spPr>
          <a:xfrm>
            <a:off x="457200" y="1371600"/>
            <a:ext cx="8229600" cy="5181600"/>
          </a:xfrm>
        </p:spPr>
        <p:txBody>
          <a:bodyPr>
            <a:normAutofit/>
          </a:bodyPr>
          <a:lstStyle/>
          <a:p>
            <a:pPr marL="0" indent="0" algn="r" rtl="1">
              <a:buNone/>
            </a:pPr>
            <a:r>
              <a:rPr lang="ar-IQ" dirty="0"/>
              <a:t> </a:t>
            </a:r>
            <a:r>
              <a:rPr lang="ar-IQ" sz="3600" b="1" dirty="0">
                <a:solidFill>
                  <a:srgbClr val="00B0F0"/>
                </a:solidFill>
              </a:rPr>
              <a:t>نتائج اجتماعية: </a:t>
            </a:r>
          </a:p>
          <a:p>
            <a:pPr marL="0" indent="0" algn="r" rtl="1">
              <a:buNone/>
            </a:pPr>
            <a:r>
              <a:rPr lang="ar-IQ" sz="3600" b="1" dirty="0">
                <a:solidFill>
                  <a:srgbClr val="00B0F0"/>
                </a:solidFill>
              </a:rPr>
              <a:t>أ/ خلق روح الإيثار: عندما وصل المهاجران المصطفى </a:t>
            </a:r>
            <a:r>
              <a:rPr lang="ar-IQ" sz="3600" b="1" dirty="0" smtClean="0">
                <a:solidFill>
                  <a:srgbClr val="00B0F0"/>
                </a:solidFill>
              </a:rPr>
              <a:t>(ص) </a:t>
            </a:r>
            <a:r>
              <a:rPr lang="ar-IQ" sz="3600" b="1" dirty="0">
                <a:solidFill>
                  <a:srgbClr val="00B0F0"/>
                </a:solidFill>
              </a:rPr>
              <a:t>وأبو بكر </a:t>
            </a:r>
            <a:r>
              <a:rPr lang="ar-IQ" sz="3600" b="1" dirty="0" smtClean="0">
                <a:solidFill>
                  <a:srgbClr val="00B0F0"/>
                </a:solidFill>
              </a:rPr>
              <a:t>(رضي) </a:t>
            </a:r>
            <a:r>
              <a:rPr lang="ar-IQ" sz="3600" b="1" dirty="0">
                <a:solidFill>
                  <a:srgbClr val="00B0F0"/>
                </a:solidFill>
              </a:rPr>
              <a:t>إلى المدينة بدأ تنظيم المجتمع الجديد على أساس من الإخاء والإيثار .فقد أعطى كل أنصاري نصف بيته لأخيه </a:t>
            </a:r>
            <a:r>
              <a:rPr lang="ar-IQ" sz="3600" b="1" dirty="0" smtClean="0">
                <a:solidFill>
                  <a:srgbClr val="00B0F0"/>
                </a:solidFill>
              </a:rPr>
              <a:t>المهاجر، </a:t>
            </a:r>
            <a:r>
              <a:rPr lang="ar-IQ" sz="3600" b="1" dirty="0">
                <a:solidFill>
                  <a:srgbClr val="00B0F0"/>
                </a:solidFill>
              </a:rPr>
              <a:t>واقتسم تجارته فتكون مجتمع في إطار من المحبة والإخاء لم يشهد لها التاريخ مثيل فعندما هاجر </a:t>
            </a:r>
            <a:r>
              <a:rPr lang="ar-IQ" sz="3600" b="1" dirty="0" smtClean="0">
                <a:solidFill>
                  <a:srgbClr val="00B0F0"/>
                </a:solidFill>
              </a:rPr>
              <a:t>المصطفى (ص) </a:t>
            </a:r>
            <a:r>
              <a:rPr lang="ar-IQ" sz="3600" b="1" dirty="0">
                <a:solidFill>
                  <a:srgbClr val="00B0F0"/>
                </a:solidFill>
              </a:rPr>
              <a:t>كان قد سبقه عشرات المسلمين، </a:t>
            </a:r>
            <a:r>
              <a:rPr lang="ar-IQ" sz="3600" b="1" dirty="0" smtClean="0">
                <a:solidFill>
                  <a:srgbClr val="00B0F0"/>
                </a:solidFill>
              </a:rPr>
              <a:t>ومّكن </a:t>
            </a:r>
            <a:r>
              <a:rPr lang="ar-IQ" sz="3600" b="1" dirty="0">
                <a:solidFill>
                  <a:srgbClr val="00B0F0"/>
                </a:solidFill>
              </a:rPr>
              <a:t>الله للإسلام في الأرض، وظهر تكافل اجتماعي ومعنوي سامي.</a:t>
            </a:r>
          </a:p>
          <a:p>
            <a:pPr marL="0" indent="0" algn="r" rtl="1">
              <a:buNone/>
            </a:pPr>
            <a:endParaRPr lang="en-US" dirty="0"/>
          </a:p>
        </p:txBody>
      </p:sp>
    </p:spTree>
    <p:extLst>
      <p:ext uri="{BB962C8B-B14F-4D97-AF65-F5344CB8AC3E}">
        <p14:creationId xmlns:p14="http://schemas.microsoft.com/office/powerpoint/2010/main" val="1980776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IQ" b="1" dirty="0">
                <a:solidFill>
                  <a:srgbClr val="FF0000"/>
                </a:solidFill>
              </a:rPr>
              <a:t>محاضرة رقم 2/ نتائج الهجرة النبوية</a:t>
            </a:r>
            <a:endParaRPr lang="ar-IQ" dirty="0"/>
          </a:p>
        </p:txBody>
      </p:sp>
      <p:sp>
        <p:nvSpPr>
          <p:cNvPr id="3" name="Content Placeholder 2"/>
          <p:cNvSpPr>
            <a:spLocks noGrp="1"/>
          </p:cNvSpPr>
          <p:nvPr>
            <p:ph idx="1"/>
          </p:nvPr>
        </p:nvSpPr>
        <p:spPr>
          <a:xfrm>
            <a:off x="228600" y="1447800"/>
            <a:ext cx="8686800" cy="5105400"/>
          </a:xfrm>
        </p:spPr>
        <p:txBody>
          <a:bodyPr>
            <a:normAutofit fontScale="92500" lnSpcReduction="20000"/>
          </a:bodyPr>
          <a:lstStyle/>
          <a:p>
            <a:pPr marL="0" indent="0" algn="r" rtl="1">
              <a:buNone/>
            </a:pPr>
            <a:r>
              <a:rPr lang="ar-IQ" b="1" dirty="0">
                <a:solidFill>
                  <a:srgbClr val="00B0F0"/>
                </a:solidFill>
              </a:rPr>
              <a:t>ب/التناغم والانسجام الاجتماعي: أصبح الهيكل البشري للدعوة عقب الهجرة النبوية يتكون من قبائل كثيرة، ويضم فئات متنوعة قائمة على آصرة العقيدة الإسلامية، وهذا المجتمع شكل قوة كبيرة تشكلت تدريجياً أدت إلى توسيع دائرة المجتمع الإسلامي، وحوى أطياف متعددة. </a:t>
            </a:r>
          </a:p>
          <a:p>
            <a:pPr marL="0" indent="0" algn="r" rtl="1">
              <a:buNone/>
            </a:pPr>
            <a:r>
              <a:rPr lang="ar-IQ" b="1" dirty="0">
                <a:solidFill>
                  <a:srgbClr val="00B0F0"/>
                </a:solidFill>
              </a:rPr>
              <a:t>ج/ المؤاخاة بين المهاجرين والأنصار: والتي تقوم مقام رابطة النسب بكل مقتضياتها بكل ما في ذلك من الإرث والديات وغير ذلك 0  </a:t>
            </a:r>
          </a:p>
          <a:p>
            <a:pPr marL="0" indent="0" algn="r" rtl="1">
              <a:buNone/>
            </a:pPr>
            <a:r>
              <a:rPr lang="ar-IQ" b="1" dirty="0">
                <a:solidFill>
                  <a:srgbClr val="00B0F0"/>
                </a:solidFill>
              </a:rPr>
              <a:t>د/ الأثر السلبي للهجرة النبوية على المجتمع القرشي: كان للهجرة النبوية نتيجة سلبية في المجتمع القرشي فقد عملت على خلخلة النظام الجاهلي القرشي الاجتماعي، وهدمت تلك المرتكزات للنموذج الجاهلي وبناء نموذج إسلامي فريد أدى إلى الاندماج والتلاقي التام الاجتماعي الذي تميز به المجتمع الإسلامي الأول. </a:t>
            </a:r>
          </a:p>
        </p:txBody>
      </p:sp>
    </p:spTree>
    <p:extLst>
      <p:ext uri="{BB962C8B-B14F-4D97-AF65-F5344CB8AC3E}">
        <p14:creationId xmlns:p14="http://schemas.microsoft.com/office/powerpoint/2010/main" val="183781215"/>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TotalTime>
  <Words>675</Words>
  <Application>Microsoft Office PowerPoint</Application>
  <PresentationFormat>On-screen Show (4:3)</PresentationFormat>
  <Paragraphs>26</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نسق Office</vt:lpstr>
      <vt:lpstr>جامعة بغداد / كلية العلوم الاسلامية  </vt:lpstr>
      <vt:lpstr>/ نتــائــج الهجــرة النبوية:   محاضرة رقم 2</vt:lpstr>
      <vt:lpstr>نتائج الهجرة النبوية  محاضرة رقم 2</vt:lpstr>
      <vt:lpstr>محاضرة رقم 2/ نتائج الهجرة النبوية</vt:lpstr>
      <vt:lpstr>محاضرة رقم 2/ نتائج الهجرة النبوية</vt:lpstr>
      <vt:lpstr>محاضرة رقم 2/ نتائج الهجرة النبوية</vt:lpstr>
    </vt:vector>
  </TitlesOfParts>
  <Company>SACC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ندوة الاعلام والتنمية المستدامة </dc:title>
  <dc:creator>Maher</dc:creator>
  <cp:lastModifiedBy>Maher</cp:lastModifiedBy>
  <cp:revision>41</cp:revision>
  <dcterms:created xsi:type="dcterms:W3CDTF">2022-02-24T07:57:11Z</dcterms:created>
  <dcterms:modified xsi:type="dcterms:W3CDTF">2025-09-15T15:59:40Z</dcterms:modified>
</cp:coreProperties>
</file>