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1" r:id="rId4"/>
    <p:sldId id="262" r:id="rId5"/>
    <p:sldId id="263"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13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91608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69615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775707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97403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7E2E80AB-1C31-4E4D-84EC-D913E4873B3B}" type="datetimeFigureOut">
              <a:rPr lang="en-US" smtClean="0"/>
              <a:t>9/15/2025</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4217048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7E2E80AB-1C31-4E4D-84EC-D913E4873B3B}" type="datetimeFigureOut">
              <a:rPr lang="en-US" smtClean="0"/>
              <a:t>9/15/2025</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584262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E2E80AB-1C31-4E4D-84EC-D913E4873B3B}" type="datetimeFigureOut">
              <a:rPr lang="en-US" smtClean="0"/>
              <a:t>9/15/2025</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103784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220298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84780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069014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322131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E5D24-F8B9-4B52-859C-CA5D1AAC4A19}" type="slidenum">
              <a:rPr lang="en-US" smtClean="0"/>
              <a:t>‹#›</a:t>
            </a:fld>
            <a:endParaRPr lang="en-US"/>
          </a:p>
        </p:txBody>
      </p:sp>
    </p:spTree>
    <p:extLst>
      <p:ext uri="{BB962C8B-B14F-4D97-AF65-F5344CB8AC3E}">
        <p14:creationId xmlns:p14="http://schemas.microsoft.com/office/powerpoint/2010/main" val="3584154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5400" b="1" dirty="0" smtClean="0">
                <a:solidFill>
                  <a:srgbClr val="FF0000"/>
                </a:solidFill>
              </a:rPr>
              <a:t>جامعة بغداد / كلية العلوم الاسلامية  </a:t>
            </a:r>
            <a:endParaRPr lang="en-US" sz="5400" b="1" dirty="0">
              <a:solidFill>
                <a:srgbClr val="FF0000"/>
              </a:solidFill>
            </a:endParaRPr>
          </a:p>
        </p:txBody>
      </p:sp>
      <p:sp>
        <p:nvSpPr>
          <p:cNvPr id="3" name="عنصر نائب للمحتوى 2"/>
          <p:cNvSpPr>
            <a:spLocks noGrp="1"/>
          </p:cNvSpPr>
          <p:nvPr>
            <p:ph idx="1"/>
          </p:nvPr>
        </p:nvSpPr>
        <p:spPr/>
        <p:txBody>
          <a:bodyPr/>
          <a:lstStyle/>
          <a:p>
            <a:pPr marL="0" indent="0" algn="r" rtl="1">
              <a:buNone/>
            </a:pPr>
            <a:r>
              <a:rPr lang="ar-IQ" b="1" dirty="0" smtClean="0">
                <a:solidFill>
                  <a:srgbClr val="FF0000"/>
                </a:solidFill>
              </a:rPr>
              <a:t>                      مادة السيرة النبوية </a:t>
            </a:r>
          </a:p>
          <a:p>
            <a:pPr marL="0" indent="0" algn="r" rtl="1">
              <a:buNone/>
            </a:pPr>
            <a:r>
              <a:rPr lang="ar-IQ" b="1" dirty="0" smtClean="0">
                <a:solidFill>
                  <a:srgbClr val="FF0000"/>
                </a:solidFill>
              </a:rPr>
              <a:t>                  المرحلة الثالثة/ الكورس الثاني </a:t>
            </a:r>
          </a:p>
          <a:p>
            <a:pPr marL="0" indent="0" algn="r" rtl="1">
              <a:buNone/>
            </a:pPr>
            <a:r>
              <a:rPr lang="ar-IQ" b="1" dirty="0" smtClean="0">
                <a:solidFill>
                  <a:srgbClr val="FF0000"/>
                </a:solidFill>
              </a:rPr>
              <a:t>      استاذ المادة : أ م د عبد الهادي محمود الزيدي </a:t>
            </a:r>
          </a:p>
          <a:p>
            <a:pPr marL="0" indent="0" algn="r" rtl="1">
              <a:buNone/>
            </a:pPr>
            <a:endParaRPr lang="ar-IQ" b="1" dirty="0">
              <a:solidFill>
                <a:srgbClr val="FF0000"/>
              </a:solidFill>
            </a:endParaRPr>
          </a:p>
          <a:p>
            <a:pPr marL="0" indent="0" algn="r" rtl="1">
              <a:buNone/>
            </a:pPr>
            <a:endParaRPr lang="ar-IQ" b="1" dirty="0" smtClean="0">
              <a:solidFill>
                <a:srgbClr val="FF0000"/>
              </a:solidFill>
            </a:endParaRPr>
          </a:p>
          <a:p>
            <a:pPr marL="0" indent="0" algn="r" rtl="1">
              <a:buNone/>
            </a:pPr>
            <a:r>
              <a:rPr lang="ar-IQ" b="1" dirty="0">
                <a:solidFill>
                  <a:srgbClr val="FF0000"/>
                </a:solidFill>
              </a:rPr>
              <a:t> </a:t>
            </a:r>
            <a:r>
              <a:rPr lang="ar-IQ" b="1" dirty="0" smtClean="0">
                <a:solidFill>
                  <a:srgbClr val="FF0000"/>
                </a:solidFill>
              </a:rPr>
              <a:t>                </a:t>
            </a:r>
            <a:endParaRPr lang="ar-IQ" b="1" dirty="0">
              <a:solidFill>
                <a:srgbClr val="FF0000"/>
              </a:solidFill>
            </a:endParaRPr>
          </a:p>
        </p:txBody>
      </p:sp>
    </p:spTree>
    <p:extLst>
      <p:ext uri="{BB962C8B-B14F-4D97-AF65-F5344CB8AC3E}">
        <p14:creationId xmlns:p14="http://schemas.microsoft.com/office/powerpoint/2010/main" val="4247657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sz="3600" b="1" dirty="0" smtClean="0">
                <a:solidFill>
                  <a:srgbClr val="000000"/>
                </a:solidFill>
                <a:latin typeface="Arial"/>
                <a:ea typeface="Times New Roman"/>
                <a:cs typeface="Simplified Arabic"/>
              </a:rPr>
              <a:t>/ </a:t>
            </a:r>
            <a:r>
              <a:rPr lang="ar-IQ" sz="3600" b="1" dirty="0" smtClean="0">
                <a:solidFill>
                  <a:srgbClr val="000000"/>
                </a:solidFill>
                <a:latin typeface="Arial"/>
                <a:ea typeface="Times New Roman"/>
                <a:cs typeface="Simplified Arabic"/>
              </a:rPr>
              <a:t>الحرب النفسية اليهودية على المسلمين </a:t>
            </a:r>
            <a:r>
              <a:rPr lang="ar-SA" sz="3600" b="1" dirty="0" smtClean="0">
                <a:solidFill>
                  <a:srgbClr val="000000"/>
                </a:solidFill>
                <a:latin typeface="Arial"/>
                <a:ea typeface="Times New Roman"/>
                <a:cs typeface="Simplified Arabic"/>
              </a:rPr>
              <a:t>:  </a:t>
            </a:r>
            <a:r>
              <a:rPr lang="en-US" sz="3600" b="1" dirty="0" smtClean="0">
                <a:solidFill>
                  <a:srgbClr val="FF0000"/>
                </a:solidFill>
              </a:rPr>
              <a:t> </a:t>
            </a:r>
            <a:r>
              <a:rPr lang="ar-IQ" sz="3600" b="1" dirty="0" smtClean="0">
                <a:solidFill>
                  <a:srgbClr val="FF0000"/>
                </a:solidFill>
              </a:rPr>
              <a:t>محاضرة رقم </a:t>
            </a:r>
            <a:r>
              <a:rPr lang="ar-IQ" sz="3600" b="1" dirty="0" smtClean="0">
                <a:solidFill>
                  <a:srgbClr val="FF0000"/>
                </a:solidFill>
              </a:rPr>
              <a:t>3</a:t>
            </a:r>
            <a:endParaRPr lang="en-US" sz="3600" b="1" dirty="0">
              <a:solidFill>
                <a:srgbClr val="FF0000"/>
              </a:solidFill>
            </a:endParaRPr>
          </a:p>
        </p:txBody>
      </p:sp>
      <p:sp>
        <p:nvSpPr>
          <p:cNvPr id="3" name="عنصر نائب للمحتوى 2"/>
          <p:cNvSpPr>
            <a:spLocks noGrp="1"/>
          </p:cNvSpPr>
          <p:nvPr>
            <p:ph idx="1"/>
          </p:nvPr>
        </p:nvSpPr>
        <p:spPr>
          <a:xfrm>
            <a:off x="152400" y="1371600"/>
            <a:ext cx="8763000" cy="5105400"/>
          </a:xfrm>
        </p:spPr>
        <p:txBody>
          <a:bodyPr>
            <a:normAutofit fontScale="62500" lnSpcReduction="20000"/>
          </a:bodyPr>
          <a:lstStyle/>
          <a:p>
            <a:pPr marL="0" indent="0" algn="r" rtl="1">
              <a:buNone/>
            </a:pPr>
            <a:r>
              <a:rPr lang="ar-IQ" sz="4600" b="1" dirty="0">
                <a:solidFill>
                  <a:srgbClr val="00B0F0"/>
                </a:solidFill>
              </a:rPr>
              <a:t>1/عمل اليهود في هذا الجانب لتحطيم قوة المسلمين المعنوية خاصة المهاجرين وهم يقبلون على بيئة جديدة عليهم ، فأشاعوا إن قريش أتلفت وصادرت ممتلكاتهم في مكة وإنهم لم يعودوا يملكون شيئاً ،وان اليهود سحرتهم فلا يولد لهم ولد ذكر في المدينة ،بمعنى أنهم لن يتكاثروا ،وفي هذه الإشاعة آثار سلبية على معنويات المسلمين وهم يدخلون بيئة جديدة ومستقبلاً غامضاً . إلا إن الله تعالى اكذب إشاعتهم بولادة أسماء بنت أبي بكر لابنها عبد الله بن الزبير في قباء ، فسقطت عند ذاك إشاعة اليهود تلك.</a:t>
            </a:r>
          </a:p>
          <a:p>
            <a:pPr marL="0" indent="0" algn="r" rtl="1">
              <a:buNone/>
            </a:pPr>
            <a:r>
              <a:rPr lang="ar-IQ" sz="4600" b="1" dirty="0">
                <a:solidFill>
                  <a:srgbClr val="00B0F0"/>
                </a:solidFill>
              </a:rPr>
              <a:t> 2/وعمل اليهود من خلال حرب الجدل والتكذيب, على محاولة إضعاف معنويات المسلمين. والجدل من الصفات المشهورة لليهود ،فقد مارسوه سابقا مع النبي موسى </a:t>
            </a:r>
            <a:r>
              <a:rPr lang="ar-IQ" sz="4600" b="1" dirty="0" smtClean="0">
                <a:solidFill>
                  <a:srgbClr val="00B0F0"/>
                </a:solidFill>
              </a:rPr>
              <a:t>ع </a:t>
            </a:r>
            <a:r>
              <a:rPr lang="ar-IQ" sz="4600" b="1" dirty="0">
                <a:solidFill>
                  <a:srgbClr val="00B0F0"/>
                </a:solidFill>
              </a:rPr>
              <a:t>وبقية من بعث إليهم من أنبياء حتى عرفوا بهذه الصفة الذميمة التي تدل على السعي خلف الباطل والتشكيك بالحق والبحث عن المتاعب التي لا تغني من الحق شيئاً.</a:t>
            </a:r>
          </a:p>
          <a:p>
            <a:pPr marL="0" indent="0" algn="r" rtl="1">
              <a:buNone/>
            </a:pPr>
            <a:endParaRPr lang="en-US" sz="4000" b="1" dirty="0">
              <a:solidFill>
                <a:srgbClr val="00B0F0"/>
              </a:solidFill>
            </a:endParaRPr>
          </a:p>
        </p:txBody>
      </p:sp>
    </p:spTree>
    <p:extLst>
      <p:ext uri="{BB962C8B-B14F-4D97-AF65-F5344CB8AC3E}">
        <p14:creationId xmlns:p14="http://schemas.microsoft.com/office/powerpoint/2010/main" val="3709246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p:spPr>
        <p:txBody>
          <a:bodyPr>
            <a:normAutofit fontScale="90000"/>
          </a:bodyPr>
          <a:lstStyle/>
          <a:p>
            <a:r>
              <a:rPr lang="ar-SA" sz="3600" b="1" dirty="0">
                <a:solidFill>
                  <a:srgbClr val="000000"/>
                </a:solidFill>
                <a:latin typeface="Arial"/>
                <a:ea typeface="Times New Roman"/>
                <a:cs typeface="Simplified Arabic"/>
              </a:rPr>
              <a:t>الحرب النفسية اليهودية على المسلمين</a:t>
            </a:r>
            <a:r>
              <a:rPr lang="ar-SA" sz="4000" b="1" dirty="0">
                <a:solidFill>
                  <a:srgbClr val="000000"/>
                </a:solidFill>
                <a:latin typeface="Arial"/>
                <a:ea typeface="Times New Roman"/>
                <a:cs typeface="Simplified Arabic"/>
              </a:rPr>
              <a:t>  </a:t>
            </a:r>
            <a:r>
              <a:rPr lang="en-US" sz="4000" b="1" dirty="0" smtClean="0">
                <a:solidFill>
                  <a:srgbClr val="FF0000"/>
                </a:solidFill>
              </a:rPr>
              <a:t> </a:t>
            </a:r>
            <a:r>
              <a:rPr lang="ar-IQ" sz="4000" b="1" dirty="0" smtClean="0">
                <a:solidFill>
                  <a:srgbClr val="FF0000"/>
                </a:solidFill>
              </a:rPr>
              <a:t>محاضرة رقم 3  </a:t>
            </a:r>
            <a:endParaRPr lang="en-US" sz="4800" b="1" dirty="0">
              <a:solidFill>
                <a:srgbClr val="FF0000"/>
              </a:solidFill>
            </a:endParaRPr>
          </a:p>
        </p:txBody>
      </p:sp>
      <p:sp>
        <p:nvSpPr>
          <p:cNvPr id="3" name="عنصر نائب للمحتوى 2"/>
          <p:cNvSpPr>
            <a:spLocks noGrp="1"/>
          </p:cNvSpPr>
          <p:nvPr>
            <p:ph idx="1"/>
          </p:nvPr>
        </p:nvSpPr>
        <p:spPr>
          <a:xfrm>
            <a:off x="457200" y="1219200"/>
            <a:ext cx="8229600" cy="5334000"/>
          </a:xfrm>
        </p:spPr>
        <p:txBody>
          <a:bodyPr>
            <a:normAutofit fontScale="92500" lnSpcReduction="20000"/>
          </a:bodyPr>
          <a:lstStyle/>
          <a:p>
            <a:pPr marL="0" indent="0" algn="r" rtl="1">
              <a:buNone/>
            </a:pPr>
            <a:r>
              <a:rPr lang="ar-IQ" b="1" dirty="0">
                <a:solidFill>
                  <a:srgbClr val="0070C0"/>
                </a:solidFill>
              </a:rPr>
              <a:t>فمن صور جدالهم </a:t>
            </a:r>
            <a:r>
              <a:rPr lang="ar-IQ" b="1" dirty="0" smtClean="0">
                <a:solidFill>
                  <a:srgbClr val="0070C0"/>
                </a:solidFill>
              </a:rPr>
              <a:t>للرسول ص </a:t>
            </a:r>
            <a:r>
              <a:rPr lang="ar-IQ" b="1" dirty="0">
                <a:solidFill>
                  <a:srgbClr val="0070C0"/>
                </a:solidFill>
              </a:rPr>
              <a:t>إنهم طلبوا منه إن كان نبياً حقاً أن يطلب من ربه أن ينزل عليهم كتاباً من السماء ،وهو طلب سابق لهم كما تخبر الآية الكريمة بذلك ،قال تعالى : (( يَسْأَلُكَ أَهْلُ الْكِتَابِ أَنْ تُنَزِّلَ عَلَيْهِمْ كِتَابًا مِنَ السَّمَاءِ فَقَدْ سَأَلُوا مُوسَى أَكْبَرَ مِنْ ذَلِكَ فَقَالُوا أَرِنَا اللَّهَ جَهْرَةً فَأَخَذَتْهُمُ الصَّاعِقَةُ بِظُلْمِهِمْ ثُمَّ اتَّخَذُوا الْعِجْلَ مِنْ بَعْدِ مَا جَاءَتْهُمُ الْبَيِّنَاتُ فَعَفَوْنَا عَنْ ذَلِكَ وَآَتَيْنَا مُوسَى سُلْطَانًا مُبِينًا/ سورة النساء</a:t>
            </a:r>
            <a:r>
              <a:rPr lang="ar-IQ" b="1" dirty="0" smtClean="0">
                <a:solidFill>
                  <a:srgbClr val="0070C0"/>
                </a:solidFill>
              </a:rPr>
              <a:t>، آية  </a:t>
            </a:r>
            <a:r>
              <a:rPr lang="ar-IQ" b="1" dirty="0">
                <a:solidFill>
                  <a:srgbClr val="0070C0"/>
                </a:solidFill>
              </a:rPr>
              <a:t>153)).</a:t>
            </a:r>
          </a:p>
          <a:p>
            <a:pPr marL="0" indent="0" algn="r" rtl="1">
              <a:buNone/>
            </a:pPr>
            <a:r>
              <a:rPr lang="ar-IQ" b="1" dirty="0">
                <a:solidFill>
                  <a:srgbClr val="0070C0"/>
                </a:solidFill>
              </a:rPr>
              <a:t>ثم تمادوا في جدالهم العقيم هذا حتى طلبوا من الرسول </a:t>
            </a:r>
            <a:r>
              <a:rPr lang="ar-IQ" b="1" dirty="0" smtClean="0">
                <a:solidFill>
                  <a:srgbClr val="0070C0"/>
                </a:solidFill>
              </a:rPr>
              <a:t>ص </a:t>
            </a:r>
            <a:r>
              <a:rPr lang="ar-IQ" b="1" dirty="0">
                <a:solidFill>
                  <a:srgbClr val="0070C0"/>
                </a:solidFill>
              </a:rPr>
              <a:t>لإثبات نبوته أن يكلمهم الله جهرة فيسمعوا كلامه ،قال تعالى : (( وَقَالَ الَّذِينَ لَا يَعْلَمُونَ لَوْلَا يُكَلِّمُنَا اللَّهُ أَوْ تَأْتِينَا آَيَةٌ كَذَلِكَ قَالَ الَّذِينَ مِنْ قَبْلِهِمْ مِثْلَ قَوْلِهِمْ تَشَابَهَتْ قُلُوبُهُمْ قَدْ بَيَّنَّا الْآَيَاتِ لِقَوْمٍ يُوقِنُونَ/ سورة البقرة، آية 118)). وهدفهم من إنكار نبوات الأنبياء يريدون به إنكار نبوة محمد </a:t>
            </a:r>
            <a:r>
              <a:rPr lang="ar-IQ" b="1" dirty="0" smtClean="0">
                <a:solidFill>
                  <a:srgbClr val="0070C0"/>
                </a:solidFill>
              </a:rPr>
              <a:t>(صلى الله عليه واله وصحبه وسلم). </a:t>
            </a:r>
            <a:endParaRPr lang="ar-IQ" b="1" dirty="0">
              <a:solidFill>
                <a:srgbClr val="0070C0"/>
              </a:solidFill>
            </a:endParaRPr>
          </a:p>
          <a:p>
            <a:pPr marL="0" indent="0" algn="r" rtl="1">
              <a:buNone/>
            </a:pPr>
            <a:endParaRPr lang="en-US" dirty="0"/>
          </a:p>
        </p:txBody>
      </p:sp>
    </p:spTree>
    <p:extLst>
      <p:ext uri="{BB962C8B-B14F-4D97-AF65-F5344CB8AC3E}">
        <p14:creationId xmlns:p14="http://schemas.microsoft.com/office/powerpoint/2010/main" val="3425576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sz="3600" b="1" dirty="0" smtClean="0">
                <a:solidFill>
                  <a:srgbClr val="FF0000"/>
                </a:solidFill>
                <a:latin typeface="Arial"/>
                <a:ea typeface="Times New Roman"/>
                <a:cs typeface="Simplified Arabic"/>
              </a:rPr>
              <a:t>محاضرة رقم </a:t>
            </a:r>
            <a:r>
              <a:rPr lang="ar-IQ" sz="3600" b="1" dirty="0" smtClean="0">
                <a:solidFill>
                  <a:srgbClr val="FF0000"/>
                </a:solidFill>
                <a:latin typeface="Arial"/>
                <a:ea typeface="Times New Roman"/>
                <a:cs typeface="Simplified Arabic"/>
              </a:rPr>
              <a:t>3</a:t>
            </a:r>
            <a:r>
              <a:rPr lang="ar-IQ" sz="3600" b="1" dirty="0" smtClean="0">
                <a:solidFill>
                  <a:srgbClr val="000000"/>
                </a:solidFill>
                <a:latin typeface="Arial"/>
                <a:ea typeface="Times New Roman"/>
                <a:cs typeface="Simplified Arabic"/>
              </a:rPr>
              <a:t>/ </a:t>
            </a:r>
            <a:r>
              <a:rPr lang="ar-IQ" sz="4000" b="1" dirty="0">
                <a:solidFill>
                  <a:srgbClr val="000000"/>
                </a:solidFill>
                <a:latin typeface="Arial"/>
                <a:ea typeface="Times New Roman"/>
                <a:cs typeface="Simplified Arabic"/>
              </a:rPr>
              <a:t>الحرب النفسية اليهودية </a:t>
            </a:r>
            <a:r>
              <a:rPr lang="ar-IQ" sz="4000" b="1" dirty="0" smtClean="0">
                <a:solidFill>
                  <a:srgbClr val="000000"/>
                </a:solidFill>
                <a:latin typeface="Arial"/>
                <a:ea typeface="Times New Roman"/>
                <a:cs typeface="Simplified Arabic"/>
              </a:rPr>
              <a:t>على</a:t>
            </a:r>
            <a:r>
              <a:rPr lang="ar-IQ" sz="4800" b="1" dirty="0">
                <a:solidFill>
                  <a:srgbClr val="000000"/>
                </a:solidFill>
                <a:latin typeface="Arial"/>
                <a:ea typeface="Times New Roman"/>
                <a:cs typeface="Simplified Arabic"/>
              </a:rPr>
              <a:t> </a:t>
            </a:r>
            <a:r>
              <a:rPr lang="ar-IQ" sz="4000" b="1" dirty="0" smtClean="0">
                <a:solidFill>
                  <a:srgbClr val="000000"/>
                </a:solidFill>
                <a:latin typeface="Arial"/>
                <a:ea typeface="Times New Roman"/>
                <a:cs typeface="Simplified Arabic"/>
              </a:rPr>
              <a:t>المسلمين</a:t>
            </a:r>
            <a:endParaRPr lang="en-US" sz="4000" b="1" dirty="0">
              <a:solidFill>
                <a:srgbClr val="FF0000"/>
              </a:solidFill>
            </a:endParaRPr>
          </a:p>
        </p:txBody>
      </p:sp>
      <p:sp>
        <p:nvSpPr>
          <p:cNvPr id="3" name="عنصر نائب للمحتوى 2"/>
          <p:cNvSpPr>
            <a:spLocks noGrp="1"/>
          </p:cNvSpPr>
          <p:nvPr>
            <p:ph idx="1"/>
          </p:nvPr>
        </p:nvSpPr>
        <p:spPr>
          <a:xfrm>
            <a:off x="457200" y="1371600"/>
            <a:ext cx="8229600" cy="5334000"/>
          </a:xfrm>
        </p:spPr>
        <p:txBody>
          <a:bodyPr>
            <a:normAutofit fontScale="77500" lnSpcReduction="20000"/>
          </a:bodyPr>
          <a:lstStyle/>
          <a:p>
            <a:pPr marL="0" indent="0" algn="r" rtl="1">
              <a:buNone/>
            </a:pPr>
            <a:r>
              <a:rPr lang="ar-IQ" b="1" dirty="0">
                <a:solidFill>
                  <a:srgbClr val="0070C0"/>
                </a:solidFill>
              </a:rPr>
              <a:t>ومن جدالهم العقيم على حساب الحق ما روي في السيرة النبوية ، في قصة إسلام (ابن سلاّم ) فقد اسلم وقال لرسول </a:t>
            </a:r>
            <a:r>
              <a:rPr lang="ar-IQ" b="1" dirty="0" smtClean="0">
                <a:solidFill>
                  <a:srgbClr val="0070C0"/>
                </a:solidFill>
              </a:rPr>
              <a:t>الله ص </a:t>
            </a:r>
            <a:r>
              <a:rPr lang="ar-IQ" b="1" dirty="0">
                <a:solidFill>
                  <a:srgbClr val="0070C0"/>
                </a:solidFill>
              </a:rPr>
              <a:t>اسألهم عن منزلتي ومكانتي فيهم ،ففعل رسول الله ذلك ،فقالوا :هو سيدنا وابن سيدنا وحبرنا وعالمنا فخرج إليهم ابن سلام ،ليقول لهم :يا معشر يهود ، اتقوا الله واقبلوا ما جاء بكم فو الله ـ إنكم لتعلمون ـ انه رسول </a:t>
            </a:r>
            <a:r>
              <a:rPr lang="ar-IQ" b="1" dirty="0" smtClean="0">
                <a:solidFill>
                  <a:srgbClr val="0070C0"/>
                </a:solidFill>
              </a:rPr>
              <a:t>الله (ص) </a:t>
            </a:r>
            <a:r>
              <a:rPr lang="ar-IQ" b="1" dirty="0">
                <a:solidFill>
                  <a:srgbClr val="0070C0"/>
                </a:solidFill>
              </a:rPr>
              <a:t>.فغيروا رأيهم به واتهموه بالكذب ، فقال ابن سلام لرسول </a:t>
            </a:r>
            <a:r>
              <a:rPr lang="ar-IQ" b="1" dirty="0" smtClean="0">
                <a:solidFill>
                  <a:srgbClr val="0070C0"/>
                </a:solidFill>
              </a:rPr>
              <a:t>الله: </a:t>
            </a:r>
            <a:r>
              <a:rPr lang="ar-IQ" b="1" dirty="0">
                <a:solidFill>
                  <a:srgbClr val="0070C0"/>
                </a:solidFill>
              </a:rPr>
              <a:t>الم أخبرك يا رسول الله إنهم قوم بهت ،أهل غدر وكذب وفجور. </a:t>
            </a:r>
          </a:p>
          <a:p>
            <a:pPr marL="0" indent="0" algn="r" rtl="1">
              <a:buNone/>
            </a:pPr>
            <a:r>
              <a:rPr lang="ar-IQ" b="1" dirty="0">
                <a:solidFill>
                  <a:srgbClr val="0070C0"/>
                </a:solidFill>
              </a:rPr>
              <a:t>3/ توالت محاولات اليهود لتمزيق صف المسلمين وإضعافهم وهو أسلوب من أساليب الحرب النفسية الفاعلة ،حيث يترك أثره السيئ على نفسية المستهدف منها ، فتهتز عقيدته وتنقطع لديه مشاعر الانتماء إلى مجتمعه فيسهل اختراقه وتحقيق النصر عليه في الحرب. وقد عمل اليهود على ذلك لتحقيق هذه الغاية وذلك بما فعله احد شيوخهم الدهاة وهو (شاس بن قيس ) حيث تختزن ذاكرته صور الخلافات بين الأوس والخزرج ،والتي انتهت بانتمائهم للإسلام ،فأراد هذا إعادتها لتمزيق وحدة الصف المسلم ، فقال لشاب من يهود : ( اعمد إليهم فاجلس معهم ثم اذكر يوم بعاث وما كان قبله وأنشدهم بعض ما كانوا تقاولوا فيه من الأشعار ). </a:t>
            </a:r>
            <a:endParaRPr lang="en-US" b="1" dirty="0">
              <a:solidFill>
                <a:srgbClr val="0070C0"/>
              </a:solidFill>
            </a:endParaRPr>
          </a:p>
        </p:txBody>
      </p:sp>
    </p:spTree>
    <p:extLst>
      <p:ext uri="{BB962C8B-B14F-4D97-AF65-F5344CB8AC3E}">
        <p14:creationId xmlns:p14="http://schemas.microsoft.com/office/powerpoint/2010/main" val="463506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3200" b="1" dirty="0" smtClean="0">
                <a:solidFill>
                  <a:srgbClr val="FF0000"/>
                </a:solidFill>
              </a:rPr>
              <a:t>محاضرة رقم </a:t>
            </a:r>
            <a:r>
              <a:rPr lang="ar-IQ" sz="3200" b="1" dirty="0">
                <a:solidFill>
                  <a:srgbClr val="FF0000"/>
                </a:solidFill>
              </a:rPr>
              <a:t>3/  الحرب النفسية اليهودية على المسلمين</a:t>
            </a:r>
            <a:endParaRPr lang="en-US" sz="3200" b="1" dirty="0">
              <a:solidFill>
                <a:srgbClr val="FF0000"/>
              </a:solidFill>
            </a:endParaRPr>
          </a:p>
        </p:txBody>
      </p:sp>
      <p:sp>
        <p:nvSpPr>
          <p:cNvPr id="3" name="عنصر نائب للمحتوى 2"/>
          <p:cNvSpPr>
            <a:spLocks noGrp="1"/>
          </p:cNvSpPr>
          <p:nvPr>
            <p:ph idx="1"/>
          </p:nvPr>
        </p:nvSpPr>
        <p:spPr>
          <a:xfrm>
            <a:off x="457200" y="1371600"/>
            <a:ext cx="8229600" cy="5181600"/>
          </a:xfrm>
        </p:spPr>
        <p:txBody>
          <a:bodyPr>
            <a:normAutofit fontScale="92500" lnSpcReduction="10000"/>
          </a:bodyPr>
          <a:lstStyle/>
          <a:p>
            <a:pPr marL="0" indent="0" algn="r" rtl="1">
              <a:buNone/>
            </a:pPr>
            <a:r>
              <a:rPr lang="ar-IQ" b="1" dirty="0">
                <a:solidFill>
                  <a:srgbClr val="0070C0"/>
                </a:solidFill>
              </a:rPr>
              <a:t>ففعل ذلك الشاب، حتى تنازع القوم وتفاخروا ثم ضربوا موعداً بينهم للقتال ،فبلغ ذلك سمع رسول الله  فخرج إليهم في جماعة ،فقال : (يا معشر المسلمين ،الله الله ، أبدعوى الجاهلية وأنا بين أظهركم بعد أن هداكم الله للإسلام وأكرمكم به ، وقطع به عنكم أمر الجاهلية واستنقذكم به من الكفر وألف بين قلوبكم ).فأدرك القوم إنها نزعة شيطان واستعادة لخلاف قديم أججه يهودي كادت أن تشعل الحرب بينهم وحقد من عدوهم فندموا وعانق بعضهم بعضاً.</a:t>
            </a:r>
          </a:p>
          <a:p>
            <a:pPr marL="0" indent="0" algn="r" rtl="1">
              <a:buNone/>
            </a:pPr>
            <a:r>
              <a:rPr lang="ar-IQ" b="1" dirty="0">
                <a:solidFill>
                  <a:srgbClr val="0070C0"/>
                </a:solidFill>
              </a:rPr>
              <a:t>ويتضح من القصة إن شخصية الرسول </a:t>
            </a:r>
            <a:r>
              <a:rPr lang="ar-IQ" b="1" dirty="0" smtClean="0">
                <a:solidFill>
                  <a:srgbClr val="0070C0"/>
                </a:solidFill>
              </a:rPr>
              <a:t>(ص) </a:t>
            </a:r>
            <a:r>
              <a:rPr lang="ar-IQ" b="1" dirty="0">
                <a:solidFill>
                  <a:srgbClr val="0070C0"/>
                </a:solidFill>
              </a:rPr>
              <a:t>وحكمته البالغة كانت العامل المباشر في صد هذه الحرب النفسية التي قصد منها اليهود تمزيق وحدة الجبهة الداخلية للمجتمع وافتعال النزاعات التي تقضي على امن المسلمين واستقرارهم. </a:t>
            </a:r>
          </a:p>
          <a:p>
            <a:pPr marL="0" indent="0" algn="r" rtl="1">
              <a:buNone/>
            </a:pPr>
            <a:endParaRPr lang="en-US" b="1" dirty="0">
              <a:solidFill>
                <a:srgbClr val="0070C0"/>
              </a:solidFill>
            </a:endParaRPr>
          </a:p>
        </p:txBody>
      </p:sp>
    </p:spTree>
    <p:extLst>
      <p:ext uri="{BB962C8B-B14F-4D97-AF65-F5344CB8AC3E}">
        <p14:creationId xmlns:p14="http://schemas.microsoft.com/office/powerpoint/2010/main" val="198077685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696</Words>
  <Application>Microsoft Office PowerPoint</Application>
  <PresentationFormat>On-screen Show (4:3)</PresentationFormat>
  <Paragraphs>19</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نسق Office</vt:lpstr>
      <vt:lpstr>جامعة بغداد / كلية العلوم الاسلامية  </vt:lpstr>
      <vt:lpstr>/ الحرب النفسية اليهودية على المسلمين :   محاضرة رقم 3</vt:lpstr>
      <vt:lpstr>الحرب النفسية اليهودية على المسلمين   محاضرة رقم 3  </vt:lpstr>
      <vt:lpstr>محاضرة رقم 3/ الحرب النفسية اليهودية على المسلمين</vt:lpstr>
      <vt:lpstr>محاضرة رقم 3/  الحرب النفسية اليهودية على المسلمين</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ندوة الاعلام والتنمية المستدامة </dc:title>
  <dc:creator>Maher</dc:creator>
  <cp:lastModifiedBy>Maher</cp:lastModifiedBy>
  <cp:revision>45</cp:revision>
  <dcterms:created xsi:type="dcterms:W3CDTF">2022-02-24T07:57:11Z</dcterms:created>
  <dcterms:modified xsi:type="dcterms:W3CDTF">2025-09-15T16:21:10Z</dcterms:modified>
</cp:coreProperties>
</file>