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1" r:id="rId4"/>
    <p:sldId id="262" r:id="rId5"/>
    <p:sldId id="26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91608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69615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77570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97403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7E2E80AB-1C31-4E4D-84EC-D913E4873B3B}" type="datetimeFigureOut">
              <a:rPr lang="en-US" smtClean="0"/>
              <a:t>9/15/2025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421704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7E2E80AB-1C31-4E4D-84EC-D913E4873B3B}" type="datetimeFigureOut">
              <a:rPr lang="en-US" smtClean="0"/>
              <a:t>9/15/2025</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584262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2E80AB-1C31-4E4D-84EC-D913E4873B3B}" type="datetimeFigureOut">
              <a:rPr lang="en-US" smtClean="0"/>
              <a:t>9/15/2025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103784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22029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84780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069014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32213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E5D24-F8B9-4B52-859C-CA5D1AAC4A19}" type="slidenum">
              <a:rPr lang="en-US" smtClean="0"/>
              <a:t>‹#›</a:t>
            </a:fld>
            <a:endParaRPr lang="en-US"/>
          </a:p>
        </p:txBody>
      </p:sp>
    </p:spTree>
    <p:extLst>
      <p:ext uri="{BB962C8B-B14F-4D97-AF65-F5344CB8AC3E}">
        <p14:creationId xmlns:p14="http://schemas.microsoft.com/office/powerpoint/2010/main" val="3584154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5400" b="1" dirty="0" smtClean="0">
                <a:solidFill>
                  <a:srgbClr val="FF0000"/>
                </a:solidFill>
              </a:rPr>
              <a:t>جامعة بغداد / كلية العلوم الاسلامية  </a:t>
            </a:r>
            <a:endParaRPr lang="en-US" sz="5400" b="1" dirty="0">
              <a:solidFill>
                <a:srgbClr val="FF0000"/>
              </a:solidFill>
            </a:endParaRPr>
          </a:p>
        </p:txBody>
      </p:sp>
      <p:sp>
        <p:nvSpPr>
          <p:cNvPr id="3" name="عنصر نائب للمحتوى 2"/>
          <p:cNvSpPr>
            <a:spLocks noGrp="1"/>
          </p:cNvSpPr>
          <p:nvPr>
            <p:ph idx="1"/>
          </p:nvPr>
        </p:nvSpPr>
        <p:spPr/>
        <p:txBody>
          <a:bodyPr/>
          <a:lstStyle/>
          <a:p>
            <a:pPr marL="0" indent="0" algn="r" rtl="1">
              <a:buNone/>
            </a:pPr>
            <a:r>
              <a:rPr lang="ar-IQ" b="1" dirty="0" smtClean="0">
                <a:solidFill>
                  <a:srgbClr val="FF0000"/>
                </a:solidFill>
              </a:rPr>
              <a:t>                      مادة السيرة النبوية </a:t>
            </a:r>
          </a:p>
          <a:p>
            <a:pPr marL="0" indent="0" algn="r" rtl="1">
              <a:buNone/>
            </a:pPr>
            <a:r>
              <a:rPr lang="ar-IQ" b="1" dirty="0" smtClean="0">
                <a:solidFill>
                  <a:srgbClr val="FF0000"/>
                </a:solidFill>
              </a:rPr>
              <a:t>                  المرحلة الثالثة/ الكورس الثاني </a:t>
            </a:r>
          </a:p>
          <a:p>
            <a:pPr marL="0" indent="0" algn="r" rtl="1">
              <a:buNone/>
            </a:pPr>
            <a:r>
              <a:rPr lang="ar-IQ" b="1" dirty="0" smtClean="0">
                <a:solidFill>
                  <a:srgbClr val="FF0000"/>
                </a:solidFill>
              </a:rPr>
              <a:t>      استاذ المادة : أ م د عبد الهادي محمود الزيدي </a:t>
            </a:r>
          </a:p>
          <a:p>
            <a:pPr marL="0" indent="0" algn="r" rtl="1">
              <a:buNone/>
            </a:pPr>
            <a:endParaRPr lang="ar-IQ" b="1" dirty="0">
              <a:solidFill>
                <a:srgbClr val="FF0000"/>
              </a:solidFill>
            </a:endParaRPr>
          </a:p>
          <a:p>
            <a:pPr marL="0" indent="0" algn="r" rtl="1">
              <a:buNone/>
            </a:pPr>
            <a:endParaRPr lang="ar-IQ" b="1" dirty="0" smtClean="0">
              <a:solidFill>
                <a:srgbClr val="FF0000"/>
              </a:solidFill>
            </a:endParaRPr>
          </a:p>
          <a:p>
            <a:pPr marL="0" indent="0" algn="r" rtl="1">
              <a:buNone/>
            </a:pPr>
            <a:r>
              <a:rPr lang="ar-IQ" b="1" dirty="0">
                <a:solidFill>
                  <a:srgbClr val="FF0000"/>
                </a:solidFill>
              </a:rPr>
              <a:t> </a:t>
            </a:r>
            <a:r>
              <a:rPr lang="ar-IQ" b="1" dirty="0" smtClean="0">
                <a:solidFill>
                  <a:srgbClr val="FF0000"/>
                </a:solidFill>
              </a:rPr>
              <a:t>                </a:t>
            </a:r>
            <a:endParaRPr lang="ar-IQ" b="1" dirty="0">
              <a:solidFill>
                <a:srgbClr val="FF0000"/>
              </a:solidFill>
            </a:endParaRPr>
          </a:p>
        </p:txBody>
      </p:sp>
    </p:spTree>
    <p:extLst>
      <p:ext uri="{BB962C8B-B14F-4D97-AF65-F5344CB8AC3E}">
        <p14:creationId xmlns:p14="http://schemas.microsoft.com/office/powerpoint/2010/main" val="4247657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b="1" dirty="0" smtClean="0">
                <a:solidFill>
                  <a:srgbClr val="000000"/>
                </a:solidFill>
                <a:latin typeface="Arial"/>
                <a:ea typeface="Times New Roman"/>
                <a:cs typeface="Simplified Arabic"/>
              </a:rPr>
              <a:t>/ </a:t>
            </a:r>
            <a:r>
              <a:rPr lang="ar-IQ" sz="3600" b="1" dirty="0" smtClean="0">
                <a:solidFill>
                  <a:srgbClr val="000000"/>
                </a:solidFill>
                <a:latin typeface="Arial"/>
                <a:ea typeface="Times New Roman"/>
                <a:cs typeface="Simplified Arabic"/>
              </a:rPr>
              <a:t>الجهاد في سبيل الله  </a:t>
            </a:r>
            <a:r>
              <a:rPr lang="ar-SA" sz="3600" b="1" dirty="0" smtClean="0">
                <a:solidFill>
                  <a:srgbClr val="000000"/>
                </a:solidFill>
                <a:latin typeface="Arial"/>
                <a:ea typeface="Times New Roman"/>
                <a:cs typeface="Simplified Arabic"/>
              </a:rPr>
              <a:t>:  </a:t>
            </a:r>
            <a:r>
              <a:rPr lang="en-US" sz="3600" b="1" dirty="0" smtClean="0">
                <a:solidFill>
                  <a:srgbClr val="FF0000"/>
                </a:solidFill>
              </a:rPr>
              <a:t> </a:t>
            </a:r>
            <a:r>
              <a:rPr lang="ar-IQ" sz="3600" b="1" dirty="0" smtClean="0">
                <a:solidFill>
                  <a:srgbClr val="FF0000"/>
                </a:solidFill>
              </a:rPr>
              <a:t>محاضرة رقم 4</a:t>
            </a:r>
            <a:endParaRPr lang="en-US" sz="3600" b="1" dirty="0">
              <a:solidFill>
                <a:srgbClr val="FF0000"/>
              </a:solidFill>
            </a:endParaRPr>
          </a:p>
        </p:txBody>
      </p:sp>
      <p:sp>
        <p:nvSpPr>
          <p:cNvPr id="3" name="عنصر نائب للمحتوى 2"/>
          <p:cNvSpPr>
            <a:spLocks noGrp="1"/>
          </p:cNvSpPr>
          <p:nvPr>
            <p:ph idx="1"/>
          </p:nvPr>
        </p:nvSpPr>
        <p:spPr>
          <a:xfrm>
            <a:off x="152400" y="1371600"/>
            <a:ext cx="8763000" cy="5105400"/>
          </a:xfrm>
        </p:spPr>
        <p:txBody>
          <a:bodyPr>
            <a:normAutofit fontScale="77500" lnSpcReduction="20000"/>
          </a:bodyPr>
          <a:lstStyle/>
          <a:p>
            <a:pPr marL="0" indent="0" algn="r" rtl="1">
              <a:buNone/>
            </a:pPr>
            <a:r>
              <a:rPr lang="ar-IQ" sz="4000" b="1" dirty="0">
                <a:solidFill>
                  <a:srgbClr val="00B0F0"/>
                </a:solidFill>
              </a:rPr>
              <a:t>شرع الجهاد لأول مرة في الإسلام خلال العهد المدني، وقبل ذلك كان المسلمون مأمورين بعدم استعمال القوة في مواجهة غير المسلمين وأذاهم، تم تشريع الجهاد دفاعاً عن النفس فقط في أول الأمر: {أذن للذين يقاتلون بأنهم ظلموا وإن الله على نصرهم لقدير} (الحج:39). ثم تم تشريع مبادرة العدو للتمكين للعقيدة من الانتشار دون عقبات، ولصرف الفتنة عن الناس ليتمكنوا من اختيار الدين الحق بإرادتهم الحرة {وقاتلوهم حتى لا تكون فتنة ويكون الدين لله} (البقرة:193) وسبق غزوات النبي محمد (ص) عدد من السرايا. تعددت غزوات الرسول محمد حتى بلغت ما يقارب 28 غزوة وتعدد معها أسبابها. </a:t>
            </a:r>
          </a:p>
          <a:p>
            <a:pPr marL="0" indent="0" algn="r" rtl="1">
              <a:buNone/>
            </a:pPr>
            <a:r>
              <a:rPr lang="ar-IQ" sz="4000" b="1" dirty="0">
                <a:solidFill>
                  <a:srgbClr val="00B0F0"/>
                </a:solidFill>
              </a:rPr>
              <a:t>*تعريف الغزوة: الغَزْوُ: السيرُ إِلى قِتالِ العَدُو، والغزوة المرَّةُ من الغزو، والجمع غزوات كشهوات، وغزو العدو إنما يكون في </a:t>
            </a:r>
            <a:r>
              <a:rPr lang="ar-IQ" sz="4000" b="1" dirty="0" smtClean="0">
                <a:solidFill>
                  <a:srgbClr val="00B0F0"/>
                </a:solidFill>
              </a:rPr>
              <a:t>بلاده.</a:t>
            </a:r>
            <a:endParaRPr lang="en-US" sz="4000" b="1" dirty="0">
              <a:solidFill>
                <a:srgbClr val="00B0F0"/>
              </a:solidFill>
            </a:endParaRPr>
          </a:p>
        </p:txBody>
      </p:sp>
    </p:spTree>
    <p:extLst>
      <p:ext uri="{BB962C8B-B14F-4D97-AF65-F5344CB8AC3E}">
        <p14:creationId xmlns:p14="http://schemas.microsoft.com/office/powerpoint/2010/main" val="370924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p:spPr>
        <p:txBody>
          <a:bodyPr>
            <a:normAutofit/>
          </a:bodyPr>
          <a:lstStyle/>
          <a:p>
            <a:r>
              <a:rPr lang="ar-SA" sz="4000" b="1" dirty="0" smtClean="0">
                <a:solidFill>
                  <a:srgbClr val="000000"/>
                </a:solidFill>
                <a:latin typeface="Arial"/>
                <a:ea typeface="Times New Roman"/>
                <a:cs typeface="Simplified Arabic"/>
              </a:rPr>
              <a:t>  </a:t>
            </a:r>
            <a:r>
              <a:rPr lang="en-US" sz="4000" b="1" dirty="0" smtClean="0">
                <a:solidFill>
                  <a:srgbClr val="FF0000"/>
                </a:solidFill>
              </a:rPr>
              <a:t> </a:t>
            </a:r>
            <a:r>
              <a:rPr lang="ar-IQ" sz="4000" b="1" dirty="0" smtClean="0">
                <a:solidFill>
                  <a:srgbClr val="FF0000"/>
                </a:solidFill>
              </a:rPr>
              <a:t>محاضرة رقم 4:  </a:t>
            </a:r>
            <a:r>
              <a:rPr lang="ar-IQ" sz="4000" b="1" dirty="0">
                <a:solidFill>
                  <a:srgbClr val="FF0000"/>
                </a:solidFill>
              </a:rPr>
              <a:t>الجهاد في سبيل الله </a:t>
            </a:r>
            <a:endParaRPr lang="en-US" sz="4800" b="1" dirty="0">
              <a:solidFill>
                <a:srgbClr val="FF0000"/>
              </a:solidFill>
            </a:endParaRPr>
          </a:p>
        </p:txBody>
      </p:sp>
      <p:sp>
        <p:nvSpPr>
          <p:cNvPr id="3" name="عنصر نائب للمحتوى 2"/>
          <p:cNvSpPr>
            <a:spLocks noGrp="1"/>
          </p:cNvSpPr>
          <p:nvPr>
            <p:ph idx="1"/>
          </p:nvPr>
        </p:nvSpPr>
        <p:spPr>
          <a:xfrm>
            <a:off x="457200" y="1219200"/>
            <a:ext cx="8229600" cy="5334000"/>
          </a:xfrm>
        </p:spPr>
        <p:txBody>
          <a:bodyPr>
            <a:normAutofit/>
          </a:bodyPr>
          <a:lstStyle/>
          <a:p>
            <a:pPr marL="0" indent="0" algn="r" rtl="1">
              <a:buNone/>
            </a:pPr>
            <a:r>
              <a:rPr lang="ar-IQ" b="1" dirty="0">
                <a:solidFill>
                  <a:srgbClr val="0070C0"/>
                </a:solidFill>
              </a:rPr>
              <a:t>والسَريَّة : القطعة من الجيش من خمس أنفس إلى ثلاثمائة وأربعمائة، توجه مقدم الجيش إلى العدو، والجمع سرايا.   </a:t>
            </a:r>
          </a:p>
          <a:p>
            <a:pPr marL="0" indent="0" algn="r" rtl="1">
              <a:buNone/>
            </a:pPr>
            <a:r>
              <a:rPr lang="ar-IQ" b="1" dirty="0">
                <a:solidFill>
                  <a:srgbClr val="0070C0"/>
                </a:solidFill>
              </a:rPr>
              <a:t>جاء في القرآن « قَاتِلُواْ الَّذِينَ لاَ يُؤْمِنُونَ بِاللّهِ وَلاَ بِالْيَوْمِ الآخِرِ وَلاَ يُحَرِّمُونَ مَا حَرَّمَ اللّهُ وَرَسُولُهُ وَلاَ يَدِينُونَ دِينَ الْحَقِّ مِنَ الَّذِينَ أُوتُواْ الْكِتَابَ حَتَّى يُعْطُواْ الْجِزْيَةَ عَن يَدٍ وَهُمْ صَاغِرُونَ »التوبة29. </a:t>
            </a:r>
          </a:p>
          <a:p>
            <a:pPr marL="0" indent="0" algn="r" rtl="1">
              <a:buNone/>
            </a:pPr>
            <a:r>
              <a:rPr lang="ar-IQ" b="1" dirty="0">
                <a:solidFill>
                  <a:srgbClr val="0070C0"/>
                </a:solidFill>
              </a:rPr>
              <a:t>عدد </a:t>
            </a:r>
            <a:r>
              <a:rPr lang="ar-IQ" b="1" dirty="0" smtClean="0">
                <a:solidFill>
                  <a:srgbClr val="0070C0"/>
                </a:solidFill>
              </a:rPr>
              <a:t>الضحايا: </a:t>
            </a:r>
            <a:r>
              <a:rPr lang="ar-IQ" b="1" dirty="0">
                <a:solidFill>
                  <a:srgbClr val="0070C0"/>
                </a:solidFill>
              </a:rPr>
              <a:t>بلغ عدد الضحايا في كل معارك الرسول </a:t>
            </a:r>
            <a:r>
              <a:rPr lang="ar-IQ" b="1" dirty="0" smtClean="0">
                <a:solidFill>
                  <a:srgbClr val="0070C0"/>
                </a:solidFill>
              </a:rPr>
              <a:t>محمد صلى الله عليه وآله وصحبه وسلم </a:t>
            </a:r>
            <a:r>
              <a:rPr lang="ar-IQ" b="1" dirty="0">
                <a:solidFill>
                  <a:srgbClr val="0070C0"/>
                </a:solidFill>
              </a:rPr>
              <a:t>ما يقارب الألف قتيل من الطرفين، منهم 600 من يهود بني قريظة قتلوا </a:t>
            </a:r>
            <a:r>
              <a:rPr lang="ar-IQ" b="1" dirty="0" smtClean="0">
                <a:solidFill>
                  <a:srgbClr val="0070C0"/>
                </a:solidFill>
              </a:rPr>
              <a:t>قضاء </a:t>
            </a:r>
            <a:r>
              <a:rPr lang="ar-IQ" b="1" dirty="0">
                <a:solidFill>
                  <a:srgbClr val="0070C0"/>
                </a:solidFill>
              </a:rPr>
              <a:t>لا قتالا نتيجة لغدر اليهود بالمسلمين... </a:t>
            </a:r>
          </a:p>
          <a:p>
            <a:pPr marL="0" indent="0" algn="r" rtl="1">
              <a:buNone/>
            </a:pPr>
            <a:endParaRPr lang="en-US" b="1" dirty="0">
              <a:solidFill>
                <a:srgbClr val="0070C0"/>
              </a:solidFill>
            </a:endParaRPr>
          </a:p>
        </p:txBody>
      </p:sp>
    </p:spTree>
    <p:extLst>
      <p:ext uri="{BB962C8B-B14F-4D97-AF65-F5344CB8AC3E}">
        <p14:creationId xmlns:p14="http://schemas.microsoft.com/office/powerpoint/2010/main" val="342557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4000" b="1" dirty="0">
                <a:solidFill>
                  <a:srgbClr val="FF0000"/>
                </a:solidFill>
              </a:rPr>
              <a:t>محاضرة رقم 4:  الجهاد في سبيل الله </a:t>
            </a:r>
            <a:endParaRPr lang="en-US" sz="4000" b="1" dirty="0">
              <a:solidFill>
                <a:srgbClr val="FF0000"/>
              </a:solidFill>
            </a:endParaRPr>
          </a:p>
        </p:txBody>
      </p:sp>
      <p:sp>
        <p:nvSpPr>
          <p:cNvPr id="3" name="عنصر نائب للمحتوى 2"/>
          <p:cNvSpPr>
            <a:spLocks noGrp="1"/>
          </p:cNvSpPr>
          <p:nvPr>
            <p:ph idx="1"/>
          </p:nvPr>
        </p:nvSpPr>
        <p:spPr>
          <a:xfrm>
            <a:off x="457200" y="1371600"/>
            <a:ext cx="8229600" cy="5334000"/>
          </a:xfrm>
        </p:spPr>
        <p:txBody>
          <a:bodyPr>
            <a:normAutofit fontScale="92500"/>
          </a:bodyPr>
          <a:lstStyle/>
          <a:p>
            <a:pPr marL="0" indent="0" algn="r" rtl="1">
              <a:buNone/>
            </a:pPr>
            <a:r>
              <a:rPr lang="ar-IQ" b="1" dirty="0">
                <a:solidFill>
                  <a:srgbClr val="0070C0"/>
                </a:solidFill>
              </a:rPr>
              <a:t>وملخص الغزوات: </a:t>
            </a:r>
          </a:p>
          <a:p>
            <a:pPr marL="0" indent="0" algn="r" rtl="1">
              <a:buNone/>
            </a:pPr>
            <a:r>
              <a:rPr lang="ar-IQ" b="1" dirty="0">
                <a:solidFill>
                  <a:srgbClr val="0070C0"/>
                </a:solidFill>
              </a:rPr>
              <a:t>•	بلغ عدد الغزوات التي قادها الرسول 28 غزوة،</a:t>
            </a:r>
          </a:p>
          <a:p>
            <a:pPr marL="0" indent="0" algn="r" rtl="1">
              <a:buNone/>
            </a:pPr>
            <a:r>
              <a:rPr lang="ar-IQ" b="1" dirty="0">
                <a:solidFill>
                  <a:srgbClr val="0070C0"/>
                </a:solidFill>
              </a:rPr>
              <a:t>•	كان من ضمنها 9 غزوات دار فيها قتال والباقي حقق أهدافه دون قتال.</a:t>
            </a:r>
          </a:p>
          <a:p>
            <a:pPr marL="0" indent="0" algn="r" rtl="1">
              <a:buNone/>
            </a:pPr>
            <a:r>
              <a:rPr lang="ar-IQ" b="1" dirty="0">
                <a:solidFill>
                  <a:srgbClr val="0070C0"/>
                </a:solidFill>
              </a:rPr>
              <a:t>•	من ضمن هذه الغزوات خرج الرسول إلى 7 غزوات علم مسبقاً أن العدو فيها قد دبر عدواناً على المسلمين.</a:t>
            </a:r>
          </a:p>
          <a:p>
            <a:pPr marL="0" indent="0" algn="r" rtl="1">
              <a:buNone/>
            </a:pPr>
            <a:r>
              <a:rPr lang="ar-IQ" b="1" dirty="0">
                <a:solidFill>
                  <a:srgbClr val="0070C0"/>
                </a:solidFill>
              </a:rPr>
              <a:t>•	استمرت الغزوات 8 سنوات (من 2 هجري إلى 9 هجري).</a:t>
            </a:r>
          </a:p>
          <a:p>
            <a:pPr marL="0" indent="0" algn="r" rtl="1">
              <a:buNone/>
            </a:pPr>
            <a:r>
              <a:rPr lang="ar-IQ" b="1" dirty="0">
                <a:solidFill>
                  <a:srgbClr val="0070C0"/>
                </a:solidFill>
              </a:rPr>
              <a:t>•	في السنة الثانية للهجرة حدث أكبر عدد من الغزوات حيث بلغت 8 غزوات.</a:t>
            </a:r>
          </a:p>
          <a:p>
            <a:pPr marL="0" indent="0" algn="r" rtl="1">
              <a:buNone/>
            </a:pPr>
            <a:r>
              <a:rPr lang="ar-IQ" b="1" dirty="0">
                <a:solidFill>
                  <a:srgbClr val="0070C0"/>
                </a:solidFill>
              </a:rPr>
              <a:t>•	بلغ عدد البعوث والسرايا 38 ما بين بعثة وسرية. </a:t>
            </a:r>
            <a:endParaRPr lang="en-US" b="1" dirty="0">
              <a:solidFill>
                <a:srgbClr val="0070C0"/>
              </a:solidFill>
            </a:endParaRPr>
          </a:p>
        </p:txBody>
      </p:sp>
    </p:spTree>
    <p:extLst>
      <p:ext uri="{BB962C8B-B14F-4D97-AF65-F5344CB8AC3E}">
        <p14:creationId xmlns:p14="http://schemas.microsoft.com/office/powerpoint/2010/main" val="463506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p:spPr>
        <p:txBody>
          <a:bodyPr>
            <a:normAutofit/>
          </a:bodyPr>
          <a:lstStyle/>
          <a:p>
            <a:r>
              <a:rPr lang="ar-IQ" sz="3200" b="1" dirty="0">
                <a:solidFill>
                  <a:srgbClr val="FF0000"/>
                </a:solidFill>
              </a:rPr>
              <a:t>محاضرة رقم 4:  الجهاد في سبيل الله </a:t>
            </a:r>
            <a:endParaRPr lang="en-US" sz="3200" b="1" dirty="0">
              <a:solidFill>
                <a:srgbClr val="FF0000"/>
              </a:solidFill>
            </a:endParaRPr>
          </a:p>
        </p:txBody>
      </p:sp>
      <p:pic>
        <p:nvPicPr>
          <p:cNvPr id="4" name="صورة 1" descr="http://img183.imageshack.us/img183/3439/rh409994om1.gif"/>
          <p:cNvPicPr>
            <a:picLocks noGrp="1"/>
          </p:cNvPicPr>
          <p:nvPr>
            <p:ph idx="1"/>
          </p:nvPr>
        </p:nvPicPr>
        <p:blipFill>
          <a:blip r:embed="rId2"/>
          <a:srcRect/>
          <a:stretch>
            <a:fillRect/>
          </a:stretch>
        </p:blipFill>
        <p:spPr bwMode="auto">
          <a:xfrm>
            <a:off x="304800" y="1295400"/>
            <a:ext cx="8534400" cy="4953000"/>
          </a:xfrm>
          <a:prstGeom prst="rect">
            <a:avLst/>
          </a:prstGeom>
          <a:noFill/>
          <a:ln w="9525">
            <a:noFill/>
            <a:miter lim="800000"/>
            <a:headEnd/>
            <a:tailEnd/>
          </a:ln>
        </p:spPr>
      </p:pic>
    </p:spTree>
    <p:extLst>
      <p:ext uri="{BB962C8B-B14F-4D97-AF65-F5344CB8AC3E}">
        <p14:creationId xmlns:p14="http://schemas.microsoft.com/office/powerpoint/2010/main" val="198077685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300</Words>
  <Application>Microsoft Office PowerPoint</Application>
  <PresentationFormat>On-screen Show (4:3)</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نسق Office</vt:lpstr>
      <vt:lpstr>جامعة بغداد / كلية العلوم الاسلامية  </vt:lpstr>
      <vt:lpstr>/ الجهاد في سبيل الله  :   محاضرة رقم 4</vt:lpstr>
      <vt:lpstr>   محاضرة رقم 4:  الجهاد في سبيل الله </vt:lpstr>
      <vt:lpstr>محاضرة رقم 4:  الجهاد في سبيل الله </vt:lpstr>
      <vt:lpstr>محاضرة رقم 4:  الجهاد في سبيل الله </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ندوة الاعلام والتنمية المستدامة </dc:title>
  <dc:creator>Maher</dc:creator>
  <cp:lastModifiedBy>Maher</cp:lastModifiedBy>
  <cp:revision>51</cp:revision>
  <dcterms:created xsi:type="dcterms:W3CDTF">2022-02-24T07:57:11Z</dcterms:created>
  <dcterms:modified xsi:type="dcterms:W3CDTF">2025-09-15T19:30:32Z</dcterms:modified>
</cp:coreProperties>
</file>