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1" r:id="rId4"/>
    <p:sldId id="262" r:id="rId5"/>
    <p:sldId id="263" r:id="rId6"/>
    <p:sldId id="264" r:id="rId7"/>
    <p:sldId id="265"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13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916086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696157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775707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397403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7E2E80AB-1C31-4E4D-84EC-D913E4873B3B}" type="datetimeFigureOut">
              <a:rPr lang="en-US" smtClean="0"/>
              <a:t>9/15/2025</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4217048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7E2E80AB-1C31-4E4D-84EC-D913E4873B3B}" type="datetimeFigureOut">
              <a:rPr lang="en-US" smtClean="0"/>
              <a:t>9/15/2025</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584262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E2E80AB-1C31-4E4D-84EC-D913E4873B3B}" type="datetimeFigureOut">
              <a:rPr lang="en-US" smtClean="0"/>
              <a:t>9/15/2025</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103784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220298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E2E80AB-1C31-4E4D-84EC-D913E4873B3B}" type="datetimeFigureOut">
              <a:rPr lang="en-US" smtClean="0"/>
              <a:t>9/15/2025</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1847806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3069014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A2E5D24-F8B9-4B52-859C-CA5D1AAC4A19}" type="slidenum">
              <a:rPr lang="en-US" smtClean="0"/>
              <a:t>‹#›</a:t>
            </a:fld>
            <a:endParaRPr lang="en-US"/>
          </a:p>
        </p:txBody>
      </p:sp>
    </p:spTree>
    <p:extLst>
      <p:ext uri="{BB962C8B-B14F-4D97-AF65-F5344CB8AC3E}">
        <p14:creationId xmlns:p14="http://schemas.microsoft.com/office/powerpoint/2010/main" val="2322131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2E80AB-1C31-4E4D-84EC-D913E4873B3B}" type="datetimeFigureOut">
              <a:rPr lang="en-US" smtClean="0"/>
              <a:t>9/15/2025</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2E5D24-F8B9-4B52-859C-CA5D1AAC4A19}" type="slidenum">
              <a:rPr lang="en-US" smtClean="0"/>
              <a:t>‹#›</a:t>
            </a:fld>
            <a:endParaRPr lang="en-US"/>
          </a:p>
        </p:txBody>
      </p:sp>
    </p:spTree>
    <p:extLst>
      <p:ext uri="{BB962C8B-B14F-4D97-AF65-F5344CB8AC3E}">
        <p14:creationId xmlns:p14="http://schemas.microsoft.com/office/powerpoint/2010/main" val="3584154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sz="5400" b="1" dirty="0" smtClean="0">
                <a:solidFill>
                  <a:srgbClr val="FF0000"/>
                </a:solidFill>
              </a:rPr>
              <a:t>جامعة بغداد / كلية العلوم الاسلامية  </a:t>
            </a:r>
            <a:endParaRPr lang="en-US" sz="5400" b="1" dirty="0">
              <a:solidFill>
                <a:srgbClr val="FF0000"/>
              </a:solidFill>
            </a:endParaRPr>
          </a:p>
        </p:txBody>
      </p:sp>
      <p:sp>
        <p:nvSpPr>
          <p:cNvPr id="3" name="عنصر نائب للمحتوى 2"/>
          <p:cNvSpPr>
            <a:spLocks noGrp="1"/>
          </p:cNvSpPr>
          <p:nvPr>
            <p:ph idx="1"/>
          </p:nvPr>
        </p:nvSpPr>
        <p:spPr/>
        <p:txBody>
          <a:bodyPr/>
          <a:lstStyle/>
          <a:p>
            <a:pPr marL="0" indent="0" algn="r" rtl="1">
              <a:buNone/>
            </a:pPr>
            <a:r>
              <a:rPr lang="ar-IQ" b="1" dirty="0" smtClean="0">
                <a:solidFill>
                  <a:srgbClr val="FF0000"/>
                </a:solidFill>
              </a:rPr>
              <a:t>                      مادة السيرة النبوية </a:t>
            </a:r>
          </a:p>
          <a:p>
            <a:pPr marL="0" indent="0" algn="r" rtl="1">
              <a:buNone/>
            </a:pPr>
            <a:r>
              <a:rPr lang="ar-IQ" b="1" dirty="0" smtClean="0">
                <a:solidFill>
                  <a:srgbClr val="FF0000"/>
                </a:solidFill>
              </a:rPr>
              <a:t>                  المرحلة الثالثة/ الكورس الثاني </a:t>
            </a:r>
          </a:p>
          <a:p>
            <a:pPr marL="0" indent="0" algn="r" rtl="1">
              <a:buNone/>
            </a:pPr>
            <a:r>
              <a:rPr lang="ar-IQ" b="1" dirty="0" smtClean="0">
                <a:solidFill>
                  <a:srgbClr val="FF0000"/>
                </a:solidFill>
              </a:rPr>
              <a:t>      استاذ المادة : أ م د عبد الهادي محمود الزيدي </a:t>
            </a:r>
          </a:p>
          <a:p>
            <a:pPr marL="0" indent="0" algn="r" rtl="1">
              <a:buNone/>
            </a:pPr>
            <a:endParaRPr lang="ar-IQ" b="1" dirty="0">
              <a:solidFill>
                <a:srgbClr val="FF0000"/>
              </a:solidFill>
            </a:endParaRPr>
          </a:p>
          <a:p>
            <a:pPr marL="0" indent="0" algn="r" rtl="1">
              <a:buNone/>
            </a:pPr>
            <a:endParaRPr lang="ar-IQ" b="1" dirty="0" smtClean="0">
              <a:solidFill>
                <a:srgbClr val="FF0000"/>
              </a:solidFill>
            </a:endParaRPr>
          </a:p>
          <a:p>
            <a:pPr marL="0" indent="0" algn="r" rtl="1">
              <a:buNone/>
            </a:pPr>
            <a:r>
              <a:rPr lang="ar-IQ" b="1" dirty="0">
                <a:solidFill>
                  <a:srgbClr val="FF0000"/>
                </a:solidFill>
              </a:rPr>
              <a:t> </a:t>
            </a:r>
            <a:r>
              <a:rPr lang="ar-IQ" b="1" dirty="0" smtClean="0">
                <a:solidFill>
                  <a:srgbClr val="FF0000"/>
                </a:solidFill>
              </a:rPr>
              <a:t>                </a:t>
            </a:r>
            <a:endParaRPr lang="ar-IQ" b="1" dirty="0">
              <a:solidFill>
                <a:srgbClr val="FF0000"/>
              </a:solidFill>
            </a:endParaRPr>
          </a:p>
        </p:txBody>
      </p:sp>
    </p:spTree>
    <p:extLst>
      <p:ext uri="{BB962C8B-B14F-4D97-AF65-F5344CB8AC3E}">
        <p14:creationId xmlns:p14="http://schemas.microsoft.com/office/powerpoint/2010/main" val="4247657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SA" sz="3600" b="1" dirty="0" smtClean="0">
                <a:solidFill>
                  <a:srgbClr val="000000"/>
                </a:solidFill>
                <a:latin typeface="Arial"/>
                <a:ea typeface="Times New Roman"/>
                <a:cs typeface="Simplified Arabic"/>
              </a:rPr>
              <a:t> </a:t>
            </a:r>
            <a:r>
              <a:rPr lang="en-US" sz="3600" b="1" dirty="0" smtClean="0">
                <a:solidFill>
                  <a:srgbClr val="FF0000"/>
                </a:solidFill>
              </a:rPr>
              <a:t> </a:t>
            </a:r>
            <a:r>
              <a:rPr lang="ar-IQ" sz="3600" b="1" dirty="0" smtClean="0">
                <a:solidFill>
                  <a:srgbClr val="FF0000"/>
                </a:solidFill>
              </a:rPr>
              <a:t>محاضرة </a:t>
            </a:r>
            <a:r>
              <a:rPr lang="ar-IQ" sz="3600" b="1" dirty="0" smtClean="0">
                <a:solidFill>
                  <a:srgbClr val="FF0000"/>
                </a:solidFill>
              </a:rPr>
              <a:t>رقم 5/ فتح مكة </a:t>
            </a:r>
            <a:endParaRPr lang="en-US" sz="3600" b="1" dirty="0">
              <a:solidFill>
                <a:srgbClr val="FF0000"/>
              </a:solidFill>
            </a:endParaRPr>
          </a:p>
        </p:txBody>
      </p:sp>
      <p:sp>
        <p:nvSpPr>
          <p:cNvPr id="3" name="عنصر نائب للمحتوى 2"/>
          <p:cNvSpPr>
            <a:spLocks noGrp="1"/>
          </p:cNvSpPr>
          <p:nvPr>
            <p:ph idx="1"/>
          </p:nvPr>
        </p:nvSpPr>
        <p:spPr>
          <a:xfrm>
            <a:off x="152400" y="1371600"/>
            <a:ext cx="8763000" cy="5105400"/>
          </a:xfrm>
        </p:spPr>
        <p:txBody>
          <a:bodyPr>
            <a:normAutofit fontScale="85000" lnSpcReduction="20000"/>
          </a:bodyPr>
          <a:lstStyle/>
          <a:p>
            <a:pPr marL="0" indent="0" algn="r" rtl="1">
              <a:buNone/>
            </a:pPr>
            <a:r>
              <a:rPr lang="ar-IQ" sz="4000" b="1" dirty="0" smtClean="0">
                <a:solidFill>
                  <a:srgbClr val="00B0F0"/>
                </a:solidFill>
              </a:rPr>
              <a:t>أدت </a:t>
            </a:r>
            <a:r>
              <a:rPr lang="ar-IQ" sz="4000" b="1" dirty="0">
                <a:solidFill>
                  <a:srgbClr val="00B0F0"/>
                </a:solidFill>
              </a:rPr>
              <a:t>التطورات والأحداث التي أعقبت صلح الحديبية إلى تغير في ميزان القوى بين المسلمين وقريش لصالح المسلمين. وكما يؤكد خبراء السياسة فإن المعاهدات التي تعقد في ظل اختلال موازين القوى لا بد أن تتغير عندما تتغير هذه الموازين، ولكن النبي صلى الله عليه وسلم -تقديرًا منه لعهده وميثاقه- حافظ على ما ورد في صلح الحديبية، عالمًا ومدركًا أنه لا بد من وقوع حادثة من جانب قريش تعصف بالصلح، وتجعل المسلمين في حل من التزاماته. وصدقت الرؤية النبوية، حيث أغارت قبيلة بكر على خزاعة، وأمدت قريش حليفتها "بكر" بالمال والسلاح، وقتلوا أكثر من عشرين من خزاعة حليفة المسلمين، واعتدوا عليهم رغم لجوئهم إلى الحرم. </a:t>
            </a:r>
            <a:endParaRPr lang="en-US" sz="4000" b="1" dirty="0">
              <a:solidFill>
                <a:srgbClr val="00B0F0"/>
              </a:solidFill>
            </a:endParaRPr>
          </a:p>
        </p:txBody>
      </p:sp>
    </p:spTree>
    <p:extLst>
      <p:ext uri="{BB962C8B-B14F-4D97-AF65-F5344CB8AC3E}">
        <p14:creationId xmlns:p14="http://schemas.microsoft.com/office/powerpoint/2010/main" val="3709246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p:spPr>
        <p:txBody>
          <a:bodyPr>
            <a:normAutofit/>
          </a:bodyPr>
          <a:lstStyle/>
          <a:p>
            <a:r>
              <a:rPr lang="ar-SA" sz="4000" b="1" dirty="0" smtClean="0">
                <a:solidFill>
                  <a:srgbClr val="000000"/>
                </a:solidFill>
                <a:latin typeface="Arial"/>
                <a:ea typeface="Times New Roman"/>
                <a:cs typeface="Simplified Arabic"/>
              </a:rPr>
              <a:t>  </a:t>
            </a:r>
            <a:r>
              <a:rPr lang="ar-IQ" sz="4000" b="1" dirty="0">
                <a:solidFill>
                  <a:srgbClr val="FF0000"/>
                </a:solidFill>
              </a:rPr>
              <a:t> محاضرة رقم </a:t>
            </a:r>
            <a:r>
              <a:rPr lang="ar-IQ" sz="4000" b="1" dirty="0" smtClean="0">
                <a:solidFill>
                  <a:srgbClr val="FF0000"/>
                </a:solidFill>
              </a:rPr>
              <a:t>/5 </a:t>
            </a:r>
            <a:r>
              <a:rPr lang="ar-IQ" sz="4000" b="1" dirty="0">
                <a:solidFill>
                  <a:srgbClr val="FF0000"/>
                </a:solidFill>
              </a:rPr>
              <a:t>فتح مكة </a:t>
            </a:r>
            <a:endParaRPr lang="en-US" sz="4800" b="1" dirty="0">
              <a:solidFill>
                <a:srgbClr val="FF0000"/>
              </a:solidFill>
            </a:endParaRPr>
          </a:p>
        </p:txBody>
      </p:sp>
      <p:sp>
        <p:nvSpPr>
          <p:cNvPr id="3" name="عنصر نائب للمحتوى 2"/>
          <p:cNvSpPr>
            <a:spLocks noGrp="1"/>
          </p:cNvSpPr>
          <p:nvPr>
            <p:ph idx="1"/>
          </p:nvPr>
        </p:nvSpPr>
        <p:spPr>
          <a:xfrm>
            <a:off x="457200" y="1219200"/>
            <a:ext cx="8229600" cy="5334000"/>
          </a:xfrm>
        </p:spPr>
        <p:txBody>
          <a:bodyPr>
            <a:normAutofit fontScale="85000" lnSpcReduction="20000"/>
          </a:bodyPr>
          <a:lstStyle/>
          <a:p>
            <a:pPr marL="0" indent="0" algn="r" rtl="1">
              <a:buNone/>
            </a:pPr>
            <a:r>
              <a:rPr lang="ar-IQ" b="1" dirty="0">
                <a:solidFill>
                  <a:srgbClr val="0070C0"/>
                </a:solidFill>
              </a:rPr>
              <a:t>وأدركت قريش أنها ارتكبت خطأ استراتيجيًّا كبيرًا بما أقدمت عليه من تقديم المال والسلاح لقبيلة بكر، وحاولت أن تعالج هذا الخطأ؛ حيث انطلق زعيمها وأكبر ساستها </a:t>
            </a:r>
            <a:r>
              <a:rPr lang="ar-IQ" b="1" dirty="0" smtClean="0">
                <a:solidFill>
                  <a:srgbClr val="0070C0"/>
                </a:solidFill>
              </a:rPr>
              <a:t>أبو سفيان، إلى </a:t>
            </a:r>
            <a:r>
              <a:rPr lang="ar-IQ" b="1" dirty="0">
                <a:solidFill>
                  <a:srgbClr val="0070C0"/>
                </a:solidFill>
              </a:rPr>
              <a:t>المدينة المنورة طلبًا في العفو عن هذا الخطأ الفادح، وتجديدًا للهدنة، واستشفع بكبار المسلمين مثل أبي بكر وعمر وعلي وفاطمة –رضي الله عنهم-، لكن علي بن أبي طالب لخص الموقف بقوله لأبي سفيان: "ويحك يا أبا سفيان! والله لقد عزم رسول الله على أمر ما نستطيع أن نكلمه فيه". فعاد أبو سفيان صفر اليدين إلى قريش، واتُّهِم بأن المسلمين لعبوا به. </a:t>
            </a:r>
          </a:p>
          <a:p>
            <a:pPr marL="0" indent="0" algn="r" rtl="1">
              <a:buNone/>
            </a:pPr>
            <a:r>
              <a:rPr lang="ar-IQ" b="1" dirty="0">
                <a:solidFill>
                  <a:srgbClr val="0070C0"/>
                </a:solidFill>
              </a:rPr>
              <a:t>وكان فشل سفارة أبي سفيان لا يعني إلا شيئًا واحدًا وهو الحرب، وجهز المسلمون جيشًا ضخمًا بلغ قوامه عشرة آلاف مقاتل، وقد راعى النبي صلى الله عليه وسلم </a:t>
            </a:r>
            <a:r>
              <a:rPr lang="ar-IQ" b="1" dirty="0" smtClean="0">
                <a:solidFill>
                  <a:srgbClr val="0070C0"/>
                </a:solidFill>
              </a:rPr>
              <a:t>السريّة </a:t>
            </a:r>
            <a:r>
              <a:rPr lang="ar-IQ" b="1" dirty="0">
                <a:solidFill>
                  <a:srgbClr val="0070C0"/>
                </a:solidFill>
              </a:rPr>
              <a:t>الشديدة حتى يحقق عنصر المفاجأة لكفار مكة، فكتم وجهة الجيش في التحرك عن </a:t>
            </a:r>
            <a:r>
              <a:rPr lang="ar-IQ" b="1" dirty="0" smtClean="0">
                <a:solidFill>
                  <a:srgbClr val="0070C0"/>
                </a:solidFill>
              </a:rPr>
              <a:t>الجميع، </a:t>
            </a:r>
            <a:r>
              <a:rPr lang="ar-IQ" b="1" dirty="0">
                <a:solidFill>
                  <a:srgbClr val="0070C0"/>
                </a:solidFill>
              </a:rPr>
              <a:t>وعندما خرج النبي صلى الله عليه </a:t>
            </a:r>
            <a:r>
              <a:rPr lang="ar-IQ" b="1" dirty="0" smtClean="0">
                <a:solidFill>
                  <a:srgbClr val="0070C0"/>
                </a:solidFill>
              </a:rPr>
              <a:t>وآله وصحبه سلم </a:t>
            </a:r>
            <a:r>
              <a:rPr lang="ar-IQ" b="1" dirty="0">
                <a:solidFill>
                  <a:srgbClr val="0070C0"/>
                </a:solidFill>
              </a:rPr>
              <a:t>دعا ربه "اللهم خذ العيون والأخبار عن قريش حتى نبغتها في بلادها". </a:t>
            </a:r>
          </a:p>
          <a:p>
            <a:pPr marL="0" indent="0" algn="r" rtl="1">
              <a:buNone/>
            </a:pPr>
            <a:endParaRPr lang="en-US" b="1" dirty="0">
              <a:solidFill>
                <a:srgbClr val="0070C0"/>
              </a:solidFill>
            </a:endParaRPr>
          </a:p>
        </p:txBody>
      </p:sp>
    </p:spTree>
    <p:extLst>
      <p:ext uri="{BB962C8B-B14F-4D97-AF65-F5344CB8AC3E}">
        <p14:creationId xmlns:p14="http://schemas.microsoft.com/office/powerpoint/2010/main" val="3425576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p:spPr>
        <p:txBody>
          <a:bodyPr>
            <a:normAutofit/>
          </a:bodyPr>
          <a:lstStyle/>
          <a:p>
            <a:r>
              <a:rPr lang="ar-IQ" sz="4000" b="1" dirty="0">
                <a:solidFill>
                  <a:srgbClr val="FF0000"/>
                </a:solidFill>
              </a:rPr>
              <a:t>محاضرة رقم </a:t>
            </a:r>
            <a:r>
              <a:rPr lang="ar-IQ" sz="4000" b="1" dirty="0" smtClean="0">
                <a:solidFill>
                  <a:srgbClr val="FF0000"/>
                </a:solidFill>
              </a:rPr>
              <a:t>5/ </a:t>
            </a:r>
            <a:r>
              <a:rPr lang="ar-IQ" sz="4000" b="1" dirty="0">
                <a:solidFill>
                  <a:srgbClr val="FF0000"/>
                </a:solidFill>
              </a:rPr>
              <a:t>فتح مكة  </a:t>
            </a:r>
            <a:endParaRPr lang="en-US" sz="4000" b="1" dirty="0">
              <a:solidFill>
                <a:srgbClr val="FF0000"/>
              </a:solidFill>
            </a:endParaRPr>
          </a:p>
        </p:txBody>
      </p:sp>
      <p:sp>
        <p:nvSpPr>
          <p:cNvPr id="3" name="عنصر نائب للمحتوى 2"/>
          <p:cNvSpPr>
            <a:spLocks noGrp="1"/>
          </p:cNvSpPr>
          <p:nvPr>
            <p:ph idx="1"/>
          </p:nvPr>
        </p:nvSpPr>
        <p:spPr>
          <a:xfrm>
            <a:off x="457200" y="1371600"/>
            <a:ext cx="8229600" cy="5334000"/>
          </a:xfrm>
        </p:spPr>
        <p:txBody>
          <a:bodyPr>
            <a:normAutofit lnSpcReduction="10000"/>
          </a:bodyPr>
          <a:lstStyle/>
          <a:p>
            <a:pPr marL="0" indent="0" algn="r" rtl="1">
              <a:buNone/>
            </a:pPr>
            <a:r>
              <a:rPr lang="ar-IQ" b="1" dirty="0" smtClean="0">
                <a:solidFill>
                  <a:srgbClr val="0070C0"/>
                </a:solidFill>
              </a:rPr>
              <a:t>الخروج </a:t>
            </a:r>
            <a:r>
              <a:rPr lang="ar-IQ" b="1" dirty="0">
                <a:solidFill>
                  <a:srgbClr val="0070C0"/>
                </a:solidFill>
              </a:rPr>
              <a:t>للفتح: </a:t>
            </a:r>
          </a:p>
          <a:p>
            <a:pPr marL="0" indent="0" algn="r" rtl="1">
              <a:buNone/>
            </a:pPr>
            <a:r>
              <a:rPr lang="ar-IQ" b="1" dirty="0">
                <a:solidFill>
                  <a:srgbClr val="0070C0"/>
                </a:solidFill>
              </a:rPr>
              <a:t>لقد وافق خروج النبي صلى الله عليه وسلم إلى فتح مكة العاشر من رمضان من السنة الثامنة للهجرة فصام، وصام المسلمون معه، حتى إذا بلغوا مكانًا يسمى "الكديد" أفطر وأفطر المسلمون معه، ولم يزل مفطرًا باقي الشهر حتى دخل مكة. واستجاب الله تعالى دعوة نبيه صلى الله عليه وسلم، فلم تعلم قريش شيئًا عن تحركات المسلمين أو نواياهم، وفي هذه الأثناء خرج العباس بن عبد المطلب بأهله مهاجرًا إلى المدينة، وكان العباس هو الذي يمد المسلمين بالمعلومات الاستخبارية عن نشاطات قريش منذ هجرة النبي صلى الله عليه </a:t>
            </a:r>
            <a:r>
              <a:rPr lang="ar-IQ" b="1" dirty="0" smtClean="0">
                <a:solidFill>
                  <a:srgbClr val="0070C0"/>
                </a:solidFill>
              </a:rPr>
              <a:t>وعلى آله وصحبه وسلم </a:t>
            </a:r>
            <a:r>
              <a:rPr lang="ar-IQ" b="1" dirty="0">
                <a:solidFill>
                  <a:srgbClr val="0070C0"/>
                </a:solidFill>
              </a:rPr>
              <a:t>إلى المدينة المنورة. </a:t>
            </a:r>
          </a:p>
          <a:p>
            <a:pPr marL="0" indent="0" algn="r" rtl="1">
              <a:buNone/>
            </a:pPr>
            <a:endParaRPr lang="en-US" b="1" dirty="0">
              <a:solidFill>
                <a:srgbClr val="0070C0"/>
              </a:solidFill>
            </a:endParaRPr>
          </a:p>
        </p:txBody>
      </p:sp>
    </p:spTree>
    <p:extLst>
      <p:ext uri="{BB962C8B-B14F-4D97-AF65-F5344CB8AC3E}">
        <p14:creationId xmlns:p14="http://schemas.microsoft.com/office/powerpoint/2010/main" val="463506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p:spPr>
        <p:txBody>
          <a:bodyPr>
            <a:normAutofit/>
          </a:bodyPr>
          <a:lstStyle/>
          <a:p>
            <a:r>
              <a:rPr lang="ar-IQ" sz="3200" b="1" dirty="0">
                <a:solidFill>
                  <a:srgbClr val="FF0000"/>
                </a:solidFill>
              </a:rPr>
              <a:t>محاضرة رقم 5/ فتح مكة  </a:t>
            </a:r>
            <a:endParaRPr lang="en-US" sz="3200" b="1" dirty="0">
              <a:solidFill>
                <a:srgbClr val="FF0000"/>
              </a:solidFill>
            </a:endParaRPr>
          </a:p>
        </p:txBody>
      </p:sp>
      <p:sp>
        <p:nvSpPr>
          <p:cNvPr id="3" name="Content Placeholder 2"/>
          <p:cNvSpPr>
            <a:spLocks noGrp="1"/>
          </p:cNvSpPr>
          <p:nvPr>
            <p:ph idx="1"/>
          </p:nvPr>
        </p:nvSpPr>
        <p:spPr>
          <a:xfrm>
            <a:off x="457200" y="1295400"/>
            <a:ext cx="8229600" cy="5334000"/>
          </a:xfrm>
        </p:spPr>
        <p:txBody>
          <a:bodyPr>
            <a:normAutofit lnSpcReduction="10000"/>
          </a:bodyPr>
          <a:lstStyle/>
          <a:p>
            <a:pPr marL="0" indent="0" algn="r" rtl="1">
              <a:buNone/>
            </a:pPr>
            <a:r>
              <a:rPr lang="ar-IQ" b="1" dirty="0">
                <a:solidFill>
                  <a:srgbClr val="0070C0"/>
                </a:solidFill>
              </a:rPr>
              <a:t>ولم تتوقف الدروس النبوية في حق </a:t>
            </a:r>
            <a:r>
              <a:rPr lang="ar-IQ" b="1" dirty="0" smtClean="0">
                <a:solidFill>
                  <a:srgbClr val="0070C0"/>
                </a:solidFill>
              </a:rPr>
              <a:t>مشركي مكة </a:t>
            </a:r>
            <a:r>
              <a:rPr lang="ar-IQ" b="1" dirty="0">
                <a:solidFill>
                  <a:srgbClr val="0070C0"/>
                </a:solidFill>
              </a:rPr>
              <a:t>عند هذا الحد، بل إن النبي صلى الله عليه </a:t>
            </a:r>
            <a:r>
              <a:rPr lang="ar-IQ" b="1" dirty="0" smtClean="0">
                <a:solidFill>
                  <a:srgbClr val="0070C0"/>
                </a:solidFill>
              </a:rPr>
              <a:t>وآله وسلم أجلسهم </a:t>
            </a:r>
            <a:r>
              <a:rPr lang="ar-IQ" b="1" dirty="0">
                <a:solidFill>
                  <a:srgbClr val="0070C0"/>
                </a:solidFill>
              </a:rPr>
              <a:t>في مكان </a:t>
            </a:r>
            <a:r>
              <a:rPr lang="ar-IQ" b="1" dirty="0" smtClean="0">
                <a:solidFill>
                  <a:srgbClr val="0070C0"/>
                </a:solidFill>
              </a:rPr>
              <a:t>يرون </a:t>
            </a:r>
            <a:r>
              <a:rPr lang="ar-IQ" b="1" dirty="0">
                <a:solidFill>
                  <a:srgbClr val="0070C0"/>
                </a:solidFill>
              </a:rPr>
              <a:t>فيه جيش المسلمين القوي وهو يمر بقواته الكثيفة </a:t>
            </a:r>
            <a:r>
              <a:rPr lang="ar-IQ" b="1" dirty="0" smtClean="0">
                <a:solidFill>
                  <a:srgbClr val="0070C0"/>
                </a:solidFill>
              </a:rPr>
              <a:t>أمامهم، </a:t>
            </a:r>
            <a:r>
              <a:rPr lang="ar-IQ" b="1" dirty="0">
                <a:solidFill>
                  <a:srgbClr val="0070C0"/>
                </a:solidFill>
              </a:rPr>
              <a:t>حتى يزيل جميع </a:t>
            </a:r>
            <a:r>
              <a:rPr lang="ar-IQ" b="1" dirty="0" smtClean="0">
                <a:solidFill>
                  <a:srgbClr val="0070C0"/>
                </a:solidFill>
              </a:rPr>
              <a:t>رواسب الكفر منهم. </a:t>
            </a:r>
            <a:r>
              <a:rPr lang="ar-IQ" b="1" dirty="0">
                <a:solidFill>
                  <a:srgbClr val="0070C0"/>
                </a:solidFill>
              </a:rPr>
              <a:t>وتقول روايات السيرة: إن أبا سفيان لما رأى ذلك المشهد انطلق إلى قومه وصرخ فيهم بأعلى صوته: "يا معشر قريش، هذا محمد قد جاءكم فيما لا قبل لكم به، فمن دخل دار أبي سفيان فهو آمن، ومن أغلق عليه بابه فهو آمن، ومن دخل المسجد فهو آمن". لقد راعى النبي صلى الله عليه </a:t>
            </a:r>
            <a:r>
              <a:rPr lang="ar-IQ" b="1" dirty="0" smtClean="0">
                <a:solidFill>
                  <a:srgbClr val="0070C0"/>
                </a:solidFill>
              </a:rPr>
              <a:t>آله وصحبه وسلم </a:t>
            </a:r>
            <a:r>
              <a:rPr lang="ar-IQ" b="1" dirty="0">
                <a:solidFill>
                  <a:srgbClr val="0070C0"/>
                </a:solidFill>
              </a:rPr>
              <a:t>نفسية هذا الزعيم بأن جعل له من الفخر نصيبًا ريثما يستقر الإيمان في قلبه، فقال: "من دخل دار أبي سفيان فهو آمن". </a:t>
            </a:r>
          </a:p>
        </p:txBody>
      </p:sp>
    </p:spTree>
    <p:extLst>
      <p:ext uri="{BB962C8B-B14F-4D97-AF65-F5344CB8AC3E}">
        <p14:creationId xmlns:p14="http://schemas.microsoft.com/office/powerpoint/2010/main" val="1980776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b="1" dirty="0">
                <a:solidFill>
                  <a:srgbClr val="FF0000"/>
                </a:solidFill>
              </a:rPr>
              <a:t>محاضرة رقم 5/ فتح مكة </a:t>
            </a:r>
            <a:endParaRPr lang="ar-IQ"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pPr marL="0" indent="0" algn="r" rtl="1">
              <a:buNone/>
            </a:pPr>
            <a:r>
              <a:rPr lang="ar-IQ" dirty="0"/>
              <a:t> </a:t>
            </a:r>
            <a:r>
              <a:rPr lang="ar-IQ" sz="3800" b="1" dirty="0">
                <a:solidFill>
                  <a:srgbClr val="0070C0"/>
                </a:solidFill>
              </a:rPr>
              <a:t>من صور الفتح: </a:t>
            </a:r>
          </a:p>
          <a:p>
            <a:pPr marL="0" indent="0" algn="r" rtl="1">
              <a:buNone/>
            </a:pPr>
            <a:r>
              <a:rPr lang="ar-IQ" sz="3800" b="1" dirty="0">
                <a:solidFill>
                  <a:srgbClr val="0070C0"/>
                </a:solidFill>
              </a:rPr>
              <a:t>1- أنه أمر كل جندي في الجيش أن يوقد نارًا ضخمة، فأوقد من النار عشرة آلاف حول مكة طوال الليل، وهو ما أدخل الرعب في قلوبهم، وشتت أي عزيمة في المقاومة وحرمتهم النوم بالليل؛ خوفًا من المداهمة، فأضعفت استعدادهم لمواجهة المسلمين في الصباح.</a:t>
            </a:r>
          </a:p>
          <a:p>
            <a:pPr marL="0" indent="0" algn="r" rtl="1">
              <a:buNone/>
            </a:pPr>
            <a:r>
              <a:rPr lang="ar-IQ" sz="3800" b="1" dirty="0">
                <a:solidFill>
                  <a:srgbClr val="0070C0"/>
                </a:solidFill>
              </a:rPr>
              <a:t>2- أنه فتح باب الرحمة والعفو لقريش قبل أن يبدأ في دخولها، مستحضرًا في ذلك عظمة البيت الحرام، فإذا فعل المنتصر ذلك فإن المقاومة تنهار.</a:t>
            </a:r>
          </a:p>
          <a:p>
            <a:pPr marL="0" indent="0" algn="r" rtl="1">
              <a:buNone/>
            </a:pPr>
            <a:r>
              <a:rPr lang="ar-IQ" sz="3800" b="1" dirty="0">
                <a:solidFill>
                  <a:srgbClr val="0070C0"/>
                </a:solidFill>
              </a:rPr>
              <a:t>3- كانت خطة المسلمين أن يدخلوا مكة من جهاتها الأربع في وقت واحد، وهو ما يشتت أي احتمالات لمقاومة مكيَّة، ويهدم معنويات الخصم ويدخل اليأس إلى نفسه من جدوى المقاومة التي تعد انتحارًا لا طائل من ورائه. </a:t>
            </a:r>
          </a:p>
          <a:p>
            <a:pPr marL="0" indent="0" algn="r" rtl="1">
              <a:buNone/>
            </a:pPr>
            <a:endParaRPr lang="ar-IQ" dirty="0"/>
          </a:p>
        </p:txBody>
      </p:sp>
    </p:spTree>
    <p:extLst>
      <p:ext uri="{BB962C8B-B14F-4D97-AF65-F5344CB8AC3E}">
        <p14:creationId xmlns:p14="http://schemas.microsoft.com/office/powerpoint/2010/main" val="3655154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b="1" dirty="0">
                <a:solidFill>
                  <a:srgbClr val="FF0000"/>
                </a:solidFill>
              </a:rPr>
              <a:t>محاضرة رقم 5/ فتح مكة </a:t>
            </a:r>
            <a:endParaRPr lang="ar-IQ" dirty="0"/>
          </a:p>
        </p:txBody>
      </p:sp>
      <p:sp>
        <p:nvSpPr>
          <p:cNvPr id="3" name="Content Placeholder 2"/>
          <p:cNvSpPr>
            <a:spLocks noGrp="1"/>
          </p:cNvSpPr>
          <p:nvPr>
            <p:ph idx="1"/>
          </p:nvPr>
        </p:nvSpPr>
        <p:spPr/>
        <p:txBody>
          <a:bodyPr>
            <a:normAutofit lnSpcReduction="10000"/>
          </a:bodyPr>
          <a:lstStyle/>
          <a:p>
            <a:pPr marL="0" indent="0" algn="r" rtl="1">
              <a:buNone/>
            </a:pPr>
            <a:r>
              <a:rPr lang="ar-IQ" b="1" dirty="0">
                <a:solidFill>
                  <a:srgbClr val="0070C0"/>
                </a:solidFill>
              </a:rPr>
              <a:t>وعقب دخوله صلى الله عليه </a:t>
            </a:r>
            <a:r>
              <a:rPr lang="ar-IQ" b="1" dirty="0" smtClean="0">
                <a:solidFill>
                  <a:srgbClr val="0070C0"/>
                </a:solidFill>
              </a:rPr>
              <a:t>وعلى آله وصحبه وسلم </a:t>
            </a:r>
            <a:r>
              <a:rPr lang="ar-IQ" b="1" dirty="0">
                <a:solidFill>
                  <a:srgbClr val="0070C0"/>
                </a:solidFill>
              </a:rPr>
              <a:t>مكة أعلن العفو العام بمقولته الشهيرة: "اذهبوا فأنتم الطلقاء"، ولم يمنع هذا العفو العام من إهداره لدماء بضعة عشر رجلاً أمر بقتلهم حتى لو تعلقوا بأستار الكعبة، لكونهم </a:t>
            </a:r>
            <a:r>
              <a:rPr lang="ar-IQ" b="1" dirty="0" smtClean="0">
                <a:solidFill>
                  <a:srgbClr val="0070C0"/>
                </a:solidFill>
              </a:rPr>
              <a:t>«من أشد الكفار على المسلمين"، </a:t>
            </a:r>
            <a:r>
              <a:rPr lang="ar-IQ" b="1" dirty="0">
                <a:solidFill>
                  <a:srgbClr val="0070C0"/>
                </a:solidFill>
              </a:rPr>
              <a:t>وكان الوجه الآخر لهذا الأمر أن تبقى هذه الرؤوس التي من الممكن أن تكون نواة لنمو مقاومة ضد المسلمين في حالة خوف وحذر على </a:t>
            </a:r>
            <a:r>
              <a:rPr lang="ar-IQ" b="1" dirty="0" smtClean="0">
                <a:solidFill>
                  <a:srgbClr val="0070C0"/>
                </a:solidFill>
              </a:rPr>
              <a:t>أنفسها، </a:t>
            </a:r>
            <a:r>
              <a:rPr lang="ar-IQ" b="1" dirty="0">
                <a:solidFill>
                  <a:srgbClr val="0070C0"/>
                </a:solidFill>
              </a:rPr>
              <a:t>تمنعها من التحرك وتفرض عليها التخفي، وكانت روعة الإسلام أن غالبية هؤلاء أسلموا وحسن إسلامهم، وقَبِل منهم النبي صلى الله عليه </a:t>
            </a:r>
            <a:r>
              <a:rPr lang="ar-IQ" b="1" dirty="0" smtClean="0">
                <a:solidFill>
                  <a:srgbClr val="0070C0"/>
                </a:solidFill>
              </a:rPr>
              <a:t>وعلى </a:t>
            </a:r>
            <a:r>
              <a:rPr lang="ar-IQ" b="1" smtClean="0">
                <a:solidFill>
                  <a:srgbClr val="0070C0"/>
                </a:solidFill>
              </a:rPr>
              <a:t>آله وصحبه سلم </a:t>
            </a:r>
            <a:r>
              <a:rPr lang="ar-IQ" b="1" dirty="0">
                <a:solidFill>
                  <a:srgbClr val="0070C0"/>
                </a:solidFill>
              </a:rPr>
              <a:t>الإسلام. </a:t>
            </a:r>
          </a:p>
        </p:txBody>
      </p:sp>
    </p:spTree>
    <p:extLst>
      <p:ext uri="{BB962C8B-B14F-4D97-AF65-F5344CB8AC3E}">
        <p14:creationId xmlns:p14="http://schemas.microsoft.com/office/powerpoint/2010/main" val="940611340"/>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TotalTime>
  <Words>818</Words>
  <Application>Microsoft Office PowerPoint</Application>
  <PresentationFormat>On-screen Show (4:3)</PresentationFormat>
  <Paragraphs>24</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نسق Office</vt:lpstr>
      <vt:lpstr>جامعة بغداد / كلية العلوم الاسلامية  </vt:lpstr>
      <vt:lpstr>  محاضرة رقم 5/ فتح مكة </vt:lpstr>
      <vt:lpstr>   محاضرة رقم /5 فتح مكة </vt:lpstr>
      <vt:lpstr>محاضرة رقم 5/ فتح مكة  </vt:lpstr>
      <vt:lpstr>محاضرة رقم 5/ فتح مكة  </vt:lpstr>
      <vt:lpstr>محاضرة رقم 5/ فتح مكة </vt:lpstr>
      <vt:lpstr>محاضرة رقم 5/ فتح مكة </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ندوة الاعلام والتنمية المستدامة </dc:title>
  <dc:creator>Maher</dc:creator>
  <cp:lastModifiedBy>Maher</cp:lastModifiedBy>
  <cp:revision>59</cp:revision>
  <dcterms:created xsi:type="dcterms:W3CDTF">2022-02-24T07:57:11Z</dcterms:created>
  <dcterms:modified xsi:type="dcterms:W3CDTF">2025-09-15T20:25:04Z</dcterms:modified>
</cp:coreProperties>
</file>