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مستطيل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مستطيل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مستطيل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مستطيل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مستطيل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مستطيل مستدير الزوايا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مستطيل مستدير الزوايا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مستطيل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BA42A02-C0C0-4CE7-811D-9449C27EC674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2A02-C0C0-4CE7-811D-9449C27EC674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2A02-C0C0-4CE7-811D-9449C27EC674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2A02-C0C0-4CE7-811D-9449C27EC674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6" name="عنصر نائب للتاريخ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BA42A02-C0C0-4CE7-811D-9449C27EC674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BA42A02-C0C0-4CE7-811D-9449C27EC674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2A02-C0C0-4CE7-811D-9449C27EC674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2A02-C0C0-4CE7-811D-9449C27EC674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2A02-C0C0-4CE7-811D-9449C27EC674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2A02-C0C0-4CE7-811D-9449C27EC674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2A02-C0C0-4CE7-811D-9449C27EC674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مستطيل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مستطيل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مستطيل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مستطيل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مستطيل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مستطيل مستدير الزوايا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مستطيل مستدير الزوايا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مستطيل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مستطيل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مستطيل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مستطيل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مستطيل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مستطيل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BA42A02-C0C0-4CE7-811D-9449C27EC674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rtl="1"/>
            <a:r>
              <a:rPr lang="ar-IQ" dirty="0" smtClean="0"/>
              <a:t>الطباق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 rtl="1"/>
            <a:r>
              <a:rPr lang="ar-IQ" dirty="0" smtClean="0"/>
              <a:t>علم البديع</a:t>
            </a:r>
            <a:endParaRPr lang="ar-IQ" dirty="0"/>
          </a:p>
          <a:p>
            <a:pPr algn="r" rtl="1"/>
            <a:r>
              <a:rPr lang="ar-IQ" dirty="0"/>
              <a:t>المرحلة </a:t>
            </a:r>
            <a:r>
              <a:rPr lang="ar-IQ" dirty="0" smtClean="0"/>
              <a:t>الثانية/ شعبة د</a:t>
            </a:r>
            <a:endParaRPr lang="ar-IQ" dirty="0"/>
          </a:p>
          <a:p>
            <a:pPr algn="r" rtl="1"/>
            <a:r>
              <a:rPr lang="ar-IQ" dirty="0"/>
              <a:t>. د. أم البنين جعفر </a:t>
            </a:r>
            <a:r>
              <a:rPr lang="ar-IQ" dirty="0" smtClean="0"/>
              <a:t>الصادق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849636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 smtClean="0"/>
              <a:t>الطباق لغة</a:t>
            </a:r>
            <a:r>
              <a:rPr lang="ar-IQ" dirty="0" smtClean="0"/>
              <a:t> واصطلاحاً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algn="r" rtl="1">
              <a:buNone/>
            </a:pPr>
            <a:r>
              <a:rPr lang="ar-SA" dirty="0" smtClean="0"/>
              <a:t>الطبق </a:t>
            </a:r>
            <a:r>
              <a:rPr lang="ar-SA" dirty="0"/>
              <a:t>ويقال له المطابقة والتطبيق لغة - على رأي الفراهيدي - من قولهم: طابقت بين الشيئين إذا جمعتهما على حذو واحده</a:t>
            </a:r>
            <a:r>
              <a:rPr lang="fa-IR" dirty="0"/>
              <a:t>.</a:t>
            </a:r>
            <a:endParaRPr lang="en-US" dirty="0"/>
          </a:p>
          <a:p>
            <a:pPr algn="r" rtl="1"/>
            <a:r>
              <a:rPr lang="ar-SA" dirty="0"/>
              <a:t>وقيل بل هو في اللغة أن يضع البعير رجله في موضع يده فإذا فعل ذلك قبل طابق البعير، وقال الأصمعي: المطابقة أصلها وضع الرجل موضع اليد في مشي ذوات الأربع.</a:t>
            </a:r>
            <a:endParaRPr lang="en-US" dirty="0"/>
          </a:p>
          <a:p>
            <a:pPr algn="r" rtl="1"/>
            <a:r>
              <a:rPr lang="ar-SA" dirty="0"/>
              <a:t>الطباق اصطلاحا:</a:t>
            </a:r>
            <a:endParaRPr lang="en-US" dirty="0"/>
          </a:p>
          <a:p>
            <a:pPr algn="r" rtl="1"/>
            <a:r>
              <a:rPr lang="ar-SA" dirty="0"/>
              <a:t>أما اصطلاحاً فهو الجمع بين الضدين في كلام أو بيت شعر كالإيراد والإصدار والليل والنهار والبياض والسواد </a:t>
            </a:r>
            <a:r>
              <a:rPr lang="ar-SA" dirty="0" smtClean="0"/>
              <a:t>.</a:t>
            </a:r>
            <a:endParaRPr lang="en-US" dirty="0"/>
          </a:p>
          <a:p>
            <a:pPr algn="r" rtl="1"/>
            <a:r>
              <a:rPr lang="ar-SA" dirty="0"/>
              <a:t>ولاحظ بعض البلاغيين أنه لا مناسبة بين معنى المطابقة لغة، ومعناها اصطلاحاً فإنها في اللغة الموافقة، والجمع بين الضدين ليس موافقة.</a:t>
            </a:r>
            <a:endParaRPr lang="en-US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713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/>
              <a:t>اقسام الطباق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dirty="0" smtClean="0"/>
              <a:t>لقد </a:t>
            </a:r>
            <a:r>
              <a:rPr lang="ar-SA" dirty="0"/>
              <a:t>قسم البلاغيون الطباق قسمتين رئيستين:</a:t>
            </a:r>
            <a:endParaRPr lang="en-US" dirty="0"/>
          </a:p>
          <a:p>
            <a:pPr algn="r" rtl="1"/>
            <a:r>
              <a:rPr lang="ar-SA" dirty="0"/>
              <a:t>اولاهما: قسمته على أساس الإثبات والنفي، وصنفوا الطباق على هذا الاساس صنفين:</a:t>
            </a:r>
            <a:endParaRPr lang="en-US" dirty="0"/>
          </a:p>
          <a:p>
            <a:pPr algn="r" rtl="1"/>
            <a:r>
              <a:rPr lang="ar-SA" dirty="0"/>
              <a:t>أولهما: طباق ايجاب وهو الجمع بين لفظين مثبتين متضادين مثل: لفظة إيقاظ ورقود في قوله تعالى: ﴿وَتَحْسَبُهُمْ أَيْقَاظًا وَهُمْ رُقُودُ).</a:t>
            </a:r>
            <a:endParaRPr lang="en-US" dirty="0"/>
          </a:p>
          <a:p>
            <a:pPr algn="r" rtl="1"/>
            <a:r>
              <a:rPr lang="ar-SA" dirty="0"/>
              <a:t>وثانيها: طباق سلب وهو الجمع بين لفظ ومنفيه نحو "لا يعلمون" و"يعلمون" في قوله تعالى: ﴿وَلَكِنَّ أَكْثَرَ النَّاسِ لَا يَعْلَمُونَ </a:t>
            </a:r>
            <a:r>
              <a:rPr lang="ar-SA" dirty="0" err="1"/>
              <a:t>يَعْلَمُونَ</a:t>
            </a:r>
            <a:r>
              <a:rPr lang="ar-SA" dirty="0"/>
              <a:t> ظَاهِرًا مِّنَ الْحياة الدنيا ).</a:t>
            </a:r>
            <a:endParaRPr lang="en-US" dirty="0"/>
          </a:p>
          <a:p>
            <a:pPr algn="r"/>
            <a:r>
              <a:rPr lang="ar-SA" dirty="0"/>
              <a:t>وثانيتهما : قسمته في ضوء نوع اللفظين المتضادين،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44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 rtl="1"/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/>
            <a:r>
              <a:rPr lang="ar-SA" dirty="0"/>
              <a:t>وبهذا الاعتبار لاحظوا ان الطباق ثلاثة أقسام:</a:t>
            </a:r>
            <a:endParaRPr lang="en-US" dirty="0"/>
          </a:p>
          <a:p>
            <a:pPr algn="r" rtl="1"/>
            <a:r>
              <a:rPr lang="ar-SA" dirty="0"/>
              <a:t>أولها: الطباق الذي يأتي فيه اللفظان المتضادان اسمين نحو </a:t>
            </a:r>
            <a:r>
              <a:rPr lang="ar-SA" dirty="0" err="1"/>
              <a:t>الحي.و</a:t>
            </a:r>
            <a:r>
              <a:rPr lang="ar-SA" dirty="0"/>
              <a:t> الميت، في قوله تعالى: (يُخرجُ الْحَيَّ مِنَ الْمَيِّتِ وَيُخْرِجُ الْمَيْتَ مِنَ الحَي))، ونحو ساهرة» و« نائمة في قول الرسول الكريم: خير المال عين ساهرة لعين نائمة.</a:t>
            </a:r>
            <a:endParaRPr lang="en-US" dirty="0"/>
          </a:p>
          <a:p>
            <a:pPr algn="r" rtl="1"/>
            <a:r>
              <a:rPr lang="ar-SA" dirty="0"/>
              <a:t>وثانيها: الطباق الذي يكون فيه اللفظان المتضادان فعلين مثل:</a:t>
            </a:r>
            <a:endParaRPr lang="en-US" dirty="0"/>
          </a:p>
          <a:p>
            <a:pPr algn="r" rtl="1"/>
            <a:r>
              <a:rPr lang="ar-SA" dirty="0"/>
              <a:t>تؤتي» و«تنزع» و «تعز» و«تذل في قوله تعالى: ﴿تُؤْتِي الْمُلْكَ مَن تَشَاءُ وتَنزِعُ الْمُلْكَ مِمَّن تَشَاءُ وَتُعِزُّ مَن تَشَاءُ وَتُذِلُّ مَن تَشَاءُ)</a:t>
            </a:r>
            <a:r>
              <a:rPr lang="fa-IR" dirty="0"/>
              <a:t>.</a:t>
            </a:r>
            <a:endParaRPr lang="en-US" dirty="0"/>
          </a:p>
          <a:p>
            <a:pPr algn="r" rtl="1"/>
            <a:r>
              <a:rPr lang="ar-SA" dirty="0"/>
              <a:t>وثالثها: الطباق الذي استوى اللفظان المتضادان فيه حرفين كالحرفين «لها» و«عليها، في قوله تعالى: لَهَا مَا كَسَبَتْ وَعَلَيْهَا مَا اكْتَسَبَتْ).</a:t>
            </a:r>
            <a:endParaRPr lang="en-US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87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ar-SA" sz="2800" dirty="0"/>
              <a:t>بين الطباق والمقابلة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 smtClean="0"/>
              <a:t>لقد </a:t>
            </a:r>
            <a:r>
              <a:rPr lang="ar-SA" dirty="0"/>
              <a:t>أدخل لفيف من علماء البلاغة في الطباق المقابلة ومن هؤلاء القزويني الذي قال: ودخل في المطابقة ما يخص باسم المقابلة، وهو: أن تؤتي بمعنيين متوافقين ثم بما يقابلهما أو يقابلها على الترتيب، والمراد بالتوافق خلاف التقابل</a:t>
            </a:r>
            <a:r>
              <a:rPr lang="ar-SA" dirty="0" smtClean="0"/>
              <a:t>.</a:t>
            </a:r>
            <a:endParaRPr lang="en-US" dirty="0"/>
          </a:p>
          <a:p>
            <a:pPr algn="r" rtl="1"/>
            <a:r>
              <a:rPr lang="ar-SA" dirty="0"/>
              <a:t>وقد تتركب المقابلة من طباق وملحق به مثال مقابلة اثنين باثنين قوله تعالى: ﴿ فَلْيَضْحَكُوا قَلِيلًا وَلْيَبكوا كثيرا </a:t>
            </a:r>
            <a:r>
              <a:rPr lang="ar-SA" dirty="0" smtClean="0"/>
              <a:t>)، </a:t>
            </a:r>
            <a:r>
              <a:rPr lang="ar-SA" dirty="0"/>
              <a:t>وقول النبي (ص) أن الرفق لا يكون في شيء إلا زانه ولا ينزع من شيء إلا شانه.</a:t>
            </a:r>
            <a:endParaRPr lang="en-US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3680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ضري">
  <a:themeElements>
    <a:clrScheme name="حضري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حضري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حضري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27</TotalTime>
  <Words>414</Words>
  <Application>Microsoft Office PowerPoint</Application>
  <PresentationFormat>عرض على الشاشة (3:4)‏</PresentationFormat>
  <Paragraphs>24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حضري</vt:lpstr>
      <vt:lpstr>الطباق</vt:lpstr>
      <vt:lpstr>الطباق لغة واصطلاحاً</vt:lpstr>
      <vt:lpstr>اقسام الطباق</vt:lpstr>
      <vt:lpstr>عرض تقديمي في PowerPoint</vt:lpstr>
      <vt:lpstr>بين الطباق والمقابلة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التشبيه / تعريفة واركانه</dc:title>
  <dc:creator>user1806</dc:creator>
  <cp:lastModifiedBy>user1806</cp:lastModifiedBy>
  <cp:revision>4</cp:revision>
  <dcterms:created xsi:type="dcterms:W3CDTF">2025-12-27T17:40:01Z</dcterms:created>
  <dcterms:modified xsi:type="dcterms:W3CDTF">2026-05-02T20:35:18Z</dcterms:modified>
</cp:coreProperties>
</file>