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F12E3-1C5B-64D7-6B5D-3F8B3AFE03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38238D-3DB0-5726-1EF2-8696571D69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8AEEE4-1C05-6AAF-09D7-EF00BFF35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07A04-EB85-4C03-A418-2A7879FFE4A7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498371-FBE5-9008-F174-5F16839A4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87800F-D1B3-2B56-C07A-1A0132D3B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EE301-8CF7-4644-AF18-13F4F23F5E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751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CB8E6-89A8-57B8-C5C8-D95B97A50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0D84B-04F9-81BE-E005-36ADDD5CB5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41F3FF-E834-9535-FDEF-49C0DA207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07A04-EB85-4C03-A418-2A7879FFE4A7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73FD45-0385-F18A-4FF8-05E727832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E3A3C9-1FEE-4D1B-C5A9-52A510563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EE301-8CF7-4644-AF18-13F4F23F5E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862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CD051-1330-E4AD-DE63-5843B8453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67FB9D-AEFC-EC3E-C3A7-4B3D5FE22B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6FC79D-2B25-DD3E-DD80-1FF857E36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07A04-EB85-4C03-A418-2A7879FFE4A7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633938-4BEA-B257-7785-F951EC6C1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81C725-F1B3-70E0-9406-8C832A89A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EE301-8CF7-4644-AF18-13F4F23F5E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507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E52D1-8F13-5274-FD7E-0297A5B75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FCA593-A2F6-59DB-399C-0D12B0C5B5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D45833-DC10-7605-D81C-7ACB02F0C6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BBD4EE-DFB1-5A0F-6BBC-2C0A63265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07A04-EB85-4C03-A418-2A7879FFE4A7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E47B10-EF7F-4C34-248E-AEDF7D428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83B991-5F7C-14B7-4B97-7CC2ADE6E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EE301-8CF7-4644-AF18-13F4F23F5E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241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581B9-BAC8-FF86-2D19-FF9281B28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C89626-D86D-7EB0-121F-5E1494DA6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8E9252-441E-AD98-30C1-B15D219C07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5F617E-4C97-92A3-D6B4-5034351734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321135-C655-DE8E-317D-0D77D48612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2FAF99-A492-B796-B102-ACE3E19F7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07A04-EB85-4C03-A418-2A7879FFE4A7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4A48E64-3C17-C433-4103-57032412A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632DCA-DFCF-A0B5-BE70-F2D81A61B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EE301-8CF7-4644-AF18-13F4F23F5E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578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C39DD-840E-2712-45EA-09D9AA06E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A990D2-05E4-6529-A231-573EBB942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07A04-EB85-4C03-A418-2A7879FFE4A7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29BC9C-8911-59E7-88FD-9A0496A45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BEC83C-FD12-8819-4A6A-1F17A736B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EE301-8CF7-4644-AF18-13F4F23F5E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224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4261BB-87F3-3935-A386-7B9754A23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07A04-EB85-4C03-A418-2A7879FFE4A7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BC23FE-0919-D3C8-7297-95D420F6A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7815FC-AE67-D80E-9FF0-EEA696FFE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EE301-8CF7-4644-AF18-13F4F23F5E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628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A1026-D250-F06C-9230-EB0CADDD1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42EDC6-D395-AEB1-505E-40C007E3FE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176365-16C9-B253-7AEC-2F3AD66CF1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603A35-E330-A556-6C36-375449FB3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07A04-EB85-4C03-A418-2A7879FFE4A7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A5D947-58CE-3061-F20A-373A3914C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82A205-CE2F-770F-812F-3B1739A0D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EE301-8CF7-4644-AF18-13F4F23F5E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58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031E9-C8C7-ECE7-E533-CEF4B6DFD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0FF61D-2788-9ECB-9646-E22C170AC1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B871D7-ABB3-48E2-2E9F-417FB22D4C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FA1F44-247B-802E-7159-362D142CF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07A04-EB85-4C03-A418-2A7879FFE4A7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16DCE9-944C-6DD5-C2CD-066DEDA52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3C433F-F0E4-ED10-C46A-FB092027F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EE301-8CF7-4644-AF18-13F4F23F5E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187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14DE5-84C1-541B-8FCC-60946A688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312B6A-DCA3-B5DD-B921-171BE80AF9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9BA764-41D4-723A-763F-ECE8B60D0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07A04-EB85-4C03-A418-2A7879FFE4A7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356EA5-E4D2-6B8C-319D-0A20745C7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E24584-46C0-715F-6E23-38E3A72C2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EE301-8CF7-4644-AF18-13F4F23F5E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557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014E48-22BC-053D-4308-16991FD433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575048-D626-49E2-C458-24E8E09DC0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175A15-1D71-4C53-D191-AA998AAE6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07A04-EB85-4C03-A418-2A7879FFE4A7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A65E61-F23F-6C7E-BD59-A1E9636CC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C41CA1-C6F3-362E-14D9-70254264F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EE301-8CF7-4644-AF18-13F4F23F5E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373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78E0A5-7827-A155-E44C-D3D19EE84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1062C5-EE90-86C9-92F3-CBB4AF2EE6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D33FF-92B8-5EA3-4DAC-925CA29AF6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07A04-EB85-4C03-A418-2A7879FFE4A7}" type="datetimeFigureOut">
              <a:rPr lang="en-US" smtClean="0"/>
              <a:t>9/14/2025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EB04E9-7A30-46B7-6762-7A986194D8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4071C6-7F59-3B0F-2E56-4EF7DAD9F8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8EE301-8CF7-4644-AF18-13F4F23F5E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967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7546F-A0F6-0454-59A7-D0B041E10F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IQ" dirty="0"/>
              <a:t>الفعل اللازم والمتعدي 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5E32C6-33C7-1C14-E32B-16B4ABCC413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marR="0" algn="just" rtl="1" fontAlgn="t">
              <a:buNone/>
            </a:pPr>
            <a:r>
              <a:rPr lang="ar-SA" sz="2400" dirty="0">
                <a:solidFill>
                  <a:srgbClr val="444444"/>
                </a:solidFill>
                <a:effectLst/>
                <a:latin typeface="traditional"/>
                <a:ea typeface="Times New Roman" panose="02020603050405020304" pitchFamily="18" charset="0"/>
              </a:rPr>
              <a:t>الفعل ينقسم إلى قسمين: الأول: متعد، وهو الذي ينصب المفعول به، وعلامته أنه يصح تحويله إلى اسم المفعول. 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just" rtl="1" fontAlgn="t">
              <a:buNone/>
            </a:pPr>
            <a:r>
              <a:rPr lang="ar-SA" sz="2400" dirty="0">
                <a:solidFill>
                  <a:srgbClr val="444444"/>
                </a:solidFill>
                <a:effectLst/>
                <a:latin typeface="traditional"/>
                <a:ea typeface="Times New Roman" panose="02020603050405020304" pitchFamily="18" charset="0"/>
              </a:rPr>
              <a:t>الثاني: لازم: وهو ما لا ينصب المفعول به، وعلامته: أنه لا يصح أن يصاغ منه اسم المفعول. 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328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15EDB-C105-38B0-8EE0-A26766EF2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8C709-23CE-D524-C89C-5097502B57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IQ" dirty="0"/>
              <a:t>علامة الفعل المتعدي :                                                                          </a:t>
            </a:r>
          </a:p>
          <a:p>
            <a:pPr marL="0" marR="0" algn="just" rtl="1" fontAlgn="t">
              <a:buNone/>
            </a:pPr>
            <a:r>
              <a:rPr lang="ar-IQ" sz="2800" dirty="0">
                <a:solidFill>
                  <a:srgbClr val="444444"/>
                </a:solidFill>
                <a:effectLst/>
                <a:latin typeface="traditional"/>
                <a:ea typeface="Calibri" panose="020F0502020204030204" pitchFamily="34" charset="0"/>
                <a:cs typeface="Arial" panose="020B0604020202020204" pitchFamily="34" charset="0"/>
              </a:rPr>
              <a:t>1- </a:t>
            </a:r>
            <a:r>
              <a:rPr lang="ar-SA" sz="2800" dirty="0">
                <a:solidFill>
                  <a:srgbClr val="444444"/>
                </a:solidFill>
                <a:effectLst/>
                <a:latin typeface="traditional"/>
                <a:ea typeface="Calibri" panose="020F0502020204030204" pitchFamily="34" charset="0"/>
                <a:cs typeface="Arial" panose="020B0604020202020204" pitchFamily="34" charset="0"/>
              </a:rPr>
              <a:t>أن يتصل به </a:t>
            </a:r>
            <a:r>
              <a:rPr lang="ar-SA" sz="2800" u="sng" dirty="0">
                <a:solidFill>
                  <a:srgbClr val="444444"/>
                </a:solidFill>
                <a:effectLst/>
                <a:highlight>
                  <a:srgbClr val="FFFF00"/>
                </a:highlight>
                <a:latin typeface="traditional"/>
                <a:ea typeface="Calibri" panose="020F0502020204030204" pitchFamily="34" charset="0"/>
                <a:cs typeface="Arial" panose="020B0604020202020204" pitchFamily="34" charset="0"/>
              </a:rPr>
              <a:t>ضمير المفعول به</a:t>
            </a:r>
            <a:r>
              <a:rPr lang="ar-SA" sz="2800" dirty="0">
                <a:solidFill>
                  <a:srgbClr val="444444"/>
                </a:solidFill>
                <a:effectLst/>
                <a:latin typeface="traditional"/>
                <a:ea typeface="Calibri" panose="020F0502020204030204" pitchFamily="34" charset="0"/>
                <a:cs typeface="Arial" panose="020B0604020202020204" pitchFamily="34" charset="0"/>
              </a:rPr>
              <a:t>، فمثلاً: </a:t>
            </a:r>
            <a:r>
              <a:rPr lang="ar-SA" sz="2400" dirty="0">
                <a:solidFill>
                  <a:srgbClr val="FF0000"/>
                </a:solidFill>
                <a:effectLst/>
                <a:latin typeface="traditional"/>
                <a:ea typeface="Times New Roman" panose="02020603050405020304" pitchFamily="18" charset="0"/>
                <a:cs typeface="Arial" panose="020B0604020202020204" pitchFamily="34" charset="0"/>
              </a:rPr>
              <a:t>(جاء)</a:t>
            </a:r>
            <a:r>
              <a:rPr lang="ar-SA" sz="2800" dirty="0">
                <a:solidFill>
                  <a:srgbClr val="FF0000"/>
                </a:solidFill>
                <a:effectLst/>
                <a:latin typeface="traditional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ar-SA" sz="2800" dirty="0">
                <a:solidFill>
                  <a:srgbClr val="444444"/>
                </a:solidFill>
                <a:effectLst/>
                <a:latin typeface="traditional"/>
                <a:ea typeface="Calibri" panose="020F0502020204030204" pitchFamily="34" charset="0"/>
                <a:cs typeface="Arial" panose="020B0604020202020204" pitchFamily="34" charset="0"/>
              </a:rPr>
              <a:t>فعل لازم ومتعدي، فإذا قلت: جاء زيد بمعنى قدم، فهو لازم، وإذا</a:t>
            </a:r>
            <a:r>
              <a:rPr lang="ar-IQ" sz="2800" dirty="0">
                <a:solidFill>
                  <a:srgbClr val="444444"/>
                </a:solidFill>
                <a:effectLst/>
                <a:latin typeface="traditional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2800" dirty="0">
                <a:solidFill>
                  <a:srgbClr val="444444"/>
                </a:solidFill>
                <a:effectLst/>
                <a:latin typeface="traditional"/>
                <a:ea typeface="Times New Roman" panose="02020603050405020304" pitchFamily="18" charset="0"/>
              </a:rPr>
              <a:t>قرأت قول الله تعالى: </a:t>
            </a:r>
            <a:r>
              <a:rPr lang="ar-SA" sz="2800" dirty="0">
                <a:solidFill>
                  <a:srgbClr val="494179"/>
                </a:solidFill>
                <a:effectLst/>
                <a:latin typeface="traditional"/>
                <a:ea typeface="Times New Roman" panose="02020603050405020304" pitchFamily="18" charset="0"/>
              </a:rPr>
              <a:t>{أَوْ جَاءُوكُمْ حَصِرَتْ صُدُورُهُمْ}</a:t>
            </a:r>
            <a:r>
              <a:rPr lang="ar-SA" sz="2800" dirty="0">
                <a:solidFill>
                  <a:srgbClr val="444444"/>
                </a:solidFill>
                <a:effectLst/>
                <a:latin typeface="traditional"/>
                <a:ea typeface="Times New Roman" panose="02020603050405020304" pitchFamily="18" charset="0"/>
              </a:rPr>
              <a:t> </a:t>
            </a:r>
            <a:r>
              <a:rPr lang="ar-SA" sz="2400" dirty="0">
                <a:solidFill>
                  <a:srgbClr val="3F51B5"/>
                </a:solidFill>
                <a:effectLst/>
                <a:latin typeface="traditional"/>
                <a:ea typeface="Times New Roman" panose="02020603050405020304" pitchFamily="18" charset="0"/>
              </a:rPr>
              <a:t>[النساء:90]</a:t>
            </a:r>
            <a:r>
              <a:rPr lang="ar-SA" sz="2800" dirty="0">
                <a:solidFill>
                  <a:srgbClr val="444444"/>
                </a:solidFill>
                <a:effectLst/>
                <a:latin typeface="traditional"/>
                <a:ea typeface="Times New Roman" panose="02020603050405020304" pitchFamily="18" charset="0"/>
              </a:rPr>
              <a:t> ، فهو متعد، وكذلك قوله تعالى: </a:t>
            </a:r>
            <a:r>
              <a:rPr lang="ar-SA" sz="2800" dirty="0">
                <a:solidFill>
                  <a:srgbClr val="494179"/>
                </a:solidFill>
                <a:effectLst/>
                <a:latin typeface="traditional"/>
                <a:ea typeface="Times New Roman" panose="02020603050405020304" pitchFamily="18" charset="0"/>
              </a:rPr>
              <a:t>{ثُمَّ جَاءَهُمْ مَا كَانُوا يُوعَدُونَ}</a:t>
            </a:r>
            <a:r>
              <a:rPr lang="ar-SA" sz="2800" dirty="0">
                <a:solidFill>
                  <a:srgbClr val="444444"/>
                </a:solidFill>
                <a:effectLst/>
                <a:latin typeface="traditional"/>
                <a:ea typeface="Times New Roman" panose="02020603050405020304" pitchFamily="18" charset="0"/>
              </a:rPr>
              <a:t> </a:t>
            </a:r>
            <a:r>
              <a:rPr lang="ar-SA" sz="2400" dirty="0">
                <a:solidFill>
                  <a:srgbClr val="3F51B5"/>
                </a:solidFill>
                <a:effectLst/>
                <a:latin typeface="traditional"/>
                <a:ea typeface="Times New Roman" panose="02020603050405020304" pitchFamily="18" charset="0"/>
              </a:rPr>
              <a:t>[الشعراء:206]</a:t>
            </a:r>
            <a:r>
              <a:rPr lang="ar-SA" sz="2800" dirty="0">
                <a:solidFill>
                  <a:srgbClr val="444444"/>
                </a:solidFill>
                <a:effectLst/>
                <a:latin typeface="traditional"/>
                <a:ea typeface="Times New Roman" panose="02020603050405020304" pitchFamily="18" charset="0"/>
              </a:rPr>
              <a:t> . 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just" rtl="1" fontAlgn="t">
              <a:spcBef>
                <a:spcPts val="750"/>
              </a:spcBef>
              <a:spcAft>
                <a:spcPts val="750"/>
              </a:spcAft>
              <a:buNone/>
            </a:pPr>
            <a:r>
              <a:rPr lang="ar-IQ" sz="2800" dirty="0">
                <a:solidFill>
                  <a:srgbClr val="444444"/>
                </a:solidFill>
                <a:effectLst/>
                <a:latin typeface="traditional"/>
                <a:ea typeface="Times New Roman" panose="02020603050405020304" pitchFamily="18" charset="0"/>
              </a:rPr>
              <a:t> 2- </a:t>
            </a:r>
            <a:r>
              <a:rPr lang="ar-SA" sz="2800" dirty="0">
                <a:solidFill>
                  <a:srgbClr val="444444"/>
                </a:solidFill>
                <a:effectLst/>
                <a:latin typeface="traditional"/>
                <a:ea typeface="Times New Roman" panose="02020603050405020304" pitchFamily="18" charset="0"/>
              </a:rPr>
              <a:t>يصح منه صياغة اسم المفعول بدون حاجة إلى حرف جر، مثل: </a:t>
            </a:r>
            <a:r>
              <a:rPr lang="ar-SA" sz="2800" dirty="0">
                <a:solidFill>
                  <a:srgbClr val="FF0000"/>
                </a:solidFill>
                <a:effectLst/>
                <a:latin typeface="traditional"/>
                <a:ea typeface="Times New Roman" panose="02020603050405020304" pitchFamily="18" charset="0"/>
              </a:rPr>
              <a:t>قتل</a:t>
            </a:r>
            <a:r>
              <a:rPr lang="ar-SA" sz="2800" dirty="0">
                <a:solidFill>
                  <a:srgbClr val="444444"/>
                </a:solidFill>
                <a:effectLst/>
                <a:latin typeface="traditional"/>
                <a:ea typeface="Times New Roman" panose="02020603050405020304" pitchFamily="18" charset="0"/>
              </a:rPr>
              <a:t>، اسم المفعول منه: </a:t>
            </a:r>
            <a:r>
              <a:rPr lang="ar-SA" sz="2800" dirty="0">
                <a:solidFill>
                  <a:srgbClr val="FF0000"/>
                </a:solidFill>
                <a:effectLst/>
                <a:latin typeface="traditional"/>
                <a:ea typeface="Times New Roman" panose="02020603050405020304" pitchFamily="18" charset="0"/>
              </a:rPr>
              <a:t>مقتول</a:t>
            </a:r>
            <a:r>
              <a:rPr lang="ar-SA" sz="2800" dirty="0">
                <a:solidFill>
                  <a:srgbClr val="444444"/>
                </a:solidFill>
                <a:effectLst/>
                <a:latin typeface="traditional"/>
                <a:ea typeface="Times New Roman" panose="02020603050405020304" pitchFamily="18" charset="0"/>
              </a:rPr>
              <a:t>؛ فهو متعد؛ لأنه يصح منه صوغ اسم المفعول بدون حاجة إلى حرف جر. 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9965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AD3D9-2CD6-4841-9DF7-9DD68F2BC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9FD828-6FC0-7789-5529-D3AD497A13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IQ" dirty="0"/>
              <a:t>قال ابن مالك : </a:t>
            </a:r>
            <a:r>
              <a:rPr lang="ar-IQ" dirty="0">
                <a:solidFill>
                  <a:srgbClr val="FF0000"/>
                </a:solidFill>
              </a:rPr>
              <a:t>فانصب به مفعوله إن لم          ينب عن فاعل نحو : تدبرت الكتب </a:t>
            </a:r>
            <a:r>
              <a:rPr lang="ar-IQ" dirty="0"/>
              <a:t>.</a:t>
            </a:r>
          </a:p>
          <a:p>
            <a:pPr marL="0" marR="0" algn="just" rtl="1" fontAlgn="t">
              <a:buNone/>
            </a:pPr>
            <a:r>
              <a:rPr lang="ar-SA" sz="2800" dirty="0">
                <a:solidFill>
                  <a:srgbClr val="444444"/>
                </a:solidFill>
                <a:effectLst/>
                <a:latin typeface="traditional"/>
                <a:ea typeface="Times New Roman" panose="02020603050405020304" pitchFamily="18" charset="0"/>
              </a:rPr>
              <a:t>قوله: </a:t>
            </a:r>
            <a:r>
              <a:rPr lang="ar-SA" sz="2400" dirty="0">
                <a:effectLst/>
                <a:latin typeface="traditional"/>
                <a:ea typeface="Times New Roman" panose="02020603050405020304" pitchFamily="18" charset="0"/>
              </a:rPr>
              <a:t>(فانصب به)</a:t>
            </a:r>
            <a:r>
              <a:rPr lang="ar-SA" sz="2800" dirty="0">
                <a:effectLst/>
                <a:latin typeface="traditional"/>
                <a:ea typeface="Times New Roman" panose="02020603050405020304" pitchFamily="18" charset="0"/>
              </a:rPr>
              <a:t> </a:t>
            </a:r>
            <a:r>
              <a:rPr lang="ar-SA" sz="2800" dirty="0">
                <a:solidFill>
                  <a:srgbClr val="444444"/>
                </a:solidFill>
                <a:effectLst/>
                <a:latin typeface="traditional"/>
                <a:ea typeface="Times New Roman" panose="02020603050405020304" pitchFamily="18" charset="0"/>
              </a:rPr>
              <a:t>أي بالفعل المتعدي. 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just" rtl="1" fontAlgn="t">
              <a:buNone/>
            </a:pPr>
            <a:r>
              <a:rPr lang="ar-SA" sz="2800" dirty="0">
                <a:solidFill>
                  <a:srgbClr val="444444"/>
                </a:solidFill>
                <a:effectLst/>
                <a:latin typeface="traditional"/>
                <a:ea typeface="Times New Roman" panose="02020603050405020304" pitchFamily="18" charset="0"/>
              </a:rPr>
              <a:t>(مفعوله)، ومفعول هنا مفرد مضاف فيعم المفعول الواحد والمفعولين والثلاثة. 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just" rtl="1" fontAlgn="t">
              <a:buNone/>
            </a:pPr>
            <a:r>
              <a:rPr lang="ar-SA" sz="2800" dirty="0">
                <a:solidFill>
                  <a:srgbClr val="444444"/>
                </a:solidFill>
                <a:effectLst/>
                <a:latin typeface="traditional"/>
                <a:ea typeface="Times New Roman" panose="02020603050405020304" pitchFamily="18" charset="0"/>
              </a:rPr>
              <a:t>وقوله: </a:t>
            </a:r>
            <a:r>
              <a:rPr lang="ar-SA" sz="2400" dirty="0">
                <a:effectLst/>
                <a:latin typeface="traditional"/>
                <a:ea typeface="Times New Roman" panose="02020603050405020304" pitchFamily="18" charset="0"/>
              </a:rPr>
              <a:t>(إن لم ينب عن فاعل)</a:t>
            </a:r>
            <a:r>
              <a:rPr lang="ar-SA" sz="2800" dirty="0">
                <a:effectLst/>
                <a:latin typeface="traditional"/>
                <a:ea typeface="Times New Roman" panose="02020603050405020304" pitchFamily="18" charset="0"/>
              </a:rPr>
              <a:t> </a:t>
            </a:r>
            <a:r>
              <a:rPr lang="ar-SA" sz="2800" dirty="0">
                <a:solidFill>
                  <a:srgbClr val="444444"/>
                </a:solidFill>
                <a:effectLst/>
                <a:latin typeface="traditional"/>
                <a:ea typeface="Times New Roman" panose="02020603050405020304" pitchFamily="18" charset="0"/>
              </a:rPr>
              <a:t>أي: إن لم ينب المفعول عن فاعل، فإن ناب عنه فإنه يعطى حكم الفاعل فيكون مرفوعاً. 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just" rtl="1" fontAlgn="t">
              <a:buNone/>
            </a:pPr>
            <a:r>
              <a:rPr lang="ar-SA" sz="2800" dirty="0">
                <a:solidFill>
                  <a:srgbClr val="FF0000"/>
                </a:solidFill>
                <a:effectLst/>
                <a:latin typeface="traditional"/>
                <a:ea typeface="Times New Roman" panose="02020603050405020304" pitchFamily="18" charset="0"/>
              </a:rPr>
              <a:t>(نحو: تدبرت الكتب)، </a:t>
            </a:r>
            <a:r>
              <a:rPr lang="ar-SA" sz="2400" dirty="0">
                <a:solidFill>
                  <a:srgbClr val="FF0000"/>
                </a:solidFill>
                <a:effectLst/>
                <a:latin typeface="traditional"/>
                <a:ea typeface="Times New Roman" panose="02020603050405020304" pitchFamily="18" charset="0"/>
              </a:rPr>
              <a:t>(تدبر)</a:t>
            </a:r>
            <a:r>
              <a:rPr lang="ar-SA" sz="2800" dirty="0">
                <a:solidFill>
                  <a:srgbClr val="FF0000"/>
                </a:solidFill>
                <a:effectLst/>
                <a:latin typeface="traditional"/>
                <a:ea typeface="Times New Roman" panose="02020603050405020304" pitchFamily="18" charset="0"/>
              </a:rPr>
              <a:t> </a:t>
            </a:r>
            <a:r>
              <a:rPr lang="ar-SA" sz="2800" dirty="0">
                <a:solidFill>
                  <a:srgbClr val="444444"/>
                </a:solidFill>
                <a:effectLst/>
                <a:latin typeface="traditional"/>
                <a:ea typeface="Times New Roman" panose="02020603050405020304" pitchFamily="18" charset="0"/>
              </a:rPr>
              <a:t>فعل متعد، و </a:t>
            </a:r>
            <a:r>
              <a:rPr lang="ar-SA" sz="2400" dirty="0">
                <a:solidFill>
                  <a:srgbClr val="FF0000"/>
                </a:solidFill>
                <a:effectLst/>
                <a:latin typeface="traditional"/>
                <a:ea typeface="Times New Roman" panose="02020603050405020304" pitchFamily="18" charset="0"/>
              </a:rPr>
              <a:t>(الكتب)</a:t>
            </a:r>
            <a:r>
              <a:rPr lang="ar-SA" sz="2800" dirty="0">
                <a:solidFill>
                  <a:srgbClr val="FF0000"/>
                </a:solidFill>
                <a:effectLst/>
                <a:latin typeface="traditional"/>
                <a:ea typeface="Times New Roman" panose="02020603050405020304" pitchFamily="18" charset="0"/>
              </a:rPr>
              <a:t> </a:t>
            </a:r>
            <a:r>
              <a:rPr lang="ar-SA" sz="2800" dirty="0">
                <a:solidFill>
                  <a:srgbClr val="444444"/>
                </a:solidFill>
                <a:effectLst/>
                <a:latin typeface="traditional"/>
                <a:ea typeface="Times New Roman" panose="02020603050405020304" pitchFamily="18" charset="0"/>
              </a:rPr>
              <a:t>مفعول به. 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9218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243</Words>
  <Application>Microsoft Office PowerPoint</Application>
  <PresentationFormat>Widescreen</PresentationFormat>
  <Paragraphs>11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traditional</vt:lpstr>
      <vt:lpstr>Office Theme</vt:lpstr>
      <vt:lpstr>الفعل اللازم والمتعدي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user1705</dc:creator>
  <cp:lastModifiedBy>user1705</cp:lastModifiedBy>
  <cp:revision>1</cp:revision>
  <dcterms:created xsi:type="dcterms:W3CDTF">2025-09-14T19:20:07Z</dcterms:created>
  <dcterms:modified xsi:type="dcterms:W3CDTF">2025-09-14T19:20:11Z</dcterms:modified>
</cp:coreProperties>
</file>