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وان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cxnSp>
        <p:nvCxnSpPr>
          <p:cNvPr id="8" name="رابط مستقيم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شكل بيضاوي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عنصر نائب للتاريخ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4345-C76B-4A8C-9FC9-E930889BEEC9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B0D6C-DB9C-48D7-9484-76138E3B645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محتوى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3694345-C76B-4A8C-9FC9-E930889BEEC9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4CB0D6C-DB9C-48D7-9484-76138E3B645D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عنصر نائب للتذييل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4345-C76B-4A8C-9FC9-E930889BEEC9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0D6C-DB9C-48D7-9484-76138E3B645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cxnSp>
        <p:nvCxnSpPr>
          <p:cNvPr id="7" name="رابط مستقيم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4345-C76B-4A8C-9FC9-E930889BEEC9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0D6C-DB9C-48D7-9484-76138E3B645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0D6C-DB9C-48D7-9484-76138E3B645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4345-C76B-4A8C-9FC9-E930889BEEC9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2" name="عنصر نائب للمحتوى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34" name="عنصر نائب للمحتوى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cxnSp>
        <p:nvCxnSpPr>
          <p:cNvPr id="10" name="رابط مستقيم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4345-C76B-4A8C-9FC9-E930889BEEC9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0D6C-DB9C-48D7-9484-76138E3B645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4345-C76B-4A8C-9FC9-E930889BEEC9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0D6C-DB9C-48D7-9484-76138E3B64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صر نائب للمحتوى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1" name="عنوان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3694345-C76B-4A8C-9FC9-E930889BEEC9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4CB0D6C-DB9C-48D7-9484-76138E3B645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8" name="عنصر نائب للتاريخ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4345-C76B-4A8C-9FC9-E930889BEEC9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B0D6C-DB9C-48D7-9484-76138E3B645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4345-C76B-4A8C-9FC9-E930889BEEC9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0D6C-DB9C-48D7-9484-76138E3B64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94345-C76B-4A8C-9FC9-E930889BEEC9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0D6C-DB9C-48D7-9484-76138E3B64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3694345-C76B-4A8C-9FC9-E930889BEEC9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4CB0D6C-DB9C-48D7-9484-76138E3B645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IQ" dirty="0" smtClean="0"/>
              <a:t>علم البيان</a:t>
            </a:r>
          </a:p>
          <a:p>
            <a:r>
              <a:rPr lang="ar-IQ" dirty="0" smtClean="0"/>
              <a:t>المرحلة الثانية شعبة (د)</a:t>
            </a:r>
          </a:p>
          <a:p>
            <a:r>
              <a:rPr lang="ar-IQ" dirty="0" smtClean="0"/>
              <a:t>. د. أم البنين جعفر الصادق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 smtClean="0"/>
              <a:t>الكناية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949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b="1" dirty="0"/>
              <a:t>الكناية لغة : </a:t>
            </a:r>
            <a:r>
              <a:rPr lang="ar-IQ" dirty="0"/>
              <a:t>هي مصدر وفعله ثلاثي جاءت لامه ياءً و </a:t>
            </a:r>
            <a:r>
              <a:rPr lang="ar-IQ" dirty="0" err="1"/>
              <a:t>وا</a:t>
            </a:r>
            <a:r>
              <a:rPr lang="ar-IQ" dirty="0"/>
              <a:t> </a:t>
            </a:r>
            <a:r>
              <a:rPr lang="ar-IQ" dirty="0" err="1"/>
              <a:t>وا</a:t>
            </a:r>
            <a:r>
              <a:rPr lang="ar-IQ" dirty="0"/>
              <a:t> ، فقيل كنى يكنى، وكنا </a:t>
            </a:r>
            <a:r>
              <a:rPr lang="ar-IQ" dirty="0" err="1" smtClean="0"/>
              <a:t>يكنو</a:t>
            </a:r>
            <a:endParaRPr lang="ar-IQ" dirty="0" smtClean="0"/>
          </a:p>
          <a:p>
            <a:r>
              <a:rPr lang="ar-IQ" b="1" dirty="0"/>
              <a:t>الكناية اصطلاحاً : </a:t>
            </a:r>
            <a:r>
              <a:rPr lang="ar-IQ" dirty="0"/>
              <a:t>عرفها </a:t>
            </a:r>
            <a:r>
              <a:rPr lang="ar-IQ" b="1" dirty="0"/>
              <a:t>عبد القاهر الجرجاني </a:t>
            </a:r>
            <a:r>
              <a:rPr lang="ar-IQ" dirty="0"/>
              <a:t>: الكناية أن يريد المتكلم إثبات معنى من المعاني فلا يذكره باللفظ</a:t>
            </a:r>
          </a:p>
          <a:p>
            <a:r>
              <a:rPr lang="ar-IQ" dirty="0"/>
              <a:t>الموضوع له في اللغة ولكن يجيء إلى معنى هو تاليه وردفه في الوجود فيومئ به إليه ويجعله دليلاً عليه</a:t>
            </a:r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 smtClean="0"/>
              <a:t>الكناية</a:t>
            </a:r>
            <a:br>
              <a:rPr lang="ar-IQ" dirty="0" smtClean="0"/>
            </a:br>
            <a:r>
              <a:rPr lang="ar-IQ" dirty="0" smtClean="0"/>
              <a:t>لغة واصطلاحا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088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dirty="0"/>
              <a:t>تتألف الكناية في بنائها التعبيري من ثلاثة أركان :</a:t>
            </a:r>
          </a:p>
          <a:p>
            <a:r>
              <a:rPr lang="ar-IQ" dirty="0"/>
              <a:t>أولها: المكنى به : وهو دلالة اللفظ الظاهرة التي تقوم دليلا على م ا رد التكلم.</a:t>
            </a:r>
          </a:p>
          <a:p>
            <a:r>
              <a:rPr lang="ar-IQ" dirty="0"/>
              <a:t>وثانيها: المكنى عنه : وهو المعنى اللازم للمكنى به الذي يرمي إليه الناطق بالكناية .</a:t>
            </a:r>
          </a:p>
          <a:p>
            <a:r>
              <a:rPr lang="ar-IQ" dirty="0"/>
              <a:t>وثالثها: القرينة العقلية التي يفرزها سياق الكلام لترشد إلى المكنى عنه وتمنع إ ا ردة المعنى المكنى به .</a:t>
            </a:r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أركان الكناية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654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IQ" b="1" dirty="0" smtClean="0"/>
              <a:t>أولاهما </a:t>
            </a:r>
            <a:r>
              <a:rPr lang="ar-IQ" b="1" dirty="0"/>
              <a:t>: </a:t>
            </a:r>
            <a:r>
              <a:rPr lang="ar-IQ" dirty="0"/>
              <a:t>مجموعة أنواع الكناية على أساس طبيعة المكنى عنه وتشتمل على ثلاثة أنواع هي : الكناية عن الصفة ،</a:t>
            </a:r>
          </a:p>
          <a:p>
            <a:pPr algn="just" rtl="1"/>
            <a:r>
              <a:rPr lang="ar-IQ" dirty="0"/>
              <a:t>والكناية عن الموصوف ، والكناية عن النسبة .</a:t>
            </a:r>
          </a:p>
          <a:p>
            <a:pPr algn="just" rtl="1"/>
            <a:r>
              <a:rPr lang="ar-IQ" b="1" dirty="0" smtClean="0"/>
              <a:t>وثانيتهما: </a:t>
            </a:r>
            <a:r>
              <a:rPr lang="ar-IQ" dirty="0"/>
              <a:t>مجموعة أنواع الكناية في </a:t>
            </a:r>
            <a:r>
              <a:rPr lang="ar-IQ" dirty="0" smtClean="0"/>
              <a:t>ضوء </a:t>
            </a:r>
            <a:r>
              <a:rPr lang="ar-IQ" dirty="0"/>
              <a:t>السياق </a:t>
            </a:r>
            <a:r>
              <a:rPr lang="ar-IQ" dirty="0" smtClean="0"/>
              <a:t>والوسائط </a:t>
            </a:r>
            <a:r>
              <a:rPr lang="ar-IQ" dirty="0"/>
              <a:t>التي توصلنا إلى المكنى عنه ، وابرزها أربعة أنواع </a:t>
            </a:r>
            <a:r>
              <a:rPr lang="ar-IQ" dirty="0" smtClean="0"/>
              <a:t>،هي </a:t>
            </a:r>
            <a:r>
              <a:rPr lang="ar-IQ" dirty="0"/>
              <a:t>: </a:t>
            </a:r>
            <a:r>
              <a:rPr lang="ar-IQ" dirty="0" smtClean="0"/>
              <a:t>التعريض </a:t>
            </a:r>
            <a:r>
              <a:rPr lang="ar-IQ" dirty="0"/>
              <a:t>، والتلويح ، والرمز ، والاشارة .</a:t>
            </a:r>
            <a:endParaRPr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dirty="0" smtClean="0"/>
              <a:t>أقس</a:t>
            </a:r>
            <a:r>
              <a:rPr lang="ar-IQ" b="1" dirty="0" smtClean="0"/>
              <a:t>ام الكناية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6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endParaRPr lang="ar-IQ" dirty="0" smtClean="0"/>
          </a:p>
          <a:p>
            <a:pPr algn="ctr" rtl="1"/>
            <a:endParaRPr lang="ar-IQ" dirty="0"/>
          </a:p>
          <a:p>
            <a:pPr algn="ctr" rtl="1"/>
            <a:endParaRPr lang="ar-IQ" dirty="0" smtClean="0"/>
          </a:p>
          <a:p>
            <a:pPr algn="ctr" rtl="1"/>
            <a:r>
              <a:rPr lang="ar-IQ" sz="5400" dirty="0" smtClean="0"/>
              <a:t>شكراً لكم</a:t>
            </a:r>
            <a:endParaRPr lang="en-US" sz="5400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591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رق">
  <a:themeElements>
    <a:clrScheme name="ورق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ورق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ور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</TotalTime>
  <Words>201</Words>
  <Application>Microsoft Office PowerPoint</Application>
  <PresentationFormat>عرض على الشاشة (3:4)‏</PresentationFormat>
  <Paragraphs>21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ورق</vt:lpstr>
      <vt:lpstr>الكناية</vt:lpstr>
      <vt:lpstr>الكناية لغة واصطلاحا</vt:lpstr>
      <vt:lpstr>أركان الكناية</vt:lpstr>
      <vt:lpstr>أقسام الكناية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الكناية</dc:title>
  <dc:creator>user1806</dc:creator>
  <cp:lastModifiedBy>user1806</cp:lastModifiedBy>
  <cp:revision>1</cp:revision>
  <dcterms:created xsi:type="dcterms:W3CDTF">2025-12-27T17:57:37Z</dcterms:created>
  <dcterms:modified xsi:type="dcterms:W3CDTF">2025-12-27T18:02:10Z</dcterms:modified>
</cp:coreProperties>
</file>