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 snapToGrid="0" snapToObjects="1">
      <p:cViewPr>
        <p:scale>
          <a:sx n="76" d="100"/>
          <a:sy n="76" d="100"/>
        </p:scale>
        <p:origin x="-480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7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C6225-2226-4CC4-803A-3B578F793A3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F57D7-B8C4-4136-8E14-275F70609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38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39660" y="1108683"/>
            <a:ext cx="10332720" cy="505613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1F3A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n>
                <a:solidFill>
                  <a:srgbClr val="FFCCFF"/>
                </a:solidFill>
              </a:ln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0940" y="1828800"/>
            <a:ext cx="5280221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IQ" sz="3400" b="1" dirty="0" smtClean="0">
                <a:solidFill>
                  <a:srgbClr val="1F3A52"/>
                </a:solidFill>
                <a:latin typeface="Arial"/>
              </a:rPr>
              <a:t>المدارس النحوية</a:t>
            </a:r>
          </a:p>
          <a:p>
            <a:pPr algn="ctr"/>
            <a:r>
              <a:rPr lang="ar-IQ" sz="3400" b="1" dirty="0" smtClean="0">
                <a:solidFill>
                  <a:srgbClr val="1F3A52"/>
                </a:solidFill>
                <a:latin typeface="Arial"/>
              </a:rPr>
              <a:t>المرحلة الثالثة</a:t>
            </a:r>
          </a:p>
          <a:p>
            <a:pPr algn="ctr"/>
            <a:r>
              <a:rPr lang="ar-IQ" sz="3400" b="1" dirty="0">
                <a:solidFill>
                  <a:srgbClr val="1F3A52"/>
                </a:solidFill>
                <a:latin typeface="Arial"/>
              </a:rPr>
              <a:t>ا</a:t>
            </a:r>
            <a:r>
              <a:rPr lang="ar-IQ" sz="3400" b="1" dirty="0" smtClean="0">
                <a:solidFill>
                  <a:srgbClr val="1F3A52"/>
                </a:solidFill>
                <a:latin typeface="Arial"/>
              </a:rPr>
              <a:t>لمحاضرة الأولى :</a:t>
            </a:r>
            <a:r>
              <a:rPr sz="3400" b="1" dirty="0" err="1" smtClean="0">
                <a:solidFill>
                  <a:srgbClr val="1F3A52"/>
                </a:solidFill>
                <a:latin typeface="Arial"/>
              </a:rPr>
              <a:t>مصطلح</a:t>
            </a:r>
            <a:r>
              <a:rPr sz="3400" b="1" dirty="0" smtClean="0">
                <a:solidFill>
                  <a:srgbClr val="1F3A52"/>
                </a:solidFill>
                <a:latin typeface="Arial"/>
              </a:rPr>
              <a:t> </a:t>
            </a:r>
            <a:r>
              <a:rPr sz="3400" b="1" dirty="0" err="1" smtClean="0">
                <a:solidFill>
                  <a:srgbClr val="1F3A52"/>
                </a:solidFill>
                <a:latin typeface="Arial"/>
              </a:rPr>
              <a:t>النحو</a:t>
            </a:r>
            <a:endParaRPr sz="3400" b="1" dirty="0">
              <a:solidFill>
                <a:srgbClr val="1F3A52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98862" y="3429000"/>
            <a:ext cx="3563796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endParaRPr lang="ar-IQ" sz="2100" dirty="0" smtClean="0">
              <a:solidFill>
                <a:srgbClr val="464646"/>
              </a:solidFill>
              <a:latin typeface="Arial"/>
            </a:endParaRPr>
          </a:p>
          <a:p>
            <a:pPr algn="ctr"/>
            <a:r>
              <a:rPr lang="ar-IQ" sz="2100" dirty="0" smtClean="0">
                <a:solidFill>
                  <a:srgbClr val="464646"/>
                </a:solidFill>
                <a:latin typeface="Arial"/>
              </a:rPr>
              <a:t>ا</a:t>
            </a:r>
            <a:r>
              <a:rPr sz="2100" dirty="0" err="1" smtClean="0">
                <a:solidFill>
                  <a:srgbClr val="464646"/>
                </a:solidFill>
                <a:latin typeface="Arial"/>
              </a:rPr>
              <a:t>لمفهوم</a:t>
            </a:r>
            <a:r>
              <a:rPr sz="2100" dirty="0">
                <a:solidFill>
                  <a:srgbClr val="464646"/>
                </a:solidFill>
                <a:latin typeface="Arial"/>
              </a:rPr>
              <a:t>، </a:t>
            </a:r>
            <a:r>
              <a:rPr sz="2100" dirty="0" err="1">
                <a:solidFill>
                  <a:srgbClr val="464646"/>
                </a:solidFill>
                <a:latin typeface="Arial"/>
              </a:rPr>
              <a:t>الدلالة</a:t>
            </a:r>
            <a:r>
              <a:rPr sz="2100" dirty="0">
                <a:solidFill>
                  <a:srgbClr val="464646"/>
                </a:solidFill>
                <a:latin typeface="Arial"/>
              </a:rPr>
              <a:t>، </a:t>
            </a:r>
            <a:r>
              <a:rPr sz="2100" dirty="0" err="1">
                <a:solidFill>
                  <a:srgbClr val="464646"/>
                </a:solidFill>
                <a:latin typeface="Arial"/>
              </a:rPr>
              <a:t>الاستعمال</a:t>
            </a:r>
            <a:r>
              <a:rPr sz="2100" dirty="0">
                <a:solidFill>
                  <a:srgbClr val="464646"/>
                </a:solidFill>
                <a:latin typeface="Arial"/>
              </a:rPr>
              <a:t> </a:t>
            </a:r>
            <a:r>
              <a:rPr sz="2100" dirty="0" err="1">
                <a:solidFill>
                  <a:srgbClr val="464646"/>
                </a:solidFill>
                <a:latin typeface="Arial"/>
              </a:rPr>
              <a:t>الاصطلاحي</a:t>
            </a:r>
            <a:endParaRPr sz="2100" dirty="0">
              <a:solidFill>
                <a:srgbClr val="464646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1 |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أهداف المحاضرة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16696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التعرّف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إلى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الدلالة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اللغوية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لمادة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lang="ar-IQ" sz="2000" dirty="0">
                <a:solidFill>
                  <a:srgbClr val="232323"/>
                </a:solidFill>
                <a:latin typeface="Arial"/>
              </a:rPr>
              <a:t>«نحو</a:t>
            </a:r>
            <a:r>
              <a:rPr lang="ar-IQ" sz="2000" dirty="0" smtClean="0">
                <a:solidFill>
                  <a:srgbClr val="232323"/>
                </a:solidFill>
                <a:latin typeface="Arial"/>
              </a:rPr>
              <a:t>».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.</a:t>
            </a:r>
            <a:endParaRPr sz="2000" b="0" dirty="0">
              <a:solidFill>
                <a:srgbClr val="232323"/>
              </a:solidFill>
              <a:latin typeface="Arial"/>
            </a:endParaRPr>
          </a:p>
          <a:p>
            <a:pPr algn="r">
              <a:spcAft>
                <a:spcPts val="900"/>
              </a:spcAft>
            </a:pPr>
            <a:r>
              <a:rPr lang="ar-IQ" sz="2000" dirty="0" smtClean="0">
                <a:solidFill>
                  <a:srgbClr val="232323"/>
                </a:solidFill>
                <a:latin typeface="Arial"/>
              </a:rPr>
              <a:t>بيان </a:t>
            </a:r>
            <a:r>
              <a:rPr lang="ar-IQ" sz="2000" dirty="0">
                <a:solidFill>
                  <a:srgbClr val="232323"/>
                </a:solidFill>
                <a:latin typeface="Arial"/>
              </a:rPr>
              <a:t>انتقال لفظ «النحو»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من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الدلالة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العامة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إلى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الدلالة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العلمية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2000" b="0" dirty="0" err="1">
                <a:solidFill>
                  <a:srgbClr val="232323"/>
                </a:solidFill>
                <a:latin typeface="Arial"/>
              </a:rPr>
              <a:t>تمييز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النحو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بوصفه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ملكةً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وممارسةً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عن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النحو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بوصفه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علمًا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مدوّنًا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2000" b="0" dirty="0" err="1">
                <a:solidFill>
                  <a:srgbClr val="232323"/>
                </a:solidFill>
                <a:latin typeface="Arial"/>
              </a:rPr>
              <a:t>فهم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الصلة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بين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مفهوم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النحو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وموضوع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المدارس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النحوية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1 |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03569" y="320040"/>
            <a:ext cx="247215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ar-IQ" sz="2800" b="1" dirty="0" smtClean="0">
                <a:solidFill>
                  <a:srgbClr val="1F3A52"/>
                </a:solidFill>
                <a:latin typeface="Arial"/>
              </a:rPr>
              <a:t>أولًا</a:t>
            </a:r>
            <a:r>
              <a:rPr lang="ar-IQ" sz="2800" b="1" dirty="0">
                <a:solidFill>
                  <a:srgbClr val="1F3A52"/>
                </a:solidFill>
                <a:latin typeface="Arial"/>
              </a:rPr>
              <a:t>: </a:t>
            </a:r>
            <a:r>
              <a:rPr sz="2800" b="1" dirty="0" err="1" smtClean="0">
                <a:solidFill>
                  <a:srgbClr val="1F3A52"/>
                </a:solidFill>
                <a:latin typeface="Arial"/>
              </a:rPr>
              <a:t>النحو</a:t>
            </a:r>
            <a:r>
              <a:rPr sz="2800" b="1" dirty="0" smtClean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في</a:t>
            </a:r>
            <a:r>
              <a:rPr sz="2800" b="1" dirty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اللغة</a:t>
            </a:r>
            <a:endParaRPr sz="2800" b="1" dirty="0">
              <a:solidFill>
                <a:srgbClr val="1F3A52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225672"/>
            <a:ext cx="10789920" cy="12464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lang="ar-IQ" sz="200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lang="ar-IQ" sz="2000" dirty="0">
                <a:solidFill>
                  <a:srgbClr val="232323"/>
                </a:solidFill>
                <a:latin typeface="Arial"/>
              </a:rPr>
              <a:t>«النحو» في أصل الوضع العربي يدل على معانٍ متعددة، منها </a:t>
            </a:r>
            <a:r>
              <a:rPr lang="ar-IQ" sz="2000" dirty="0" smtClean="0">
                <a:solidFill>
                  <a:srgbClr val="232323"/>
                </a:solidFill>
                <a:latin typeface="Arial"/>
              </a:rPr>
              <a:t>:ا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لقصد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والجهة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والمثل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والمقدار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والنوع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lang="ar-IQ" sz="2000" dirty="0" smtClean="0">
                <a:solidFill>
                  <a:srgbClr val="232323"/>
                </a:solidFill>
                <a:latin typeface="Arial"/>
              </a:rPr>
              <a:t>  يقال :ن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حوتُ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الشيءَ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نحواً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؛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أي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قصدته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أو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اتجهت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إليه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2000" b="0" dirty="0" err="1">
                <a:solidFill>
                  <a:srgbClr val="232323"/>
                </a:solidFill>
                <a:latin typeface="Arial"/>
              </a:rPr>
              <a:t>تعدد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الدلالات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اللغوية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مهّد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لاستعمال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اللفظ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معنى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اصطلاحي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يتعلق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بقصد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طريقة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العرب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الكلام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1 |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55411" y="320040"/>
            <a:ext cx="311174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ar-IQ" sz="2800" b="1" dirty="0" smtClean="0">
                <a:solidFill>
                  <a:srgbClr val="1F3A52"/>
                </a:solidFill>
                <a:latin typeface="Arial"/>
              </a:rPr>
              <a:t>ثانيًا</a:t>
            </a:r>
            <a:r>
              <a:rPr lang="ar-IQ" sz="2800" b="1" dirty="0">
                <a:solidFill>
                  <a:srgbClr val="1F3A52"/>
                </a:solidFill>
                <a:latin typeface="Arial"/>
              </a:rPr>
              <a:t>: </a:t>
            </a:r>
            <a:r>
              <a:rPr sz="2800" b="1" dirty="0" err="1" smtClean="0">
                <a:solidFill>
                  <a:srgbClr val="1F3A52"/>
                </a:solidFill>
                <a:latin typeface="Arial"/>
              </a:rPr>
              <a:t>النحو</a:t>
            </a:r>
            <a:r>
              <a:rPr sz="2800" b="1" dirty="0" smtClean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في</a:t>
            </a:r>
            <a:r>
              <a:rPr sz="2800" b="1" dirty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الاصطلاح</a:t>
            </a:r>
            <a:endParaRPr sz="2800" b="1" dirty="0">
              <a:solidFill>
                <a:srgbClr val="1F3A52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15542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lang="ar-IQ" sz="2000" b="0" dirty="0" err="1" smtClean="0">
                <a:solidFill>
                  <a:srgbClr val="232323"/>
                </a:solidFill>
                <a:latin typeface="Arial"/>
              </a:rPr>
              <a:t>ا</a:t>
            </a:r>
            <a:r>
              <a:rPr lang="ar-IQ" sz="2000" dirty="0" err="1" smtClean="0">
                <a:solidFill>
                  <a:srgbClr val="232323"/>
                </a:solidFill>
                <a:latin typeface="Arial"/>
              </a:rPr>
              <a:t>ستقراستعمال</a:t>
            </a:r>
            <a:r>
              <a:rPr lang="ar-IQ" sz="200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lang="ar-IQ" sz="2000" dirty="0">
                <a:solidFill>
                  <a:srgbClr val="232323"/>
                </a:solidFill>
                <a:latin typeface="Arial"/>
              </a:rPr>
              <a:t>«النحو»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على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العلم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الذي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يبحث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أحوال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أواخر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الكلمات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العربية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من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حيث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الإعراب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والبناء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وما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يتصل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بذلك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من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مسائل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التركيب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2000" b="0" dirty="0" smtClean="0">
                <a:solidFill>
                  <a:srgbClr val="232323"/>
                </a:solidFill>
                <a:latin typeface="Arial"/>
              </a:rPr>
              <a:t>«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علمٌ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بأصولٍ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تُعرف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بها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أحوال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أواخر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الكلم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إعرابًا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وبناءً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»</a:t>
            </a:r>
            <a:r>
              <a:rPr lang="ar-IQ" sz="2000" dirty="0">
                <a:solidFill>
                  <a:srgbClr val="232323"/>
                </a:solidFill>
                <a:latin typeface="Arial"/>
              </a:rPr>
              <a:t> ومن التعريفات </a:t>
            </a:r>
            <a:r>
              <a:rPr lang="ar-IQ" sz="2000" dirty="0" smtClean="0">
                <a:solidFill>
                  <a:srgbClr val="232323"/>
                </a:solidFill>
                <a:latin typeface="Arial"/>
              </a:rPr>
              <a:t>المشهورة: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التعريفات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التراثية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تختلف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سعتها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؛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فبعضها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يجعل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النحو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أوسع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من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مجرد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أواخر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الكلمات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فيدخل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فيه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شيء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من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مباحث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التركيب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.</a:t>
            </a:r>
            <a:endParaRPr sz="2000" b="0" dirty="0">
              <a:solidFill>
                <a:srgbClr val="232323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1 |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26557" y="320040"/>
            <a:ext cx="314060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ar-IQ" sz="2800" b="1" dirty="0" smtClean="0">
                <a:solidFill>
                  <a:srgbClr val="1F3A52"/>
                </a:solidFill>
                <a:latin typeface="Arial"/>
              </a:rPr>
              <a:t>؟</a:t>
            </a:r>
            <a:r>
              <a:rPr sz="2800" b="1" dirty="0" smtClean="0">
                <a:solidFill>
                  <a:srgbClr val="1F3A52"/>
                </a:solidFill>
                <a:latin typeface="Arial"/>
              </a:rPr>
              <a:t>«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نحوًا</a:t>
            </a:r>
            <a:r>
              <a:rPr sz="2800" b="1" dirty="0" smtClean="0">
                <a:solidFill>
                  <a:srgbClr val="1F3A52"/>
                </a:solidFill>
                <a:latin typeface="Arial"/>
              </a:rPr>
              <a:t>»</a:t>
            </a:r>
            <a:r>
              <a:rPr lang="ar-IQ" sz="2800" b="1" dirty="0">
                <a:solidFill>
                  <a:srgbClr val="1F3A52"/>
                </a:solidFill>
                <a:latin typeface="Arial"/>
              </a:rPr>
              <a:t> لماذا سُمّي </a:t>
            </a:r>
            <a:r>
              <a:rPr lang="ar-IQ" sz="2800" b="1" dirty="0" smtClean="0">
                <a:solidFill>
                  <a:srgbClr val="1F3A52"/>
                </a:solidFill>
                <a:latin typeface="Arial"/>
              </a:rPr>
              <a:t>العلم</a:t>
            </a:r>
            <a:endParaRPr sz="2800" b="1" dirty="0">
              <a:solidFill>
                <a:srgbClr val="1F3A52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15542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2000" b="0" dirty="0" err="1">
                <a:solidFill>
                  <a:srgbClr val="232323"/>
                </a:solidFill>
                <a:latin typeface="Arial"/>
              </a:rPr>
              <a:t>ارتبطت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التسمية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بفكرة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القصد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إلى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طريقة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العرب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الكلام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2000" b="0" dirty="0" err="1">
                <a:solidFill>
                  <a:srgbClr val="232323"/>
                </a:solidFill>
                <a:latin typeface="Arial"/>
              </a:rPr>
              <a:t>ومن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أشهر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الروايات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سبب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التسمية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قصة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أبي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الأسود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الدؤلي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مع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علي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بن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أبي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طالب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لكنها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رواية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تاريخية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تعددت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صيغها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ولا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يصح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التعامل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معها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بوصفها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حقيقة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قطعية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lang="ar-IQ" sz="2000" dirty="0" smtClean="0">
                <a:solidFill>
                  <a:srgbClr val="232323"/>
                </a:solidFill>
                <a:latin typeface="Arial"/>
              </a:rPr>
              <a:t>الأدق </a:t>
            </a:r>
            <a:r>
              <a:rPr lang="ar-IQ" sz="2000" dirty="0">
                <a:solidFill>
                  <a:srgbClr val="232323"/>
                </a:solidFill>
                <a:latin typeface="Arial"/>
              </a:rPr>
              <a:t>علميًا </a:t>
            </a:r>
            <a:r>
              <a:rPr lang="ar-IQ" sz="2000" dirty="0" smtClean="0">
                <a:solidFill>
                  <a:srgbClr val="232323"/>
                </a:solidFill>
                <a:latin typeface="Arial"/>
              </a:rPr>
              <a:t>:ا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لتسمية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ثابتة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التراث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أما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قصة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نشأتها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التفصيلية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ففيها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روايات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تحتاج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إلى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نقد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وموازنة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1 |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95009" y="320040"/>
            <a:ext cx="247215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ar-IQ" sz="2800" b="1" dirty="0" smtClean="0">
                <a:solidFill>
                  <a:srgbClr val="1F3A52"/>
                </a:solidFill>
                <a:latin typeface="Arial"/>
              </a:rPr>
              <a:t>النحو</a:t>
            </a:r>
            <a:r>
              <a:rPr lang="ar-IQ" sz="2800" b="1" dirty="0">
                <a:solidFill>
                  <a:srgbClr val="1F3A52"/>
                </a:solidFill>
                <a:latin typeface="Arial"/>
              </a:rPr>
              <a:t>: </a:t>
            </a:r>
            <a:r>
              <a:rPr sz="2800" b="1" dirty="0" err="1" smtClean="0">
                <a:solidFill>
                  <a:srgbClr val="1F3A52"/>
                </a:solidFill>
                <a:latin typeface="Arial"/>
              </a:rPr>
              <a:t>ملكة</a:t>
            </a:r>
            <a:r>
              <a:rPr sz="2800" b="1" dirty="0" smtClean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أم</a:t>
            </a:r>
            <a:r>
              <a:rPr sz="2800" b="1" dirty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علم</a:t>
            </a:r>
            <a:r>
              <a:rPr sz="2800" b="1" dirty="0">
                <a:solidFill>
                  <a:srgbClr val="1F3A52"/>
                </a:solidFill>
                <a:latin typeface="Arial"/>
              </a:rPr>
              <a:t>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قبل تدوين القواعد كان لدى العربي الفصيح سليقة لغوية تمكّنه من بناء الكلام على سنن العربية.</a:t>
            </a:r>
          </a:p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بعد اتساع المجتمع الإسلامي واختلاط العرب بغيرهم، ظهرت الحاجة إلى وصف هذه السليقة وتقعيدها وتعليمها.</a:t>
            </a:r>
          </a:p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إذن النحو المدوّن جاء لاحقًا على الاستعمال اللغوي، ولم ينشئ اللغة من العدم.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1 |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موضوع علم النحو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يدرس العلاقات بين الكلمات داخل الجملة، ولا سيما ما يترتب عليها من رفع ونصب وجر وجزم.</a:t>
            </a:r>
          </a:p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يبحث في العامل والمعمول، والإسناد، والتوابع، والجمل، والروابط التي تؤثر في البنية الإعرابية.</a:t>
            </a:r>
          </a:p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تطور موضوع النحو تاريخيًا، فاتسع في بعض المصنفات ليشمل مباحث ذات صلة بالدلالة والصرف والقراءات.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1 |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ثمرة علم النحو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صيانة اللسان والقلم من الخطأ في فهم العربية واستعمالها.</a:t>
            </a:r>
          </a:p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إعانة المتعلم على قراءة النصوص العربية، ولا سيما القرآن الكريم والحديث والشعر والنثر التراثي.</a:t>
            </a:r>
          </a:p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الكشف عن العلاقات التركيبية التي تسهم في تفسير المعنى.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1 |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 dirty="0" err="1">
                <a:solidFill>
                  <a:srgbClr val="1F3A52"/>
                </a:solidFill>
                <a:latin typeface="Arial"/>
              </a:rPr>
              <a:t>مصطلحات</a:t>
            </a:r>
            <a:r>
              <a:rPr sz="2800" b="1" dirty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قريبة</a:t>
            </a:r>
            <a:endParaRPr sz="2800" b="1" dirty="0">
              <a:solidFill>
                <a:srgbClr val="1F3A52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166968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lang="ar-IQ" sz="2000" dirty="0" smtClean="0">
                <a:solidFill>
                  <a:srgbClr val="232323"/>
                </a:solidFill>
                <a:latin typeface="Arial"/>
              </a:rPr>
              <a:t>اللحن :ا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لخطأ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الكلام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واستعمل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التراث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خاصةً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مخالفة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وجوه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العربية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lang="ar-IQ" sz="2000" b="0" dirty="0" smtClean="0">
                <a:solidFill>
                  <a:srgbClr val="232323"/>
                </a:solidFill>
                <a:latin typeface="Arial"/>
              </a:rPr>
              <a:t>الإعراب: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بيان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أثر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العوامل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أواخر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الكلمات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وهو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مظهر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مركزي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الدرس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النحوي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lang="ar-IQ" sz="2000" b="0" dirty="0" smtClean="0">
                <a:solidFill>
                  <a:srgbClr val="232323"/>
                </a:solidFill>
                <a:latin typeface="Arial"/>
              </a:rPr>
              <a:t>اللغة: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أوسع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من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النحو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؛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فهي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تشمل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الأصوات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والصيغ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والدلالة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والاستعمال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وغيرها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lang="ar-IQ" sz="2000" b="0" dirty="0" smtClean="0">
                <a:solidFill>
                  <a:srgbClr val="232323"/>
                </a:solidFill>
                <a:latin typeface="Arial"/>
              </a:rPr>
              <a:t>المدرسة النحوية:</a:t>
            </a:r>
            <a:r>
              <a:rPr sz="2000" b="0" dirty="0" err="1" smtClean="0">
                <a:solidFill>
                  <a:srgbClr val="232323"/>
                </a:solidFill>
                <a:latin typeface="Arial"/>
              </a:rPr>
              <a:t>اتجاه</a:t>
            </a:r>
            <a:r>
              <a:rPr sz="20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علمي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له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شيوخ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وأصول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واختيارات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وخصائص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النظر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إلى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مسائل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32323"/>
                </a:solidFill>
                <a:latin typeface="Arial"/>
              </a:rPr>
              <a:t>النحو</a:t>
            </a:r>
            <a:r>
              <a:rPr sz="2000" b="0" dirty="0">
                <a:solidFill>
                  <a:srgbClr val="232323"/>
                </a:solidFill>
                <a:latin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1 |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النحو العربي والدرس اللغوي الحديث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النحو العربي التراثي يركز أساسًا على نظام العربية ووصفه وتقعيده.</a:t>
            </a:r>
          </a:p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الدراسات اللسانية الحديثة تستعمل مفاهيم مثل البنية، الوظيفة، التوزيع، والسياق.</a:t>
            </a:r>
          </a:p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المقارنة لا تعني إلغاء التراث؛ بل تساعد على فهم مناهجه ومصطلحاته ضمن سياقه التاريخي.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1 |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خلاصة المحاضرة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النحو لفظ عربي ذو دلالات لغوية متعددة، ثم صار اسمًا لعلم ذي موضوع محدد.</a:t>
            </a:r>
          </a:p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النحو المدوّن وصفٌ وتقعيدٌ للاستعمال العربي، وليس منشئًا للغة.</a:t>
            </a:r>
          </a:p>
          <a:p>
            <a:pPr algn="r">
              <a:spcAft>
                <a:spcPts val="900"/>
              </a:spcAft>
            </a:pPr>
            <a:r>
              <a:rPr sz="2000" b="0">
                <a:solidFill>
                  <a:srgbClr val="232323"/>
                </a:solidFill>
                <a:latin typeface="Arial"/>
              </a:rPr>
              <a:t>فهم المصطلح ضروري لفهم نشأة المدارس البصرية والكوفية واختلاف مناهجها.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1 | 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632</Words>
  <Application>Microsoft Office PowerPoint</Application>
  <PresentationFormat>مخصص</PresentationFormat>
  <Paragraphs>58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lenovo</dc:creator>
  <dc:description>generated using python-pptx</dc:description>
  <cp:lastModifiedBy>Maher</cp:lastModifiedBy>
  <cp:revision>19</cp:revision>
  <dcterms:created xsi:type="dcterms:W3CDTF">2013-01-27T09:14:16Z</dcterms:created>
  <dcterms:modified xsi:type="dcterms:W3CDTF">2026-09-16T19:17:07Z</dcterms:modified>
</cp:coreProperties>
</file>