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8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2" autoAdjust="0"/>
  </p:normalViewPr>
  <p:slideViewPr>
    <p:cSldViewPr snapToGrid="0" snapToObjects="1">
      <p:cViewPr>
        <p:scale>
          <a:sx n="76" d="100"/>
          <a:sy n="76" d="100"/>
        </p:scale>
        <p:origin x="-480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7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C6225-2226-4CC4-803A-3B578F793A3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AF57D7-B8C4-4136-8E14-275F70609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538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4400" y="1143000"/>
            <a:ext cx="10332720" cy="438912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1F3A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211224" y="1828800"/>
            <a:ext cx="5739071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 dirty="0" smtClean="0">
                <a:solidFill>
                  <a:srgbClr val="1F3A52"/>
                </a:solidFill>
                <a:latin typeface="Arial"/>
              </a:rPr>
              <a:t> </a:t>
            </a:r>
            <a:r>
              <a:rPr lang="ar-IQ" sz="3400" b="1" dirty="0">
                <a:solidFill>
                  <a:srgbClr val="1F3A52"/>
                </a:solidFill>
                <a:latin typeface="Arial"/>
              </a:rPr>
              <a:t>المحاضرة الثانية </a:t>
            </a:r>
            <a:r>
              <a:rPr lang="ar-IQ" sz="3400" b="1" dirty="0" smtClean="0">
                <a:solidFill>
                  <a:srgbClr val="1F3A52"/>
                </a:solidFill>
                <a:latin typeface="Arial"/>
              </a:rPr>
              <a:t>:</a:t>
            </a:r>
            <a:r>
              <a:rPr sz="3400" b="1" dirty="0" err="1" smtClean="0">
                <a:solidFill>
                  <a:srgbClr val="1F3A52"/>
                </a:solidFill>
                <a:latin typeface="Arial"/>
              </a:rPr>
              <a:t>نشأة</a:t>
            </a:r>
            <a:r>
              <a:rPr sz="3400" b="1" dirty="0" smtClean="0">
                <a:solidFill>
                  <a:srgbClr val="1F3A52"/>
                </a:solidFill>
                <a:latin typeface="Arial"/>
              </a:rPr>
              <a:t> </a:t>
            </a:r>
            <a:r>
              <a:rPr sz="3400" b="1" dirty="0" err="1">
                <a:solidFill>
                  <a:srgbClr val="1F3A52"/>
                </a:solidFill>
                <a:latin typeface="Arial"/>
              </a:rPr>
              <a:t>النحو</a:t>
            </a:r>
            <a:r>
              <a:rPr sz="3400" b="1" dirty="0">
                <a:solidFill>
                  <a:srgbClr val="1F3A52"/>
                </a:solidFill>
                <a:latin typeface="Arial"/>
              </a:rPr>
              <a:t> </a:t>
            </a:r>
            <a:r>
              <a:rPr sz="3400" b="1" dirty="0" err="1">
                <a:solidFill>
                  <a:srgbClr val="1F3A52"/>
                </a:solidFill>
                <a:latin typeface="Arial"/>
              </a:rPr>
              <a:t>ودوافعه</a:t>
            </a:r>
            <a:endParaRPr sz="3400" b="1" dirty="0">
              <a:solidFill>
                <a:srgbClr val="1F3A52"/>
              </a:solidFill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3429000"/>
            <a:ext cx="94183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100">
                <a:solidFill>
                  <a:srgbClr val="464646"/>
                </a:solidFill>
                <a:latin typeface="Arial"/>
              </a:rPr>
              <a:t>من السليقة العربية إلى التقعيد والتدوين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2 |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تمهيد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لم يظهر النحو العربي دفعة واحدة في صورة علم مكتمل.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سبق التقعيدَ استعمالٌ عربي فصيح قائم على السليقة.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نشأ العلم تدريجيًا نتيجة عوامل دينية ولغوية واجتماعية وتعليمية.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2 |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السليقة العربية قبل التدوين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كان العربي الفصيح يستعمل التراكيب والإعراب على وفق ما استقر في لسان قومه.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لم تكن الحاجة قائمة إلى كتاب قواعد جامع ما دامت الملكة اللغوية تؤدي وظيفتها بصورة طبيعية.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الشواهد الشعرية والنثرية القديمة تكشف عن نظام لغوي مستقر قبل ظهور المصنفات النحوية.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2 |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القرآن الكريم ودوره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اتساع الفتوحات ودخول غير العرب في الإسلام جعلا تعلم العربية ضرورة دينية وتعليمية.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ارتبطت العناية بالعربية بسلامة قراءة القرآن وفهمه.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لكن نشأة النحو لا ينبغي اختزالها في عامل واحد؛ فالظاهرة تاريخية مركبة.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2 |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اللحن بوصفه دافعًا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اللحن هو الانحراف عن وجه العربية المألوف عند الفصحاء.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تزايدت مظاهر الخوف من اللحن مع اتساع الاختلاط اللغوي.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دفع ذلك العلماء إلى جمع الشواهد ووضع ضوابط تساعد على التعليم والحفظ.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2 |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اختلاط العرب بغيرهم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نشأت مراكز حضرية متعددة ذات تنوع لغوي وثقافي.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أصبح استعمال العربية يجري في بيئات تضم العرب والموالي والناطقين بلغات أخرى.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ساهم هذا التحول في زيادة الحاجة إلى تعليم العربية على أساس منظم.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2 |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الحاجة التعليمية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انتقل النحو من ملاحظة الاستعمال إلى وضع قواعد قابلة للتعليم.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احتاج المعلمون إلى أمثلة وشواهد وتصنيفات واضحة.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أسهمت حلقات العلم والقراءة والرواية في تداول المصطلحات والقواعد.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2 |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الروايات في بدايات النحو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تربط روايات تراثية مبكرة بين أبي الأسود الدؤلي وبدايات وضع شيء من الإعراب.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وتنسب روايات أخرى دورًا إلى تلاميذه ومن جاء بعدهم.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هذه الأخبار ليست متطابقة في التفاصيل؛ لذلك يميّز الباحث بين أصل الرواية وبين التفاصيل التي قد تكون أضيفت في مراحل لاحقة.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2 |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مرحلة التأسيس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برزت البصرة مبكرًا بوصفها مركزًا مهمًا للبحث اللغوي والنحوي.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تتابع العمل من جمع المادة اللغوية إلى تصنيفها ثم صياغة القواعد.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مع سيبويه وصل التأليف النحوي إلى درجة عالية من التنظيم والتحليل.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2 |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مرحلة التوسع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lang="ar-IQ" sz="1900" b="0" dirty="0" smtClean="0">
                <a:solidFill>
                  <a:srgbClr val="232323"/>
                </a:solidFill>
                <a:latin typeface="Arial"/>
              </a:rPr>
              <a:t>تطورت المصطلحات: </a:t>
            </a:r>
            <a:r>
              <a:rPr sz="1900" b="0" dirty="0" err="1" smtClean="0">
                <a:solidFill>
                  <a:srgbClr val="232323"/>
                </a:solidFill>
                <a:latin typeface="Arial"/>
              </a:rPr>
              <a:t>العامل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المبتدأ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الخبر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الفاعل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المفعول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الحال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التمييز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وغيرها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sz="1900" b="0" dirty="0" err="1">
                <a:solidFill>
                  <a:srgbClr val="232323"/>
                </a:solidFill>
                <a:latin typeface="Arial"/>
              </a:rPr>
              <a:t>اتسعت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دائرة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الشواهد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لتشمل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القرآن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والقراءات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والشعر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وكلام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العرب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sz="1900" b="0" dirty="0" err="1">
                <a:solidFill>
                  <a:srgbClr val="232323"/>
                </a:solidFill>
                <a:latin typeface="Arial"/>
              </a:rPr>
              <a:t>ظهر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اختلاف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مناهج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الاستقراء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والاحتجاج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والترجيح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وهو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ما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مهد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لظهور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الاتجاهات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والمدارس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2 |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52885" y="320040"/>
            <a:ext cx="531427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ar-IQ" sz="2800" b="1" dirty="0" smtClean="0">
                <a:solidFill>
                  <a:srgbClr val="1F3A52"/>
                </a:solidFill>
                <a:latin typeface="Arial"/>
              </a:rPr>
              <a:t>فقط؟</a:t>
            </a:r>
            <a:r>
              <a:rPr sz="2800" b="1" dirty="0" smtClean="0">
                <a:solidFill>
                  <a:srgbClr val="1F3A52"/>
                </a:solidFill>
                <a:latin typeface="Arial"/>
              </a:rPr>
              <a:t>«</a:t>
            </a:r>
            <a:r>
              <a:rPr sz="2800" b="1" dirty="0" err="1" smtClean="0">
                <a:solidFill>
                  <a:srgbClr val="1F3A52"/>
                </a:solidFill>
                <a:latin typeface="Arial"/>
              </a:rPr>
              <a:t>الخوف</a:t>
            </a:r>
            <a:r>
              <a:rPr sz="2800" b="1" dirty="0" smtClean="0">
                <a:solidFill>
                  <a:srgbClr val="1F3A52"/>
                </a:solidFill>
                <a:latin typeface="Arial"/>
              </a:rPr>
              <a:t> </a:t>
            </a:r>
            <a:r>
              <a:rPr sz="2800" b="1" dirty="0" err="1">
                <a:solidFill>
                  <a:srgbClr val="1F3A52"/>
                </a:solidFill>
                <a:latin typeface="Arial"/>
              </a:rPr>
              <a:t>على</a:t>
            </a:r>
            <a:r>
              <a:rPr sz="2800" b="1" dirty="0">
                <a:solidFill>
                  <a:srgbClr val="1F3A52"/>
                </a:solidFill>
                <a:latin typeface="Arial"/>
              </a:rPr>
              <a:t> </a:t>
            </a:r>
            <a:r>
              <a:rPr sz="2800" b="1" dirty="0" err="1" smtClean="0">
                <a:solidFill>
                  <a:srgbClr val="1F3A52"/>
                </a:solidFill>
                <a:latin typeface="Arial"/>
              </a:rPr>
              <a:t>القرآن</a:t>
            </a:r>
            <a:r>
              <a:rPr sz="2800" b="1" dirty="0" smtClean="0">
                <a:solidFill>
                  <a:srgbClr val="1F3A52"/>
                </a:solidFill>
                <a:latin typeface="Arial"/>
              </a:rPr>
              <a:t>»</a:t>
            </a:r>
            <a:r>
              <a:rPr lang="ar-IQ" sz="2800" b="1" dirty="0" smtClean="0">
                <a:solidFill>
                  <a:srgbClr val="1F3A52"/>
                </a:solidFill>
                <a:latin typeface="Arial"/>
              </a:rPr>
              <a:t>هل كان الدافع هو</a:t>
            </a:r>
            <a:endParaRPr sz="2800" b="1" dirty="0">
              <a:solidFill>
                <a:srgbClr val="1F3A52"/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900" b="0" dirty="0" err="1">
                <a:solidFill>
                  <a:srgbClr val="232323"/>
                </a:solidFill>
                <a:latin typeface="Arial"/>
              </a:rPr>
              <a:t>هذا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العامل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مهم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لكنه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ليس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تفسيرًا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وحيدًا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كافيًا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lang="ar-IQ" sz="1900" b="0" dirty="0" smtClean="0">
                <a:solidFill>
                  <a:srgbClr val="232323"/>
                </a:solidFill>
                <a:latin typeface="Arial"/>
              </a:rPr>
              <a:t>الدوافع شملت :</a:t>
            </a:r>
            <a:r>
              <a:rPr sz="1900" b="0" dirty="0" err="1" smtClean="0">
                <a:solidFill>
                  <a:srgbClr val="232323"/>
                </a:solidFill>
                <a:latin typeface="Arial"/>
              </a:rPr>
              <a:t>تعليم</a:t>
            </a:r>
            <a:r>
              <a:rPr sz="19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العربية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مقاومة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اللحن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ضبط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القراءة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تفسير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النصوص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وتنظيم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المعرفة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اللغوية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sz="1900" b="0" dirty="0" err="1">
                <a:solidFill>
                  <a:srgbClr val="232323"/>
                </a:solidFill>
                <a:latin typeface="Arial"/>
              </a:rPr>
              <a:t>التفسير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التاريخي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الأدق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يجمع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هذه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العوامل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بدل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الاقتصار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على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قصة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واحدة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2 |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خريطة زمنية مختصرة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79"/>
            <a:ext cx="10789920" cy="160813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lang="ar-IQ" sz="1900" dirty="0" smtClean="0">
                <a:solidFill>
                  <a:srgbClr val="232323"/>
                </a:solidFill>
                <a:latin typeface="Arial"/>
              </a:rPr>
              <a:t>العصر </a:t>
            </a:r>
            <a:r>
              <a:rPr lang="ar-IQ" sz="1900" dirty="0">
                <a:solidFill>
                  <a:srgbClr val="232323"/>
                </a:solidFill>
                <a:latin typeface="Arial"/>
              </a:rPr>
              <a:t>الجاهلي وصدر </a:t>
            </a:r>
            <a:r>
              <a:rPr lang="ar-IQ" sz="1900" dirty="0" smtClean="0">
                <a:solidFill>
                  <a:srgbClr val="232323"/>
                </a:solidFill>
                <a:latin typeface="Arial"/>
              </a:rPr>
              <a:t>الإسلام: </a:t>
            </a:r>
            <a:r>
              <a:rPr sz="1900" b="0" dirty="0" err="1" smtClean="0">
                <a:solidFill>
                  <a:srgbClr val="232323"/>
                </a:solidFill>
                <a:latin typeface="Arial"/>
              </a:rPr>
              <a:t>استعمال</a:t>
            </a:r>
            <a:r>
              <a:rPr sz="19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فصيح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قائم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على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السليقة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lang="ar-IQ" sz="1900" dirty="0" smtClean="0">
                <a:solidFill>
                  <a:srgbClr val="232323"/>
                </a:solidFill>
                <a:latin typeface="Arial"/>
              </a:rPr>
              <a:t>القرن </a:t>
            </a:r>
            <a:r>
              <a:rPr lang="ar-IQ" sz="1900" dirty="0">
                <a:solidFill>
                  <a:srgbClr val="232323"/>
                </a:solidFill>
                <a:latin typeface="Arial"/>
              </a:rPr>
              <a:t>الأول </a:t>
            </a:r>
            <a:r>
              <a:rPr lang="ar-IQ" sz="1900" dirty="0" smtClean="0">
                <a:solidFill>
                  <a:srgbClr val="232323"/>
                </a:solidFill>
                <a:latin typeface="Arial"/>
              </a:rPr>
              <a:t>الهجري: </a:t>
            </a:r>
            <a:r>
              <a:rPr sz="1900" b="0" dirty="0" err="1" smtClean="0">
                <a:solidFill>
                  <a:srgbClr val="232323"/>
                </a:solidFill>
                <a:latin typeface="Arial"/>
              </a:rPr>
              <a:t>بدايات</a:t>
            </a:r>
            <a:r>
              <a:rPr sz="19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الضبط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والإشارات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الأولى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إلى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 smtClean="0">
                <a:solidFill>
                  <a:srgbClr val="232323"/>
                </a:solidFill>
                <a:latin typeface="Arial"/>
              </a:rPr>
              <a:t>الإعراب</a:t>
            </a:r>
            <a:r>
              <a:rPr sz="1900" b="0" dirty="0" smtClean="0">
                <a:solidFill>
                  <a:srgbClr val="232323"/>
                </a:solidFill>
                <a:latin typeface="Arial"/>
              </a:rPr>
              <a:t>.</a:t>
            </a:r>
            <a:endParaRPr sz="1900" b="0" dirty="0">
              <a:solidFill>
                <a:srgbClr val="232323"/>
              </a:solidFill>
              <a:latin typeface="Arial"/>
            </a:endParaRPr>
          </a:p>
          <a:p>
            <a:pPr algn="r">
              <a:spcAft>
                <a:spcPts val="900"/>
              </a:spcAft>
            </a:pPr>
            <a:r>
              <a:rPr lang="ar-IQ" sz="1900" b="0" dirty="0" smtClean="0">
                <a:solidFill>
                  <a:srgbClr val="232323"/>
                </a:solidFill>
                <a:latin typeface="Arial"/>
              </a:rPr>
              <a:t>القرن الثاني: </a:t>
            </a:r>
            <a:r>
              <a:rPr sz="1900" b="0" dirty="0" err="1" smtClean="0">
                <a:solidFill>
                  <a:srgbClr val="232323"/>
                </a:solidFill>
                <a:latin typeface="Arial"/>
              </a:rPr>
              <a:t>نمو</a:t>
            </a:r>
            <a:r>
              <a:rPr sz="19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البحث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اللغوي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والنحوي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البصرة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 smtClean="0">
                <a:solidFill>
                  <a:srgbClr val="232323"/>
                </a:solidFill>
                <a:latin typeface="Arial"/>
              </a:rPr>
              <a:t>والكوفة</a:t>
            </a:r>
            <a:r>
              <a:rPr sz="1900" b="0" dirty="0" smtClean="0">
                <a:solidFill>
                  <a:srgbClr val="232323"/>
                </a:solidFill>
                <a:latin typeface="Arial"/>
              </a:rPr>
              <a:t>.</a:t>
            </a:r>
            <a:endParaRPr sz="1900" b="0" dirty="0">
              <a:solidFill>
                <a:srgbClr val="232323"/>
              </a:solidFill>
              <a:latin typeface="Arial"/>
            </a:endParaRPr>
          </a:p>
          <a:p>
            <a:pPr algn="r">
              <a:spcAft>
                <a:spcPts val="900"/>
              </a:spcAft>
            </a:pPr>
            <a:r>
              <a:rPr lang="ar-IQ" sz="1900" b="0" dirty="0" smtClean="0">
                <a:solidFill>
                  <a:srgbClr val="232323"/>
                </a:solidFill>
                <a:latin typeface="Arial"/>
              </a:rPr>
              <a:t>القرن الثالث: </a:t>
            </a:r>
            <a:r>
              <a:rPr sz="1900" b="0" dirty="0" err="1" smtClean="0">
                <a:solidFill>
                  <a:srgbClr val="232323"/>
                </a:solidFill>
                <a:latin typeface="Arial"/>
              </a:rPr>
              <a:t>نضج</a:t>
            </a:r>
            <a:r>
              <a:rPr sz="19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التأليف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وظهور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كتب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واتجاهات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أكثر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وضوحًا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2 |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551</Words>
  <Application>Microsoft Office PowerPoint</Application>
  <PresentationFormat>مخصص</PresentationFormat>
  <Paragraphs>59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lenovo</dc:creator>
  <dc:description>generated using python-pptx</dc:description>
  <cp:lastModifiedBy>Maher</cp:lastModifiedBy>
  <cp:revision>19</cp:revision>
  <dcterms:created xsi:type="dcterms:W3CDTF">2013-01-27T09:14:16Z</dcterms:created>
  <dcterms:modified xsi:type="dcterms:W3CDTF">2026-09-16T19:56:25Z</dcterms:modified>
</cp:coreProperties>
</file>