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 snapToObjects="1">
      <p:cViewPr>
        <p:scale>
          <a:sx n="76" d="100"/>
          <a:sy n="76" d="100"/>
        </p:scale>
        <p:origin x="-48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8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AC6225-2226-4CC4-803A-3B578F793A38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F57D7-B8C4-4136-8E14-275F706098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38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14400" y="1143000"/>
            <a:ext cx="10332720" cy="4389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1F3A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333854" y="1828800"/>
            <a:ext cx="5493812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المحاضرة </a:t>
            </a:r>
            <a:r>
              <a:rPr lang="ar-IQ" sz="3400" b="1" dirty="0">
                <a:solidFill>
                  <a:srgbClr val="1F3A52"/>
                </a:solidFill>
                <a:latin typeface="Arial"/>
              </a:rPr>
              <a:t>الثالثة </a:t>
            </a:r>
            <a:r>
              <a:rPr lang="ar-IQ" sz="3400" b="1" dirty="0" smtClean="0">
                <a:solidFill>
                  <a:srgbClr val="1F3A52"/>
                </a:solidFill>
                <a:latin typeface="Arial"/>
              </a:rPr>
              <a:t>:</a:t>
            </a:r>
            <a:r>
              <a:rPr sz="3400" b="1" dirty="0" err="1" smtClean="0">
                <a:solidFill>
                  <a:srgbClr val="1F3A52"/>
                </a:solidFill>
                <a:latin typeface="Arial"/>
              </a:rPr>
              <a:t>أصالة</a:t>
            </a:r>
            <a:r>
              <a:rPr sz="3400" b="1" dirty="0" smtClean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النحو</a:t>
            </a:r>
            <a:r>
              <a:rPr sz="3400" b="1" dirty="0">
                <a:solidFill>
                  <a:srgbClr val="1F3A52"/>
                </a:solidFill>
                <a:latin typeface="Arial"/>
              </a:rPr>
              <a:t> </a:t>
            </a:r>
            <a:r>
              <a:rPr sz="3400" b="1" dirty="0" err="1">
                <a:solidFill>
                  <a:srgbClr val="1F3A52"/>
                </a:solidFill>
                <a:latin typeface="Arial"/>
              </a:rPr>
              <a:t>العربي</a:t>
            </a:r>
            <a:endParaRPr sz="3400" b="1" dirty="0">
              <a:solidFill>
                <a:srgbClr val="1F3A52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3429000"/>
            <a:ext cx="94183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100">
                <a:solidFill>
                  <a:srgbClr val="464646"/>
                </a:solidFill>
                <a:latin typeface="Arial"/>
              </a:rPr>
              <a:t>مصادره الداخلية، ومناقشة دعوى التأثر بالمنطق اليوناني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مفهوم الأصالة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الأصالة تعني أن النحو العربي نشأ أساسًا من داخل البيئة العربية وحاجاتها اللغوية.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لا تعني الأصالة أن العلم لم يستفد لاحقًا من أي علوم أخرى.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ينبغي التفريق بين أصل النحو في نشأته الأولى وبين مراحل تطوره اللاحقة.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أدلة على أصالة النحو العربي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وجود ممارسة لغوية عربية فصيحة سابقة على التدوين.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الاعتماد المبكر على السماع من القرآن والقراءات والشعر وكلام العرب.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تطور مصطلحات نحوية خاصة بالنظام العربي قبل شيوع التأثيرات الفلسفية في الثقافة العربية.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السماع والاستقراء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السماع مصدر أساسي في جمع المادة اللغوية عند النحاة.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اعتمد العلماء على الرواية عن الفصحاء، وعلى الشعر والنثر والقراءات.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ثم انتقلوا من الجزئيات المسموعة إلى استنباط القواعد العامة.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القياس في النحو العربي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القياس هو حمل غير المنقول على المنقول لعلة جامعة بينهما.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استعمل النحاة القياس لتفسير ظواهر كثيرة وتوسيع القدرة على توليد الأحكام.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القياس النحوي جزء أصيل من المنهج العربي، وإن اختلفت درجات استعماله بين العلماء.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العامل والإعراب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نظرية العامل من أبرز الخصائص المنهجية في النحو العربي.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تفسر كثيرًا من العلاقات الإعرابية على أساس التأثير بين العناصر.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بلغت هذه النظرية درجة عالية من التجريد عند البصريين، ثم نوقشت ونُقدت في مراحل لاحقة.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هل تأثر النحو العربي باليونانية؟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ظهرت آراء حديثة قديمة تربط بعض مفاهيم النحو بالمنطق اليوناني.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لكن التشابه بين بعض المصطلحات أو طرائق التصنيف لا يكفي وحده لإثبات الاقتباس.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الأقوى تاريخيًا أن النحو العربي كان قد قطع شوطًا مهمًا قبل ازدهار حركة الترجمة الفلسفية.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موضع تأثير المنطق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ظهر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تأثير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العلوم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العقلية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بصورة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أوضح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بعض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مراحل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المتأخرة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الشروح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والجدل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والتقسيمات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sz="1900" b="0" dirty="0" err="1">
                <a:solidFill>
                  <a:srgbClr val="232323"/>
                </a:solidFill>
                <a:latin typeface="Arial"/>
              </a:rPr>
              <a:t>قد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يستفيد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النحوي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المنطق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طريقة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العرض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أو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التعليل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دون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يعني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ذلك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أصل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مقتبس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منه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  <a:p>
            <a:pPr algn="r">
              <a:spcAft>
                <a:spcPts val="900"/>
              </a:spcAft>
            </a:pPr>
            <a:r>
              <a:rPr lang="ar-IQ" sz="1900" b="0" dirty="0" smtClean="0">
                <a:solidFill>
                  <a:srgbClr val="232323"/>
                </a:solidFill>
                <a:latin typeface="Arial"/>
              </a:rPr>
              <a:t>إذن :</a:t>
            </a:r>
            <a:r>
              <a:rPr sz="1900" b="0" dirty="0" err="1" smtClean="0">
                <a:solidFill>
                  <a:srgbClr val="232323"/>
                </a:solidFill>
                <a:latin typeface="Arial"/>
              </a:rPr>
              <a:t>التأثر</a:t>
            </a:r>
            <a:r>
              <a:rPr sz="1900" b="0" dirty="0" smtClean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اللاحق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ممكن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وموجود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في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بعض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المواضع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،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أما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أصل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النحو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فله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جذور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عربية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 </a:t>
            </a:r>
            <a:r>
              <a:rPr sz="1900" b="0" dirty="0" err="1">
                <a:solidFill>
                  <a:srgbClr val="232323"/>
                </a:solidFill>
                <a:latin typeface="Arial"/>
              </a:rPr>
              <a:t>واضحة</a:t>
            </a:r>
            <a:r>
              <a:rPr sz="1900" b="0" dirty="0">
                <a:solidFill>
                  <a:srgbClr val="232323"/>
                </a:solidFill>
                <a:latin typeface="Arial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أصالة النحو لا تعني الجمود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النحو العربي علم تاريخي تطور عبر طبقات متعددة.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استفاد من البلاغة وأصول الفقه والمنطق وغيرها في بعض مراحل تطوره.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الاستفادة من علوم أخرى لا تنفي أصالة المنهج في بداياته.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800" b="1">
                <a:solidFill>
                  <a:srgbClr val="1F3A52"/>
                </a:solidFill>
                <a:latin typeface="Arial"/>
              </a:rPr>
              <a:t>نماذج من التفاعل الداخلي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تطور مفهوم العامل نتيجة مناقشة الشواهد وتعدد القراءات.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توسع باب القياس بسبب الحاجة إلى تفسير ما لم يرد فيه سماع مباشر.</a:t>
            </a:r>
          </a:p>
          <a:p>
            <a:pPr algn="r">
              <a:spcAft>
                <a:spcPts val="900"/>
              </a:spcAft>
            </a:pPr>
            <a:r>
              <a:rPr sz="1900" b="0">
                <a:solidFill>
                  <a:srgbClr val="232323"/>
                </a:solidFill>
                <a:latin typeface="Arial"/>
              </a:rPr>
              <a:t>تعددت الآراء داخل المدرسة الواحدة نفسها، مما يدل على حيوية البحث النحوي.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1F3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565392"/>
            <a:ext cx="112471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000">
                <a:solidFill>
                  <a:srgbClr val="FFFFFF"/>
                </a:solidFill>
                <a:latin typeface="Arial"/>
              </a:rPr>
              <a:t>المدارس النحوية | المحاضرة 3 |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464</Words>
  <Application>Microsoft Office PowerPoint</Application>
  <PresentationFormat>مخصص</PresentationFormat>
  <Paragraphs>48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lenovo</dc:creator>
  <dc:description>generated using python-pptx</dc:description>
  <cp:lastModifiedBy>Maher</cp:lastModifiedBy>
  <cp:revision>20</cp:revision>
  <dcterms:created xsi:type="dcterms:W3CDTF">2013-01-27T09:14:16Z</dcterms:created>
  <dcterms:modified xsi:type="dcterms:W3CDTF">2026-09-16T19:41:00Z</dcterms:modified>
</cp:coreProperties>
</file>