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94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 snapToGrid="0" snapToObjects="1">
      <p:cViewPr>
        <p:scale>
          <a:sx n="76" d="100"/>
          <a:sy n="76" d="100"/>
        </p:scale>
        <p:origin x="-480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C6225-2226-4CC4-803A-3B578F793A3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F57D7-B8C4-4136-8E14-275F70609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38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1143000"/>
            <a:ext cx="10332720" cy="43891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1F3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466630" y="1828800"/>
            <a:ext cx="722826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ar-IQ" sz="3400" b="1" dirty="0" smtClean="0">
                <a:solidFill>
                  <a:srgbClr val="1F3A52"/>
                </a:solidFill>
                <a:latin typeface="Arial"/>
              </a:rPr>
              <a:t>المحاضرة الرابعة:</a:t>
            </a:r>
            <a:r>
              <a:rPr lang="ar-IQ" sz="3400" b="1" dirty="0">
                <a:solidFill>
                  <a:srgbClr val="1F3A52"/>
                </a:solidFill>
                <a:latin typeface="Arial"/>
              </a:rPr>
              <a:t> النحو البصري </a:t>
            </a:r>
            <a:r>
              <a:rPr lang="ar-IQ" sz="3400" b="1" dirty="0" smtClean="0">
                <a:solidFill>
                  <a:srgbClr val="1F3A52"/>
                </a:solidFill>
                <a:latin typeface="Arial"/>
              </a:rPr>
              <a:t>-</a:t>
            </a:r>
            <a:r>
              <a:rPr sz="3400" b="1" dirty="0" err="1" smtClean="0">
                <a:solidFill>
                  <a:srgbClr val="1F3A52"/>
                </a:solidFill>
                <a:latin typeface="Arial"/>
              </a:rPr>
              <a:t>النشأة</a:t>
            </a:r>
            <a:r>
              <a:rPr sz="34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3A52"/>
                </a:solidFill>
                <a:latin typeface="Arial"/>
              </a:rPr>
              <a:t>والتطور</a:t>
            </a:r>
            <a:endParaRPr sz="34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3429000"/>
            <a:ext cx="9418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>
                <a:solidFill>
                  <a:srgbClr val="464646"/>
                </a:solidFill>
                <a:latin typeface="Arial"/>
              </a:rPr>
              <a:t>البصرة، روادها، أصولها في الاحتجاج والقياس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تمهيد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تعد البصرة من أقدم وأهم مراكز الدرس النحوي العربي.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ارتبط نشوء المدرسة البصرية بالبحث في العربية والقرآن والقراءات والشعر.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تطور المذهب البصري عبر أجيال، ولم يكن نظامًا مغلقًا منذ البداية.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لماذا البصرة؟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موقعها الحضري واتصالها ببيئات عربية متعددة أتاحا جمع مادة لغوية واسعة.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نشاط الرواية والقراءة والشعر أسهم في توفير الشواهد.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قربها من البادية جعل الرحلة إلى الأعراب مصدرًا مهمًا للسماع.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مراحل النشأة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تُنسب البدايات إلى جهود مبكرة في الضبط والتعليم.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تبلورت المدرسة مع علماء مثل عيسى بن عمر وأبي عمرو بن العلاء والخليل بن أحمد.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بلغت مرحلة النضج مع سيبويه ومن جاء بعده.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الخليل بن أحمد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من أبرز أعلام البصرة، وله أثر بالغ في الدرس اللغوي والعروضي.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أفاد النحو من دقة الملاحظة والتحليل، وارتبط اسمه بتطور فكرة العامل وبناء التصورات الصوتية واللغوية.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كان له أثر كبير في تكوين منهج تلميذه سيبويه.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51490" y="320040"/>
            <a:ext cx="22156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 dirty="0" err="1">
                <a:solidFill>
                  <a:srgbClr val="1F3A52"/>
                </a:solidFill>
                <a:latin typeface="Arial"/>
              </a:rPr>
              <a:t>سيبويه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«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الكتاب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0887" y="1325880"/>
            <a:ext cx="10789920" cy="11772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lang="ar-IQ" sz="1850" dirty="0">
                <a:solidFill>
                  <a:srgbClr val="232323"/>
                </a:solidFill>
                <a:latin typeface="Arial"/>
              </a:rPr>
              <a:t>«الكتاب» 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أقدم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مصنف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نحوي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شامل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وصل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إلينا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بهذه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الدرجة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من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التنظيم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850" b="0" dirty="0" err="1">
                <a:solidFill>
                  <a:srgbClr val="232323"/>
                </a:solidFill>
                <a:latin typeface="Arial"/>
              </a:rPr>
              <a:t>جمع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مسائل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نحوية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وصرفية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وصوتية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واستند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إلى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الشواهد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والاستقراء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والتعليل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850" b="0" dirty="0" err="1">
                <a:solidFill>
                  <a:srgbClr val="232323"/>
                </a:solidFill>
                <a:latin typeface="Arial"/>
              </a:rPr>
              <a:t>أصبح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الكتاب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أساسًا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مركزيًا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تاريخ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العربي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وتعددت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شروحه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ود</a:t>
            </a:r>
            <a:r>
              <a:rPr lang="ar-IQ" sz="1850" dirty="0">
                <a:solidFill>
                  <a:srgbClr val="232323"/>
                </a:solidFill>
                <a:latin typeface="Arial"/>
              </a:rPr>
              <a:t>ر</a:t>
            </a:r>
            <a:r>
              <a:rPr sz="1850" b="0" dirty="0" err="1" smtClean="0">
                <a:solidFill>
                  <a:srgbClr val="232323"/>
                </a:solidFill>
                <a:latin typeface="Arial"/>
              </a:rPr>
              <a:t>اساته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 dirty="0" err="1">
                <a:solidFill>
                  <a:srgbClr val="1F3A52"/>
                </a:solidFill>
                <a:latin typeface="Arial"/>
              </a:rPr>
              <a:t>خصائص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المنهج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البصري</a:t>
            </a:r>
            <a:endParaRPr sz="28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العناية بالقياس والتعليل.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التشدد النسبي في قبول الشواهد والروايات اللغوية.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محاولة بناء نظام مطّرد يفسر أكبر قدر من الظواهر.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كثرة الاحتكام إلى العلل والاطراد في الترجيح.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مفهوم القياس عند البصريين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يمثل القياس وسيلة لتعميم الحكم من المسموع إلى غير المسموع.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كانوا يفضلون القاعدة المطردة عند وجودها، مع مراعاة السماع.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لا يعني ذلك إهمال السماع؛ بل السماع أساس مهم والقياس أداة للتعميم.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موقفهم من اللغات واللهجات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لم يقبل البصريون كل ما روي عن العرب بدرجة واحدة.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ميزوا بين الفصيح والأفصح، وبين المطرد والشاذ، وفق معاييرهم.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أسهم هذا الموقف في بناء صورة معيارية قوية للعربية.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تطور المدرسة البصرية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بعد سيبويه استمر تطوير القواعد في أعمال المازني والمبرد وغيرهما.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دخلت المدرسة في حوار طويل مع المدرسة الكوفية.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في مراحل لاحقة تداخلت الآراء، فأصبح من الصعب أحيانًا نسب كل مسألة إلى اتجاه واحد بصورة مطلقة.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76691" y="320040"/>
            <a:ext cx="499046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ar-IQ" sz="2800" b="1" dirty="0" smtClean="0">
                <a:solidFill>
                  <a:srgbClr val="1F3A52"/>
                </a:solidFill>
                <a:latin typeface="Arial"/>
              </a:rPr>
              <a:t>البصريون والكوفيون :</a:t>
            </a:r>
            <a:r>
              <a:rPr sz="2800" b="1" dirty="0" err="1" smtClean="0">
                <a:solidFill>
                  <a:srgbClr val="1F3A52"/>
                </a:solidFill>
                <a:latin typeface="Arial"/>
              </a:rPr>
              <a:t>أمثلة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عامة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للخلاف</a:t>
            </a:r>
            <a:endParaRPr sz="28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789920" cy="7771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 dirty="0" err="1">
                <a:solidFill>
                  <a:srgbClr val="232323"/>
                </a:solidFill>
                <a:latin typeface="Arial"/>
              </a:rPr>
              <a:t>اختلفوا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بعض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الأبواب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المتعلقة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بالعامل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والاشتقاق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والقياس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والشواهد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850" b="0" dirty="0" err="1">
                <a:solidFill>
                  <a:srgbClr val="232323"/>
                </a:solidFill>
                <a:latin typeface="Arial"/>
              </a:rPr>
              <a:t>تفاوتوا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قبول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بعض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اللغات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والروايات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وفي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تفسير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بعض</a:t>
            </a:r>
            <a:r>
              <a:rPr sz="185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850" b="0" dirty="0" err="1">
                <a:solidFill>
                  <a:srgbClr val="232323"/>
                </a:solidFill>
                <a:latin typeface="Arial"/>
              </a:rPr>
              <a:t>التراكيب</a:t>
            </a:r>
            <a:r>
              <a:rPr sz="1850" b="0" dirty="0" smtClean="0">
                <a:solidFill>
                  <a:srgbClr val="232323"/>
                </a:solidFill>
                <a:latin typeface="Arial"/>
              </a:rPr>
              <a:t>.</a:t>
            </a:r>
            <a:endParaRPr sz="1850" b="0" dirty="0">
              <a:solidFill>
                <a:srgbClr val="232323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أبرز الأعلام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أبو عمرو بن العلاء — عيسى بن عمر — الخليل بن أحمد — سيبويه.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الأخفش الأوسط — المازني — المبرد.</a:t>
            </a:r>
          </a:p>
          <a:p>
            <a:pPr algn="r">
              <a:spcAft>
                <a:spcPts val="900"/>
              </a:spcAft>
            </a:pPr>
            <a:r>
              <a:rPr sz="1850" b="0">
                <a:solidFill>
                  <a:srgbClr val="232323"/>
                </a:solidFill>
                <a:latin typeface="Arial"/>
              </a:rPr>
              <a:t>ويمثل هؤلاء أجيالًا مختلفة من تطور الاتجاه البصري.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4 |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507</Words>
  <Application>Microsoft Office PowerPoint</Application>
  <PresentationFormat>مخصص</PresentationFormat>
  <Paragraphs>58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lenovo</dc:creator>
  <dc:description>generated using python-pptx</dc:description>
  <cp:lastModifiedBy>Maher</cp:lastModifiedBy>
  <cp:revision>19</cp:revision>
  <dcterms:created xsi:type="dcterms:W3CDTF">2013-01-27T09:14:16Z</dcterms:created>
  <dcterms:modified xsi:type="dcterms:W3CDTF">2026-09-16T19:47:06Z</dcterms:modified>
</cp:coreProperties>
</file>