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7" d="100"/>
          <a:sy n="87" d="100"/>
        </p:scale>
        <p:origin x="499"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488755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B33"/>
        </a:solidFill>
        <a:effectLst/>
      </p:bgPr>
    </p:bg>
    <p:spTree>
      <p:nvGrpSpPr>
        <p:cNvPr id="1" name=""/>
        <p:cNvGrpSpPr/>
        <p:nvPr/>
      </p:nvGrpSpPr>
      <p:grpSpPr>
        <a:xfrm>
          <a:off x="0" y="0"/>
          <a:ext cx="0" cy="0"/>
          <a:chOff x="0" y="0"/>
          <a:chExt cx="0" cy="0"/>
        </a:xfrm>
      </p:grpSpPr>
      <p:sp>
        <p:nvSpPr>
          <p:cNvPr id="2" name="Shape 0"/>
          <p:cNvSpPr/>
          <p:nvPr/>
        </p:nvSpPr>
        <p:spPr>
          <a:xfrm>
            <a:off x="8138160" y="457200"/>
            <a:ext cx="3566160" cy="457200"/>
          </a:xfrm>
          <a:prstGeom prst="roundRect">
            <a:avLst>
              <a:gd name="adj" fmla="val 20000"/>
            </a:avLst>
          </a:prstGeom>
          <a:solidFill>
            <a:srgbClr val="16294A"/>
          </a:solidFill>
          <a:ln w="12700">
            <a:solidFill>
              <a:srgbClr val="22B8CF"/>
            </a:solidFill>
            <a:prstDash val="solid"/>
          </a:ln>
        </p:spPr>
      </p:sp>
      <p:sp>
        <p:nvSpPr>
          <p:cNvPr id="3" name="Text 1"/>
          <p:cNvSpPr txBox="1"/>
          <p:nvPr/>
        </p:nvSpPr>
        <p:spPr>
          <a:xfrm>
            <a:off x="8138160" y="457200"/>
            <a:ext cx="3566160" cy="457200"/>
          </a:xfrm>
          <a:prstGeom prst="rect">
            <a:avLst/>
          </a:prstGeom>
          <a:noFill/>
          <a:ln/>
        </p:spPr>
        <p:txBody>
          <a:bodyPr wrap="square" lIns="0" tIns="0" rIns="0" bIns="0" rtlCol="0" anchor="ctr"/>
          <a:lstStyle/>
          <a:p>
            <a:pPr marL="0" indent="0" algn="ctr">
              <a:buNone/>
            </a:pPr>
            <a:r>
              <a:rPr lang="en-US" sz="1300" b="1" dirty="0" err="1">
                <a:solidFill>
                  <a:srgbClr val="22B8CF"/>
                </a:solidFill>
                <a:latin typeface="Arial" pitchFamily="34" charset="0"/>
                <a:ea typeface="Arial" pitchFamily="34" charset="-122"/>
                <a:cs typeface="Arial" pitchFamily="34" charset="-120"/>
              </a:rPr>
              <a:t>مبادئ</a:t>
            </a:r>
            <a:r>
              <a:rPr lang="en-US" sz="1300" b="1" dirty="0">
                <a:solidFill>
                  <a:srgbClr val="22B8CF"/>
                </a:solidFill>
                <a:latin typeface="Arial" pitchFamily="34" charset="0"/>
                <a:ea typeface="Arial" pitchFamily="34" charset="-122"/>
                <a:cs typeface="Arial" pitchFamily="34" charset="-120"/>
              </a:rPr>
              <a:t> </a:t>
            </a:r>
            <a:r>
              <a:rPr lang="en-US" sz="1300" b="1" dirty="0" err="1" smtClean="0">
                <a:solidFill>
                  <a:srgbClr val="22B8CF"/>
                </a:solidFill>
                <a:latin typeface="Arial" pitchFamily="34" charset="0"/>
                <a:ea typeface="Arial" pitchFamily="34" charset="-122"/>
                <a:cs typeface="Arial" pitchFamily="34" charset="-120"/>
              </a:rPr>
              <a:t>الحاسوب</a:t>
            </a:r>
            <a:endParaRPr lang="ar-IQ" sz="1300" b="1" dirty="0" smtClean="0">
              <a:solidFill>
                <a:srgbClr val="22B8CF"/>
              </a:solidFill>
              <a:latin typeface="Arial" pitchFamily="34" charset="0"/>
              <a:ea typeface="Arial" pitchFamily="34" charset="-122"/>
              <a:cs typeface="Arial" pitchFamily="34" charset="-120"/>
            </a:endParaRPr>
          </a:p>
          <a:p>
            <a:pPr marL="0" indent="0" algn="ctr">
              <a:buNone/>
            </a:pPr>
            <a:r>
              <a:rPr lang="ar-IQ" sz="1300" b="1" dirty="0" smtClean="0">
                <a:solidFill>
                  <a:srgbClr val="22B8CF"/>
                </a:solidFill>
                <a:latin typeface="Arial" pitchFamily="34" charset="0"/>
                <a:cs typeface="Arial" pitchFamily="34" charset="-120"/>
              </a:rPr>
              <a:t>الكورس الثاني</a:t>
            </a:r>
            <a:endParaRPr lang="en-US" sz="1300" dirty="0"/>
          </a:p>
        </p:txBody>
      </p:sp>
      <p:sp>
        <p:nvSpPr>
          <p:cNvPr id="4" name="Shape 2"/>
          <p:cNvSpPr/>
          <p:nvPr/>
        </p:nvSpPr>
        <p:spPr>
          <a:xfrm>
            <a:off x="822960" y="2651760"/>
            <a:ext cx="1737360" cy="1737360"/>
          </a:xfrm>
          <a:prstGeom prst="ellipse">
            <a:avLst/>
          </a:prstGeom>
          <a:solidFill>
            <a:srgbClr val="16294A"/>
          </a:solidFill>
          <a:ln/>
        </p:spPr>
      </p:sp>
      <p:sp>
        <p:nvSpPr>
          <p:cNvPr id="5" name="Shape 3"/>
          <p:cNvSpPr/>
          <p:nvPr/>
        </p:nvSpPr>
        <p:spPr>
          <a:xfrm>
            <a:off x="1234440" y="3063240"/>
            <a:ext cx="914400" cy="914400"/>
          </a:xfrm>
          <a:prstGeom prst="ellipse">
            <a:avLst/>
          </a:prstGeom>
          <a:solidFill>
            <a:srgbClr val="1F4E8C"/>
          </a:solidFill>
          <a:ln/>
        </p:spPr>
      </p:sp>
      <p:sp>
        <p:nvSpPr>
          <p:cNvPr id="6" name="Shape 4"/>
          <p:cNvSpPr/>
          <p:nvPr/>
        </p:nvSpPr>
        <p:spPr>
          <a:xfrm>
            <a:off x="1508760" y="3337560"/>
            <a:ext cx="365760" cy="365760"/>
          </a:xfrm>
          <a:prstGeom prst="ellipse">
            <a:avLst/>
          </a:prstGeom>
          <a:solidFill>
            <a:srgbClr val="22B8CF"/>
          </a:solidFill>
          <a:ln/>
        </p:spPr>
      </p:sp>
      <p:sp>
        <p:nvSpPr>
          <p:cNvPr id="7" name="Text 5"/>
          <p:cNvSpPr txBox="1"/>
          <p:nvPr/>
        </p:nvSpPr>
        <p:spPr>
          <a:xfrm>
            <a:off x="2926080" y="2148840"/>
            <a:ext cx="8805672" cy="685800"/>
          </a:xfrm>
          <a:prstGeom prst="rect">
            <a:avLst/>
          </a:prstGeom>
          <a:noFill/>
          <a:ln/>
        </p:spPr>
        <p:txBody>
          <a:bodyPr wrap="square" lIns="0" tIns="0" rIns="0" bIns="0" rtlCol="0" anchor="ctr"/>
          <a:lstStyle/>
          <a:p>
            <a:pPr marL="0" indent="0" algn="r">
              <a:buNone/>
            </a:pPr>
            <a:r>
              <a:rPr lang="en-US" sz="4000" b="1" dirty="0">
                <a:solidFill>
                  <a:srgbClr val="FFFFFF"/>
                </a:solidFill>
                <a:latin typeface="Arial" pitchFamily="34" charset="0"/>
                <a:ea typeface="Arial" pitchFamily="34" charset="-122"/>
                <a:cs typeface="Arial" pitchFamily="34" charset="-120"/>
              </a:rPr>
              <a:t>نظام التشغيل</a:t>
            </a:r>
            <a:endParaRPr lang="en-US" sz="4000" dirty="0"/>
          </a:p>
        </p:txBody>
      </p:sp>
      <p:sp>
        <p:nvSpPr>
          <p:cNvPr id="8" name="Text 6"/>
          <p:cNvSpPr txBox="1"/>
          <p:nvPr/>
        </p:nvSpPr>
        <p:spPr>
          <a:xfrm>
            <a:off x="2926080" y="2788920"/>
            <a:ext cx="8805672" cy="502920"/>
          </a:xfrm>
          <a:prstGeom prst="rect">
            <a:avLst/>
          </a:prstGeom>
          <a:noFill/>
          <a:ln/>
        </p:spPr>
        <p:txBody>
          <a:bodyPr wrap="square" lIns="0" tIns="0" rIns="0" bIns="0" rtlCol="0" anchor="ctr"/>
          <a:lstStyle/>
          <a:p>
            <a:pPr marL="0" indent="0" algn="r">
              <a:buNone/>
            </a:pPr>
            <a:r>
              <a:rPr lang="en-US" sz="2200" i="1" dirty="0">
                <a:solidFill>
                  <a:srgbClr val="22B8CF"/>
                </a:solidFill>
                <a:latin typeface="Arial" pitchFamily="34" charset="0"/>
                <a:ea typeface="Arial" pitchFamily="34" charset="-122"/>
                <a:cs typeface="Arial" pitchFamily="34" charset="-120"/>
              </a:rPr>
              <a:t>(Windows)</a:t>
            </a:r>
            <a:endParaRPr lang="en-US" sz="2200" dirty="0"/>
          </a:p>
        </p:txBody>
      </p:sp>
      <p:sp>
        <p:nvSpPr>
          <p:cNvPr id="9" name="Text 7"/>
          <p:cNvSpPr txBox="1"/>
          <p:nvPr/>
        </p:nvSpPr>
        <p:spPr>
          <a:xfrm>
            <a:off x="2926080" y="3337560"/>
            <a:ext cx="8805672" cy="411480"/>
          </a:xfrm>
          <a:prstGeom prst="rect">
            <a:avLst/>
          </a:prstGeom>
          <a:noFill/>
          <a:ln/>
        </p:spPr>
        <p:txBody>
          <a:bodyPr wrap="square" lIns="0" tIns="0" rIns="0" bIns="0" rtlCol="0" anchor="ctr"/>
          <a:lstStyle/>
          <a:p>
            <a:pPr marL="0" indent="0" algn="r">
              <a:buNone/>
            </a:pPr>
            <a:r>
              <a:rPr lang="en-US" sz="1500" dirty="0">
                <a:solidFill>
                  <a:srgbClr val="C7D3EA"/>
                </a:solidFill>
                <a:latin typeface="Arial" pitchFamily="34" charset="0"/>
                <a:ea typeface="Arial" pitchFamily="34" charset="-122"/>
                <a:cs typeface="Arial" pitchFamily="34" charset="-120"/>
              </a:rPr>
              <a:t>سطح المكتب • شريط المهام • الأيقونات • القوائم • المجلدات</a:t>
            </a:r>
            <a:endParaRPr lang="en-US" sz="1500" dirty="0"/>
          </a:p>
        </p:txBody>
      </p:sp>
      <p:sp>
        <p:nvSpPr>
          <p:cNvPr id="10" name="Shape 8"/>
          <p:cNvSpPr/>
          <p:nvPr/>
        </p:nvSpPr>
        <p:spPr>
          <a:xfrm>
            <a:off x="2926080" y="3977640"/>
            <a:ext cx="8805672" cy="0"/>
          </a:xfrm>
          <a:prstGeom prst="line">
            <a:avLst/>
          </a:prstGeom>
          <a:noFill/>
          <a:ln w="12700">
            <a:solidFill>
              <a:srgbClr val="2A3E63"/>
            </a:solidFill>
            <a:prstDash val="solid"/>
          </a:ln>
        </p:spPr>
      </p:sp>
      <p:sp>
        <p:nvSpPr>
          <p:cNvPr id="11" name="Text 9"/>
          <p:cNvSpPr txBox="1"/>
          <p:nvPr/>
        </p:nvSpPr>
        <p:spPr>
          <a:xfrm>
            <a:off x="2926080" y="4160520"/>
            <a:ext cx="8805672" cy="365760"/>
          </a:xfrm>
          <a:prstGeom prst="rect">
            <a:avLst/>
          </a:prstGeom>
          <a:noFill/>
          <a:ln/>
        </p:spPr>
        <p:txBody>
          <a:bodyPr wrap="square" lIns="0" tIns="0" rIns="0" bIns="0" rtlCol="0" anchor="ctr"/>
          <a:lstStyle/>
          <a:p>
            <a:pPr marL="0" indent="0" algn="r">
              <a:buNone/>
            </a:pPr>
            <a:r>
              <a:rPr lang="en-US" sz="1500" dirty="0">
                <a:solidFill>
                  <a:srgbClr val="C7D3EA"/>
                </a:solidFill>
                <a:latin typeface="Arial" pitchFamily="34" charset="0"/>
                <a:ea typeface="Arial" pitchFamily="34" charset="-122"/>
                <a:cs typeface="Arial" pitchFamily="34" charset="-120"/>
              </a:rPr>
              <a:t>المحاضرة الخامسة  •  المرحلة الأولى  •  مبادئ الحاسوب</a:t>
            </a:r>
            <a:endParaRPr lang="en-US" sz="1500" dirty="0"/>
          </a:p>
        </p:txBody>
      </p:sp>
      <p:sp>
        <p:nvSpPr>
          <p:cNvPr id="12" name="Text 10"/>
          <p:cNvSpPr txBox="1"/>
          <p:nvPr/>
        </p:nvSpPr>
        <p:spPr>
          <a:xfrm>
            <a:off x="2926080" y="5806440"/>
            <a:ext cx="8805672" cy="320040"/>
          </a:xfrm>
          <a:prstGeom prst="rect">
            <a:avLst/>
          </a:prstGeom>
          <a:noFill/>
          <a:ln/>
        </p:spPr>
        <p:txBody>
          <a:bodyPr wrap="square" lIns="0" tIns="0" rIns="0" bIns="0" rtlCol="0" anchor="ctr"/>
          <a:lstStyle/>
          <a:p>
            <a:pPr marL="0" indent="0" algn="r" rtl="1">
              <a:buNone/>
            </a:pPr>
            <a:r>
              <a:rPr lang="en-US" sz="1400" b="1" dirty="0">
                <a:solidFill>
                  <a:srgbClr val="FFFFFF"/>
                </a:solidFill>
                <a:latin typeface="Arial" pitchFamily="34" charset="0"/>
                <a:ea typeface="Arial" pitchFamily="34" charset="-122"/>
                <a:cs typeface="Arial" pitchFamily="34" charset="-120"/>
              </a:rPr>
              <a:t>اعداد: م.م منتهى كاظم موسى</a:t>
            </a:r>
            <a:endParaRPr lang="en-US" sz="1400" dirty="0"/>
          </a:p>
        </p:txBody>
      </p:sp>
      <p:sp>
        <p:nvSpPr>
          <p:cNvPr id="13" name="Text 11"/>
          <p:cNvSpPr txBox="1"/>
          <p:nvPr/>
        </p:nvSpPr>
        <p:spPr>
          <a:xfrm>
            <a:off x="2926080" y="6126480"/>
            <a:ext cx="8805672" cy="320040"/>
          </a:xfrm>
          <a:prstGeom prst="rect">
            <a:avLst/>
          </a:prstGeom>
          <a:noFill/>
          <a:ln/>
        </p:spPr>
        <p:txBody>
          <a:bodyPr wrap="square" lIns="0" tIns="0" rIns="0" bIns="0" rtlCol="0" anchor="ctr"/>
          <a:lstStyle/>
          <a:p>
            <a:pPr marL="0" indent="0" algn="r">
              <a:buNone/>
            </a:pPr>
            <a:r>
              <a:rPr lang="en-US" sz="2000" b="1" dirty="0">
                <a:solidFill>
                  <a:srgbClr val="9FB0D0"/>
                </a:solidFill>
                <a:latin typeface="Arial" pitchFamily="34" charset="0"/>
                <a:ea typeface="Arial" pitchFamily="34" charset="-122"/>
                <a:cs typeface="Arial" pitchFamily="34" charset="-120"/>
              </a:rPr>
              <a:t>قسم الأديان المقارنة</a:t>
            </a:r>
            <a:endParaRPr lang="en-US" sz="2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سطح المكتب</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Desktop</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371600"/>
            <a:ext cx="11274552" cy="1417320"/>
          </a:xfrm>
          <a:prstGeom prst="roundRect">
            <a:avLst>
              <a:gd name="adj" fmla="val 516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Text 5"/>
          <p:cNvSpPr txBox="1"/>
          <p:nvPr/>
        </p:nvSpPr>
        <p:spPr>
          <a:xfrm>
            <a:off x="731520" y="1371600"/>
            <a:ext cx="10725912" cy="1417320"/>
          </a:xfrm>
          <a:prstGeom prst="rect">
            <a:avLst/>
          </a:prstGeom>
          <a:noFill/>
          <a:ln/>
        </p:spPr>
        <p:txBody>
          <a:bodyPr wrap="square" lIns="0" tIns="0" rIns="0" bIns="0" rtlCol="0" anchor="ctr"/>
          <a:lstStyle/>
          <a:p>
            <a:pPr marL="0" indent="0" algn="r" rtl="1">
              <a:buNone/>
            </a:pPr>
            <a:r>
              <a:rPr lang="en-US" sz="1300" dirty="0">
                <a:solidFill>
                  <a:srgbClr val="17233D"/>
                </a:solidFill>
                <a:latin typeface="Arial" pitchFamily="34" charset="0"/>
                <a:ea typeface="Arial" pitchFamily="34" charset="-122"/>
                <a:cs typeface="Arial" pitchFamily="34" charset="-120"/>
              </a:rPr>
              <a:t>بعد تثبيت نظام التشغيل سوف يظهر لنا سطح المكتب والذي يحتوي على صورة أو خلفية ملونة تملأ الشاشة ويستضيف مجموعة من الأيقونات مثل أيقونة سلة المحذوفات، وأيضاً ممكن أن تضع أو تعرض اختصارات التطبيقات لاحقاً بالإضافة إلى المجلدات والملفات. ويحتوي سطح المكتب أيضاً على شريط المهام (Task bar) وقائمة ابدأ (Start) الذي يوفر الوصول إلى محتوى الكمبيوتر ووظائفه.</a:t>
            </a:r>
            <a:endParaRPr lang="en-US" sz="1300" dirty="0"/>
          </a:p>
        </p:txBody>
      </p:sp>
      <p:sp>
        <p:nvSpPr>
          <p:cNvPr id="8" name="Shape 6"/>
          <p:cNvSpPr/>
          <p:nvPr/>
        </p:nvSpPr>
        <p:spPr>
          <a:xfrm>
            <a:off x="2085485" y="2971800"/>
            <a:ext cx="8017982" cy="3474720"/>
          </a:xfrm>
          <a:prstGeom prst="roundRect">
            <a:avLst>
              <a:gd name="adj" fmla="val 1316"/>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9" name="Image 0" descr="/home/claude/lecture5_pptx/media/image3.png"/>
          <p:cNvPicPr>
            <a:picLocks noChangeAspect="1"/>
          </p:cNvPicPr>
          <p:nvPr/>
        </p:nvPicPr>
        <p:blipFill>
          <a:blip r:embed="rId3"/>
          <a:stretch>
            <a:fillRect/>
          </a:stretch>
        </p:blipFill>
        <p:spPr>
          <a:xfrm>
            <a:off x="2131205" y="3017520"/>
            <a:ext cx="7926542" cy="33832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قائمة ابدأ وشريط المهام</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Start Menu &amp; Task Bar</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463040"/>
            <a:ext cx="5454396" cy="2103120"/>
          </a:xfrm>
          <a:prstGeom prst="roundRect">
            <a:avLst>
              <a:gd name="adj" fmla="val 3478"/>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Shape 5"/>
          <p:cNvSpPr/>
          <p:nvPr/>
        </p:nvSpPr>
        <p:spPr>
          <a:xfrm>
            <a:off x="5408676" y="1645920"/>
            <a:ext cx="320040" cy="320040"/>
          </a:xfrm>
          <a:prstGeom prst="roundRect">
            <a:avLst>
              <a:gd name="adj" fmla="val 20000"/>
            </a:avLst>
          </a:prstGeom>
          <a:solidFill>
            <a:srgbClr val="22B8CF"/>
          </a:solidFill>
          <a:ln/>
        </p:spPr>
      </p:sp>
      <p:sp>
        <p:nvSpPr>
          <p:cNvPr id="8" name="Text 6"/>
          <p:cNvSpPr txBox="1"/>
          <p:nvPr/>
        </p:nvSpPr>
        <p:spPr>
          <a:xfrm>
            <a:off x="685800" y="1645920"/>
            <a:ext cx="4539996" cy="365760"/>
          </a:xfrm>
          <a:prstGeom prst="rect">
            <a:avLst/>
          </a:prstGeom>
          <a:noFill/>
          <a:ln/>
        </p:spPr>
        <p:txBody>
          <a:bodyPr wrap="square" lIns="0" tIns="0" rIns="0" bIns="0" rtlCol="0" anchor="ctr"/>
          <a:lstStyle/>
          <a:p>
            <a:pPr marL="0" indent="0" algn="r" rtl="1">
              <a:buNone/>
            </a:pPr>
            <a:r>
              <a:rPr lang="en-US" sz="1500" b="1" dirty="0">
                <a:solidFill>
                  <a:srgbClr val="0F1B33"/>
                </a:solidFill>
                <a:latin typeface="Arial" pitchFamily="34" charset="0"/>
                <a:ea typeface="Arial" pitchFamily="34" charset="-122"/>
                <a:cs typeface="Arial" pitchFamily="34" charset="-120"/>
              </a:rPr>
              <a:t>قائمة ابدأ (Start Menu)</a:t>
            </a:r>
            <a:endParaRPr lang="en-US" sz="1500" dirty="0"/>
          </a:p>
        </p:txBody>
      </p:sp>
      <p:sp>
        <p:nvSpPr>
          <p:cNvPr id="9" name="Text 7"/>
          <p:cNvSpPr txBox="1"/>
          <p:nvPr/>
        </p:nvSpPr>
        <p:spPr>
          <a:xfrm>
            <a:off x="685800" y="2103120"/>
            <a:ext cx="4997196" cy="1280160"/>
          </a:xfrm>
          <a:prstGeom prst="rect">
            <a:avLst/>
          </a:prstGeom>
          <a:noFill/>
          <a:ln/>
        </p:spPr>
        <p:txBody>
          <a:bodyPr wrap="square" lIns="0" tIns="0" rIns="0" bIns="0" rtlCol="0" anchor="t"/>
          <a:lstStyle/>
          <a:p>
            <a:pPr marL="0" indent="0" algn="r" rtl="1">
              <a:buNone/>
            </a:pPr>
            <a:r>
              <a:rPr lang="en-US" sz="1250" dirty="0">
                <a:solidFill>
                  <a:srgbClr val="5B6B85"/>
                </a:solidFill>
                <a:latin typeface="Arial" pitchFamily="34" charset="0"/>
                <a:ea typeface="Arial" pitchFamily="34" charset="-122"/>
                <a:cs typeface="Arial" pitchFamily="34" charset="-120"/>
              </a:rPr>
              <a:t>هي أحد أهم الأدوات في التعامل مع نظام الويندوز، وتسمح بفتح القوائم وتشغيل التطبيقات.</a:t>
            </a:r>
            <a:endParaRPr lang="en-US" sz="1250" dirty="0"/>
          </a:p>
        </p:txBody>
      </p:sp>
      <p:sp>
        <p:nvSpPr>
          <p:cNvPr id="10" name="Shape 8"/>
          <p:cNvSpPr/>
          <p:nvPr/>
        </p:nvSpPr>
        <p:spPr>
          <a:xfrm>
            <a:off x="6277356" y="1463040"/>
            <a:ext cx="5454396" cy="2103120"/>
          </a:xfrm>
          <a:prstGeom prst="roundRect">
            <a:avLst>
              <a:gd name="adj" fmla="val 3478"/>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1" name="Shape 9"/>
          <p:cNvSpPr/>
          <p:nvPr/>
        </p:nvSpPr>
        <p:spPr>
          <a:xfrm>
            <a:off x="11228832" y="1645920"/>
            <a:ext cx="320040" cy="320040"/>
          </a:xfrm>
          <a:prstGeom prst="roundRect">
            <a:avLst>
              <a:gd name="adj" fmla="val 20000"/>
            </a:avLst>
          </a:prstGeom>
          <a:solidFill>
            <a:srgbClr val="22B8CF"/>
          </a:solidFill>
          <a:ln/>
        </p:spPr>
      </p:sp>
      <p:sp>
        <p:nvSpPr>
          <p:cNvPr id="12" name="Text 10"/>
          <p:cNvSpPr txBox="1"/>
          <p:nvPr/>
        </p:nvSpPr>
        <p:spPr>
          <a:xfrm>
            <a:off x="6505956" y="1645920"/>
            <a:ext cx="4539996" cy="365760"/>
          </a:xfrm>
          <a:prstGeom prst="rect">
            <a:avLst/>
          </a:prstGeom>
          <a:noFill/>
          <a:ln/>
        </p:spPr>
        <p:txBody>
          <a:bodyPr wrap="square" lIns="0" tIns="0" rIns="0" bIns="0" rtlCol="0" anchor="ctr"/>
          <a:lstStyle/>
          <a:p>
            <a:pPr marL="0" indent="0" algn="r" rtl="1">
              <a:buNone/>
            </a:pPr>
            <a:r>
              <a:rPr lang="en-US" sz="1500" b="1" dirty="0">
                <a:solidFill>
                  <a:srgbClr val="0F1B33"/>
                </a:solidFill>
                <a:latin typeface="Arial" pitchFamily="34" charset="0"/>
                <a:ea typeface="Arial" pitchFamily="34" charset="-122"/>
                <a:cs typeface="Arial" pitchFamily="34" charset="-120"/>
              </a:rPr>
              <a:t>شريط المهام (Task bar)</a:t>
            </a:r>
            <a:endParaRPr lang="en-US" sz="1500" dirty="0"/>
          </a:p>
        </p:txBody>
      </p:sp>
      <p:sp>
        <p:nvSpPr>
          <p:cNvPr id="13" name="Text 11"/>
          <p:cNvSpPr txBox="1"/>
          <p:nvPr/>
        </p:nvSpPr>
        <p:spPr>
          <a:xfrm>
            <a:off x="6505956" y="2103120"/>
            <a:ext cx="4997196" cy="1280160"/>
          </a:xfrm>
          <a:prstGeom prst="rect">
            <a:avLst/>
          </a:prstGeom>
          <a:noFill/>
          <a:ln/>
        </p:spPr>
        <p:txBody>
          <a:bodyPr wrap="square" lIns="0" tIns="0" rIns="0" bIns="0" rtlCol="0" anchor="t"/>
          <a:lstStyle/>
          <a:p>
            <a:pPr marL="0" indent="0" algn="r" rtl="1">
              <a:buNone/>
            </a:pPr>
            <a:r>
              <a:rPr lang="en-US" sz="1250" dirty="0">
                <a:solidFill>
                  <a:srgbClr val="5B6B85"/>
                </a:solidFill>
                <a:latin typeface="Arial" pitchFamily="34" charset="0"/>
                <a:ea typeface="Arial" pitchFamily="34" charset="-122"/>
                <a:cs typeface="Arial" pitchFamily="34" charset="-120"/>
              </a:rPr>
              <a:t>هو الشريط الموجود أسفل سطح المكتب بشكل افتراضي، ويُستخدم في المقام الأول للتبديل بين الويندوز (النوافذ) المفتوحة، بالإضافة إلى الوصول للإعدادات والمعلومات الموجودة على الحاسوب.</a:t>
            </a:r>
            <a:endParaRPr lang="en-US" sz="1250" dirty="0"/>
          </a:p>
        </p:txBody>
      </p:sp>
      <p:sp>
        <p:nvSpPr>
          <p:cNvPr id="14" name="Text 12"/>
          <p:cNvSpPr txBox="1"/>
          <p:nvPr/>
        </p:nvSpPr>
        <p:spPr>
          <a:xfrm>
            <a:off x="457200" y="3794760"/>
            <a:ext cx="11274552" cy="365760"/>
          </a:xfrm>
          <a:prstGeom prst="rect">
            <a:avLst/>
          </a:prstGeom>
          <a:noFill/>
          <a:ln/>
        </p:spPr>
        <p:txBody>
          <a:bodyPr wrap="square" lIns="0" tIns="0" rIns="0" bIns="0" rtlCol="0" anchor="ctr"/>
          <a:lstStyle/>
          <a:p>
            <a:pPr marL="0" indent="0" algn="r">
              <a:buNone/>
            </a:pPr>
            <a:r>
              <a:rPr lang="en-US" sz="1400" b="1" dirty="0">
                <a:solidFill>
                  <a:srgbClr val="0F1B33"/>
                </a:solidFill>
                <a:latin typeface="Arial" pitchFamily="34" charset="0"/>
                <a:ea typeface="Arial" pitchFamily="34" charset="-122"/>
                <a:cs typeface="Arial" pitchFamily="34" charset="-120"/>
              </a:rPr>
              <a:t>شريط المهام:</a:t>
            </a:r>
            <a:endParaRPr lang="en-US" sz="1400" dirty="0"/>
          </a:p>
        </p:txBody>
      </p:sp>
      <p:sp>
        <p:nvSpPr>
          <p:cNvPr id="15" name="Shape 13"/>
          <p:cNvSpPr/>
          <p:nvPr/>
        </p:nvSpPr>
        <p:spPr>
          <a:xfrm>
            <a:off x="411480" y="4663246"/>
            <a:ext cx="11365992" cy="914788"/>
          </a:xfrm>
          <a:prstGeom prst="roundRect">
            <a:avLst>
              <a:gd name="adj" fmla="val 4998"/>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16" name="Image 0" descr="/home/claude/lecture5_pptx/media/image4.png"/>
          <p:cNvPicPr>
            <a:picLocks noChangeAspect="1"/>
          </p:cNvPicPr>
          <p:nvPr/>
        </p:nvPicPr>
        <p:blipFill>
          <a:blip r:embed="rId3"/>
          <a:stretch>
            <a:fillRect/>
          </a:stretch>
        </p:blipFill>
        <p:spPr>
          <a:xfrm>
            <a:off x="457200" y="4708966"/>
            <a:ext cx="11274552" cy="82334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أجزاء شريط المهام</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Task Bar Sections</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417320"/>
            <a:ext cx="3575304" cy="1874520"/>
          </a:xfrm>
          <a:prstGeom prst="roundRect">
            <a:avLst>
              <a:gd name="adj" fmla="val 3902"/>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Shape 5"/>
          <p:cNvSpPr/>
          <p:nvPr/>
        </p:nvSpPr>
        <p:spPr>
          <a:xfrm>
            <a:off x="2043684" y="1600200"/>
            <a:ext cx="402336" cy="402336"/>
          </a:xfrm>
          <a:prstGeom prst="ellipse">
            <a:avLst/>
          </a:prstGeom>
          <a:solidFill>
            <a:srgbClr val="1F4E8C"/>
          </a:solidFill>
          <a:ln/>
        </p:spPr>
      </p:sp>
      <p:sp>
        <p:nvSpPr>
          <p:cNvPr id="8" name="Text 6"/>
          <p:cNvSpPr txBox="1"/>
          <p:nvPr/>
        </p:nvSpPr>
        <p:spPr>
          <a:xfrm>
            <a:off x="2043684" y="160020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9" name="Text 7"/>
          <p:cNvSpPr txBox="1"/>
          <p:nvPr/>
        </p:nvSpPr>
        <p:spPr>
          <a:xfrm>
            <a:off x="594360" y="2194560"/>
            <a:ext cx="3300984" cy="365760"/>
          </a:xfrm>
          <a:prstGeom prst="rect">
            <a:avLst/>
          </a:prstGeom>
          <a:noFill/>
          <a:ln/>
        </p:spPr>
        <p:txBody>
          <a:bodyPr wrap="square" lIns="0" tIns="0" rIns="0" bIns="0" rtlCol="0" anchor="t"/>
          <a:lstStyle/>
          <a:p>
            <a:pPr marL="0" indent="0" algn="ctr">
              <a:buNone/>
            </a:pPr>
            <a:r>
              <a:rPr lang="en-US" sz="1300" b="1" dirty="0">
                <a:solidFill>
                  <a:srgbClr val="0F1B33"/>
                </a:solidFill>
                <a:latin typeface="Arial" pitchFamily="34" charset="0"/>
                <a:ea typeface="Arial" pitchFamily="34" charset="-122"/>
                <a:cs typeface="Arial" pitchFamily="34" charset="-120"/>
              </a:rPr>
              <a:t>جهة اليسار</a:t>
            </a:r>
            <a:endParaRPr lang="en-US" sz="1300" dirty="0"/>
          </a:p>
        </p:txBody>
      </p:sp>
      <p:sp>
        <p:nvSpPr>
          <p:cNvPr id="10" name="Text 8"/>
          <p:cNvSpPr txBox="1"/>
          <p:nvPr/>
        </p:nvSpPr>
        <p:spPr>
          <a:xfrm>
            <a:off x="594360" y="2532888"/>
            <a:ext cx="3300984" cy="685800"/>
          </a:xfrm>
          <a:prstGeom prst="rect">
            <a:avLst/>
          </a:prstGeom>
          <a:noFill/>
          <a:ln/>
        </p:spPr>
        <p:txBody>
          <a:bodyPr wrap="square" lIns="0" tIns="0" rIns="0" bIns="0" rtlCol="0" anchor="t"/>
          <a:lstStyle/>
          <a:p>
            <a:pPr marL="0" indent="0" algn="r" rtl="1">
              <a:buNone/>
            </a:pPr>
            <a:r>
              <a:rPr lang="en-US" sz="950" dirty="0">
                <a:solidFill>
                  <a:srgbClr val="5B6B85"/>
                </a:solidFill>
                <a:latin typeface="Arial" pitchFamily="34" charset="0"/>
                <a:ea typeface="Arial" pitchFamily="34" charset="-122"/>
                <a:cs typeface="Arial" pitchFamily="34" charset="-120"/>
              </a:rPr>
              <a:t>تقع قائمة ابدأ ومربع البحث وعرض المهام (Task view).</a:t>
            </a:r>
            <a:endParaRPr lang="en-US" sz="950" dirty="0"/>
          </a:p>
        </p:txBody>
      </p:sp>
      <p:sp>
        <p:nvSpPr>
          <p:cNvPr id="11" name="Shape 9"/>
          <p:cNvSpPr/>
          <p:nvPr/>
        </p:nvSpPr>
        <p:spPr>
          <a:xfrm>
            <a:off x="4306824" y="1417320"/>
            <a:ext cx="3575304" cy="1874520"/>
          </a:xfrm>
          <a:prstGeom prst="roundRect">
            <a:avLst>
              <a:gd name="adj" fmla="val 3902"/>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2" name="Shape 10"/>
          <p:cNvSpPr/>
          <p:nvPr/>
        </p:nvSpPr>
        <p:spPr>
          <a:xfrm>
            <a:off x="5893308" y="1600200"/>
            <a:ext cx="402336" cy="402336"/>
          </a:xfrm>
          <a:prstGeom prst="ellipse">
            <a:avLst/>
          </a:prstGeom>
          <a:solidFill>
            <a:srgbClr val="1F4E8C"/>
          </a:solidFill>
          <a:ln/>
        </p:spPr>
      </p:sp>
      <p:sp>
        <p:nvSpPr>
          <p:cNvPr id="13" name="Text 11"/>
          <p:cNvSpPr txBox="1"/>
          <p:nvPr/>
        </p:nvSpPr>
        <p:spPr>
          <a:xfrm>
            <a:off x="5893308" y="160020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4" name="Text 12"/>
          <p:cNvSpPr txBox="1"/>
          <p:nvPr/>
        </p:nvSpPr>
        <p:spPr>
          <a:xfrm>
            <a:off x="4443984" y="2194560"/>
            <a:ext cx="3300984" cy="365760"/>
          </a:xfrm>
          <a:prstGeom prst="rect">
            <a:avLst/>
          </a:prstGeom>
          <a:noFill/>
          <a:ln/>
        </p:spPr>
        <p:txBody>
          <a:bodyPr wrap="square" lIns="0" tIns="0" rIns="0" bIns="0" rtlCol="0" anchor="t"/>
          <a:lstStyle/>
          <a:p>
            <a:pPr marL="0" indent="0" algn="ctr">
              <a:buNone/>
            </a:pPr>
            <a:r>
              <a:rPr lang="en-US" sz="1300" b="1" dirty="0">
                <a:solidFill>
                  <a:srgbClr val="0F1B33"/>
                </a:solidFill>
                <a:latin typeface="Arial" pitchFamily="34" charset="0"/>
                <a:ea typeface="Arial" pitchFamily="34" charset="-122"/>
                <a:cs typeface="Arial" pitchFamily="34" charset="-120"/>
              </a:rPr>
              <a:t>القسم الأوسط</a:t>
            </a:r>
            <a:endParaRPr lang="en-US" sz="1300" dirty="0"/>
          </a:p>
        </p:txBody>
      </p:sp>
      <p:sp>
        <p:nvSpPr>
          <p:cNvPr id="15" name="Text 13"/>
          <p:cNvSpPr txBox="1"/>
          <p:nvPr/>
        </p:nvSpPr>
        <p:spPr>
          <a:xfrm>
            <a:off x="4443984" y="2532888"/>
            <a:ext cx="3300984" cy="685800"/>
          </a:xfrm>
          <a:prstGeom prst="rect">
            <a:avLst/>
          </a:prstGeom>
          <a:noFill/>
          <a:ln/>
        </p:spPr>
        <p:txBody>
          <a:bodyPr wrap="square" lIns="0" tIns="0" rIns="0" bIns="0" rtlCol="0" anchor="t"/>
          <a:lstStyle/>
          <a:p>
            <a:pPr marL="0" indent="0" algn="r" rtl="1">
              <a:buNone/>
            </a:pPr>
            <a:r>
              <a:rPr lang="en-US" sz="950" dirty="0">
                <a:solidFill>
                  <a:srgbClr val="5B6B85"/>
                </a:solidFill>
                <a:latin typeface="Arial" pitchFamily="34" charset="0"/>
                <a:ea typeface="Arial" pitchFamily="34" charset="-122"/>
                <a:cs typeface="Arial" pitchFamily="34" charset="-120"/>
              </a:rPr>
              <a:t>يظهر البرامج والملفات المفتوحة، وأيضاً يظهر إلى الجانب الأيمن من زر عرض المهام الاختصارات (Microsoft Edge, File Explorer, Microsoft Store, Outlook).</a:t>
            </a:r>
            <a:endParaRPr lang="en-US" sz="950" dirty="0"/>
          </a:p>
        </p:txBody>
      </p:sp>
      <p:sp>
        <p:nvSpPr>
          <p:cNvPr id="16" name="Shape 14"/>
          <p:cNvSpPr/>
          <p:nvPr/>
        </p:nvSpPr>
        <p:spPr>
          <a:xfrm>
            <a:off x="8156448" y="1417320"/>
            <a:ext cx="3575304" cy="1874520"/>
          </a:xfrm>
          <a:prstGeom prst="roundRect">
            <a:avLst>
              <a:gd name="adj" fmla="val 3902"/>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7" name="Shape 15"/>
          <p:cNvSpPr/>
          <p:nvPr/>
        </p:nvSpPr>
        <p:spPr>
          <a:xfrm>
            <a:off x="9742932" y="1600200"/>
            <a:ext cx="402336" cy="402336"/>
          </a:xfrm>
          <a:prstGeom prst="ellipse">
            <a:avLst/>
          </a:prstGeom>
          <a:solidFill>
            <a:srgbClr val="1F4E8C"/>
          </a:solidFill>
          <a:ln/>
        </p:spPr>
      </p:sp>
      <p:sp>
        <p:nvSpPr>
          <p:cNvPr id="18" name="Text 16"/>
          <p:cNvSpPr txBox="1"/>
          <p:nvPr/>
        </p:nvSpPr>
        <p:spPr>
          <a:xfrm>
            <a:off x="9742932" y="160020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9" name="Text 17"/>
          <p:cNvSpPr txBox="1"/>
          <p:nvPr/>
        </p:nvSpPr>
        <p:spPr>
          <a:xfrm>
            <a:off x="8293608" y="2194560"/>
            <a:ext cx="3300984" cy="365760"/>
          </a:xfrm>
          <a:prstGeom prst="rect">
            <a:avLst/>
          </a:prstGeom>
          <a:noFill/>
          <a:ln/>
        </p:spPr>
        <p:txBody>
          <a:bodyPr wrap="square" lIns="0" tIns="0" rIns="0" bIns="0" rtlCol="0" anchor="t"/>
          <a:lstStyle/>
          <a:p>
            <a:pPr marL="0" indent="0" algn="ctr">
              <a:buNone/>
            </a:pPr>
            <a:r>
              <a:rPr lang="en-US" sz="1300" b="1" dirty="0">
                <a:solidFill>
                  <a:srgbClr val="0F1B33"/>
                </a:solidFill>
                <a:latin typeface="Arial" pitchFamily="34" charset="0"/>
                <a:ea typeface="Arial" pitchFamily="34" charset="-122"/>
                <a:cs typeface="Arial" pitchFamily="34" charset="-120"/>
              </a:rPr>
              <a:t>الجهة اليمنى</a:t>
            </a:r>
            <a:endParaRPr lang="en-US" sz="1300" dirty="0"/>
          </a:p>
        </p:txBody>
      </p:sp>
      <p:sp>
        <p:nvSpPr>
          <p:cNvPr id="20" name="Text 18"/>
          <p:cNvSpPr txBox="1"/>
          <p:nvPr/>
        </p:nvSpPr>
        <p:spPr>
          <a:xfrm>
            <a:off x="8293608" y="2532888"/>
            <a:ext cx="3300984" cy="685800"/>
          </a:xfrm>
          <a:prstGeom prst="rect">
            <a:avLst/>
          </a:prstGeom>
          <a:noFill/>
          <a:ln/>
        </p:spPr>
        <p:txBody>
          <a:bodyPr wrap="square" lIns="0" tIns="0" rIns="0" bIns="0" rtlCol="0" anchor="t"/>
          <a:lstStyle/>
          <a:p>
            <a:pPr marL="0" indent="0" algn="r" rtl="1">
              <a:buNone/>
            </a:pPr>
            <a:r>
              <a:rPr lang="en-US" sz="950" dirty="0">
                <a:solidFill>
                  <a:srgbClr val="5B6B85"/>
                </a:solidFill>
                <a:latin typeface="Arial" pitchFamily="34" charset="0"/>
                <a:ea typeface="Arial" pitchFamily="34" charset="-122"/>
                <a:cs typeface="Arial" pitchFamily="34" charset="-120"/>
              </a:rPr>
              <a:t>منطقة أو شريط الإشعار (Notification Bar) الذي يتضمن عدة رموز منها (رمز الشبكة، رمز مستوى الصوت، رمز اللغة) التي تشير إلى حالة بعض البرامج وبعض إعدادات الحاسوب.</a:t>
            </a:r>
            <a:endParaRPr lang="en-US" sz="950" dirty="0"/>
          </a:p>
        </p:txBody>
      </p:sp>
      <p:sp>
        <p:nvSpPr>
          <p:cNvPr id="21" name="Shape 19"/>
          <p:cNvSpPr/>
          <p:nvPr/>
        </p:nvSpPr>
        <p:spPr>
          <a:xfrm>
            <a:off x="411480" y="4095343"/>
            <a:ext cx="5591556" cy="1593395"/>
          </a:xfrm>
          <a:prstGeom prst="roundRect">
            <a:avLst>
              <a:gd name="adj" fmla="val 2869"/>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22" name="Image 0" descr="/home/claude/lecture5_pptx/media/image5.png"/>
          <p:cNvPicPr>
            <a:picLocks noChangeAspect="1"/>
          </p:cNvPicPr>
          <p:nvPr/>
        </p:nvPicPr>
        <p:blipFill>
          <a:blip r:embed="rId3"/>
          <a:stretch>
            <a:fillRect/>
          </a:stretch>
        </p:blipFill>
        <p:spPr>
          <a:xfrm>
            <a:off x="457200" y="4141063"/>
            <a:ext cx="5500116" cy="1501955"/>
          </a:xfrm>
          <a:prstGeom prst="rect">
            <a:avLst/>
          </a:prstGeom>
        </p:spPr>
      </p:pic>
      <p:sp>
        <p:nvSpPr>
          <p:cNvPr id="23" name="Shape 20"/>
          <p:cNvSpPr/>
          <p:nvPr/>
        </p:nvSpPr>
        <p:spPr>
          <a:xfrm>
            <a:off x="6185916" y="4031925"/>
            <a:ext cx="5591556" cy="1720230"/>
          </a:xfrm>
          <a:prstGeom prst="roundRect">
            <a:avLst>
              <a:gd name="adj" fmla="val 2658"/>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24" name="Image 1" descr="/home/claude/lecture5_pptx/media/image6.png"/>
          <p:cNvPicPr>
            <a:picLocks noChangeAspect="1"/>
          </p:cNvPicPr>
          <p:nvPr/>
        </p:nvPicPr>
        <p:blipFill>
          <a:blip r:embed="rId4"/>
          <a:stretch>
            <a:fillRect/>
          </a:stretch>
        </p:blipFill>
        <p:spPr>
          <a:xfrm>
            <a:off x="6231636" y="4077645"/>
            <a:ext cx="5500116" cy="16287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قائمة الارتباط السريع وعرض المهام</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Quick Link Menu &amp; Task View</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l">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371600"/>
            <a:ext cx="11274552" cy="1005840"/>
          </a:xfrm>
          <a:prstGeom prst="roundRect">
            <a:avLst>
              <a:gd name="adj" fmla="val 7273"/>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Text 5"/>
          <p:cNvSpPr txBox="1"/>
          <p:nvPr/>
        </p:nvSpPr>
        <p:spPr>
          <a:xfrm>
            <a:off x="731520" y="1371600"/>
            <a:ext cx="10725912" cy="1005840"/>
          </a:xfrm>
          <a:prstGeom prst="rect">
            <a:avLst/>
          </a:prstGeom>
          <a:noFill/>
          <a:ln/>
        </p:spPr>
        <p:txBody>
          <a:bodyPr wrap="square" lIns="0" tIns="0" rIns="0" bIns="0" rtlCol="0" anchor="ctr"/>
          <a:lstStyle/>
          <a:p>
            <a:pPr marL="0" indent="0" algn="r" rtl="1">
              <a:buNone/>
            </a:pPr>
            <a:r>
              <a:rPr lang="en-US" sz="1300" dirty="0">
                <a:solidFill>
                  <a:srgbClr val="17233D"/>
                </a:solidFill>
                <a:latin typeface="Arial" pitchFamily="34" charset="0"/>
                <a:ea typeface="Arial" pitchFamily="34" charset="-122"/>
                <a:cs typeface="Arial" pitchFamily="34" charset="-120"/>
              </a:rPr>
              <a:t>يؤدي النقر بزر الماوس الأيمن فوق الزر "ابدأ" إلى عرض قائمة الارتباط السريع، وهي أسرع طريق للوصول إلى العديد من أدوات إدارة الكمبيوتر المستخدمة بشكل متكرر.</a:t>
            </a:r>
            <a:endParaRPr lang="en-US" sz="1300" dirty="0"/>
          </a:p>
        </p:txBody>
      </p:sp>
      <p:sp>
        <p:nvSpPr>
          <p:cNvPr id="8" name="Shape 6"/>
          <p:cNvSpPr/>
          <p:nvPr/>
        </p:nvSpPr>
        <p:spPr>
          <a:xfrm>
            <a:off x="457200" y="2606040"/>
            <a:ext cx="11274552" cy="1005840"/>
          </a:xfrm>
          <a:prstGeom prst="roundRect">
            <a:avLst>
              <a:gd name="adj" fmla="val 7273"/>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9" name="Text 7"/>
          <p:cNvSpPr txBox="1"/>
          <p:nvPr/>
        </p:nvSpPr>
        <p:spPr>
          <a:xfrm>
            <a:off x="731520" y="2606040"/>
            <a:ext cx="10725912" cy="1005840"/>
          </a:xfrm>
          <a:prstGeom prst="rect">
            <a:avLst/>
          </a:prstGeom>
          <a:noFill/>
          <a:ln/>
        </p:spPr>
        <p:txBody>
          <a:bodyPr wrap="square" lIns="0" tIns="0" rIns="0" bIns="0" rtlCol="0" anchor="ctr"/>
          <a:lstStyle/>
          <a:p>
            <a:pPr marL="0" indent="0" algn="r" rtl="1">
              <a:buNone/>
            </a:pPr>
            <a:r>
              <a:rPr lang="en-US" sz="1200" dirty="0">
                <a:solidFill>
                  <a:srgbClr val="17233D"/>
                </a:solidFill>
                <a:latin typeface="Arial" pitchFamily="34" charset="0"/>
                <a:ea typeface="Arial" pitchFamily="34" charset="-122"/>
                <a:cs typeface="Arial" pitchFamily="34" charset="-120"/>
              </a:rPr>
              <a:t>يؤدي اختيار زر (Task View) عرض المهام إلى عرض Task View جديد في Windows 10، وهو عرض مصغر لجميع النوافذ المفتوحة والتطبيقات قيد التشغيل على سطح المكتب. حيث يمكنك التبديل بين التطبيقات والنوافذ أو إغلاقها. يمكنك أيضاً إنشاء أسطح مكتب افتراضية لتنظيم نوافذ التطبيقات والملفات والمجلدات قيد التشغيل عبرها.</a:t>
            </a:r>
            <a:endParaRPr lang="en-US" sz="1200" dirty="0"/>
          </a:p>
        </p:txBody>
      </p:sp>
      <p:sp>
        <p:nvSpPr>
          <p:cNvPr id="10" name="Shape 8"/>
          <p:cNvSpPr/>
          <p:nvPr/>
        </p:nvSpPr>
        <p:spPr>
          <a:xfrm>
            <a:off x="3033919" y="3749040"/>
            <a:ext cx="6121114" cy="2926080"/>
          </a:xfrm>
          <a:prstGeom prst="roundRect">
            <a:avLst>
              <a:gd name="adj" fmla="val 1563"/>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11" name="Image 0" descr="/home/claude/lecture5_pptx/media/image7.png"/>
          <p:cNvPicPr>
            <a:picLocks noChangeAspect="1"/>
          </p:cNvPicPr>
          <p:nvPr/>
        </p:nvPicPr>
        <p:blipFill>
          <a:blip r:embed="rId3"/>
          <a:stretch>
            <a:fillRect/>
          </a:stretch>
        </p:blipFill>
        <p:spPr>
          <a:xfrm>
            <a:off x="3079639" y="3794760"/>
            <a:ext cx="6029674" cy="2834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قائمة شريط المهام (زر يمين)</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Right-Click Task Bar Menu</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Text 4"/>
          <p:cNvSpPr txBox="1"/>
          <p:nvPr/>
        </p:nvSpPr>
        <p:spPr>
          <a:xfrm>
            <a:off x="457200" y="1280160"/>
            <a:ext cx="11274552" cy="502920"/>
          </a:xfrm>
          <a:prstGeom prst="rect">
            <a:avLst/>
          </a:prstGeom>
          <a:noFill/>
          <a:ln/>
        </p:spPr>
        <p:txBody>
          <a:bodyPr wrap="square" lIns="0" tIns="0" rIns="0" bIns="0" rtlCol="0" anchor="ctr"/>
          <a:lstStyle/>
          <a:p>
            <a:pPr marL="0" indent="0" algn="r">
              <a:buNone/>
            </a:pPr>
            <a:r>
              <a:rPr lang="en-US" sz="1250" dirty="0">
                <a:solidFill>
                  <a:srgbClr val="5B6B85"/>
                </a:solidFill>
                <a:latin typeface="Arial" pitchFamily="34" charset="0"/>
                <a:ea typeface="Arial" pitchFamily="34" charset="-122"/>
                <a:cs typeface="Arial" pitchFamily="34" charset="-120"/>
              </a:rPr>
              <a:t>عند الضغط بالزر الأيمن للماوس على شريط المهام تظهر قائمة تتضمن مجموعة من الخيارات، منها شريط الأدوات (Toolbars):</a:t>
            </a:r>
            <a:endParaRPr lang="en-US" sz="1250" dirty="0"/>
          </a:p>
        </p:txBody>
      </p:sp>
      <p:sp>
        <p:nvSpPr>
          <p:cNvPr id="7" name="Shape 5"/>
          <p:cNvSpPr/>
          <p:nvPr/>
        </p:nvSpPr>
        <p:spPr>
          <a:xfrm>
            <a:off x="457200" y="1920240"/>
            <a:ext cx="2612898" cy="1600200"/>
          </a:xfrm>
          <a:prstGeom prst="roundRect">
            <a:avLst>
              <a:gd name="adj" fmla="val 457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8" name="Text 6"/>
          <p:cNvSpPr txBox="1"/>
          <p:nvPr/>
        </p:nvSpPr>
        <p:spPr>
          <a:xfrm>
            <a:off x="566928" y="2084832"/>
            <a:ext cx="2393442" cy="502920"/>
          </a:xfrm>
          <a:prstGeom prst="rect">
            <a:avLst/>
          </a:prstGeom>
          <a:noFill/>
          <a:ln/>
        </p:spPr>
        <p:txBody>
          <a:bodyPr wrap="square" lIns="0" tIns="0" rIns="0" bIns="0" rtlCol="0" anchor="t"/>
          <a:lstStyle/>
          <a:p>
            <a:pPr marL="0" indent="0" algn="ctr">
              <a:buNone/>
            </a:pPr>
            <a:r>
              <a:rPr lang="en-US" sz="1100" b="1" dirty="0">
                <a:solidFill>
                  <a:srgbClr val="0F1B33"/>
                </a:solidFill>
                <a:latin typeface="Arial" pitchFamily="34" charset="0"/>
                <a:ea typeface="Arial" pitchFamily="34" charset="-122"/>
                <a:cs typeface="Arial" pitchFamily="34" charset="-120"/>
              </a:rPr>
              <a:t>العنوان (Address)</a:t>
            </a:r>
            <a:endParaRPr lang="en-US" sz="1100" dirty="0"/>
          </a:p>
        </p:txBody>
      </p:sp>
      <p:sp>
        <p:nvSpPr>
          <p:cNvPr id="9" name="Text 7"/>
          <p:cNvSpPr txBox="1"/>
          <p:nvPr/>
        </p:nvSpPr>
        <p:spPr>
          <a:xfrm>
            <a:off x="566928" y="2633472"/>
            <a:ext cx="2393442" cy="82296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إظهار العناوين على شريط المهام.</a:t>
            </a:r>
            <a:endParaRPr lang="en-US" sz="900" dirty="0"/>
          </a:p>
        </p:txBody>
      </p:sp>
      <p:sp>
        <p:nvSpPr>
          <p:cNvPr id="10" name="Shape 8"/>
          <p:cNvSpPr/>
          <p:nvPr/>
        </p:nvSpPr>
        <p:spPr>
          <a:xfrm>
            <a:off x="3344418" y="1920240"/>
            <a:ext cx="2612898" cy="1600200"/>
          </a:xfrm>
          <a:prstGeom prst="roundRect">
            <a:avLst>
              <a:gd name="adj" fmla="val 457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1" name="Text 9"/>
          <p:cNvSpPr txBox="1"/>
          <p:nvPr/>
        </p:nvSpPr>
        <p:spPr>
          <a:xfrm>
            <a:off x="3454146" y="2084832"/>
            <a:ext cx="2393442" cy="502920"/>
          </a:xfrm>
          <a:prstGeom prst="rect">
            <a:avLst/>
          </a:prstGeom>
          <a:noFill/>
          <a:ln/>
        </p:spPr>
        <p:txBody>
          <a:bodyPr wrap="square" lIns="0" tIns="0" rIns="0" bIns="0" rtlCol="0" anchor="t"/>
          <a:lstStyle/>
          <a:p>
            <a:pPr marL="0" indent="0" algn="ctr">
              <a:buNone/>
            </a:pPr>
            <a:r>
              <a:rPr lang="en-US" sz="1100" b="1" dirty="0">
                <a:solidFill>
                  <a:srgbClr val="0F1B33"/>
                </a:solidFill>
                <a:latin typeface="Arial" pitchFamily="34" charset="0"/>
                <a:ea typeface="Arial" pitchFamily="34" charset="-122"/>
                <a:cs typeface="Arial" pitchFamily="34" charset="-120"/>
              </a:rPr>
              <a:t>روابط (Links)</a:t>
            </a:r>
            <a:endParaRPr lang="en-US" sz="1100" dirty="0"/>
          </a:p>
        </p:txBody>
      </p:sp>
      <p:sp>
        <p:nvSpPr>
          <p:cNvPr id="12" name="Text 10"/>
          <p:cNvSpPr txBox="1"/>
          <p:nvPr/>
        </p:nvSpPr>
        <p:spPr>
          <a:xfrm>
            <a:off x="3454146" y="2633472"/>
            <a:ext cx="2393442" cy="82296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يستخدم للربط بمواقع إلكترونية.</a:t>
            </a:r>
            <a:endParaRPr lang="en-US" sz="900" dirty="0"/>
          </a:p>
        </p:txBody>
      </p:sp>
      <p:sp>
        <p:nvSpPr>
          <p:cNvPr id="13" name="Shape 11"/>
          <p:cNvSpPr/>
          <p:nvPr/>
        </p:nvSpPr>
        <p:spPr>
          <a:xfrm>
            <a:off x="6231636" y="1920240"/>
            <a:ext cx="2612898" cy="1600200"/>
          </a:xfrm>
          <a:prstGeom prst="roundRect">
            <a:avLst>
              <a:gd name="adj" fmla="val 457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4" name="Text 12"/>
          <p:cNvSpPr txBox="1"/>
          <p:nvPr/>
        </p:nvSpPr>
        <p:spPr>
          <a:xfrm>
            <a:off x="6341364" y="2084832"/>
            <a:ext cx="2393442" cy="502920"/>
          </a:xfrm>
          <a:prstGeom prst="rect">
            <a:avLst/>
          </a:prstGeom>
          <a:noFill/>
          <a:ln/>
        </p:spPr>
        <p:txBody>
          <a:bodyPr wrap="square" lIns="0" tIns="0" rIns="0" bIns="0" rtlCol="0" anchor="t"/>
          <a:lstStyle/>
          <a:p>
            <a:pPr marL="0" indent="0" algn="ctr">
              <a:buNone/>
            </a:pPr>
            <a:r>
              <a:rPr lang="en-US" sz="1100" b="1" dirty="0">
                <a:solidFill>
                  <a:srgbClr val="0F1B33"/>
                </a:solidFill>
                <a:latin typeface="Arial" pitchFamily="34" charset="0"/>
                <a:ea typeface="Arial" pitchFamily="34" charset="-122"/>
                <a:cs typeface="Arial" pitchFamily="34" charset="-120"/>
              </a:rPr>
              <a:t>سطح المكتب (Desktop)</a:t>
            </a:r>
            <a:endParaRPr lang="en-US" sz="1100" dirty="0"/>
          </a:p>
        </p:txBody>
      </p:sp>
      <p:sp>
        <p:nvSpPr>
          <p:cNvPr id="15" name="Text 13"/>
          <p:cNvSpPr txBox="1"/>
          <p:nvPr/>
        </p:nvSpPr>
        <p:spPr>
          <a:xfrm>
            <a:off x="6341364" y="2633472"/>
            <a:ext cx="2393442" cy="82296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شريط يظهر أيقونات سطح المكتب.</a:t>
            </a:r>
            <a:endParaRPr lang="en-US" sz="900" dirty="0"/>
          </a:p>
        </p:txBody>
      </p:sp>
      <p:sp>
        <p:nvSpPr>
          <p:cNvPr id="16" name="Shape 14"/>
          <p:cNvSpPr/>
          <p:nvPr/>
        </p:nvSpPr>
        <p:spPr>
          <a:xfrm>
            <a:off x="9118854" y="1920240"/>
            <a:ext cx="2612898" cy="1600200"/>
          </a:xfrm>
          <a:prstGeom prst="roundRect">
            <a:avLst>
              <a:gd name="adj" fmla="val 457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7" name="Text 15"/>
          <p:cNvSpPr txBox="1"/>
          <p:nvPr/>
        </p:nvSpPr>
        <p:spPr>
          <a:xfrm>
            <a:off x="9228582" y="2084832"/>
            <a:ext cx="2393442" cy="502920"/>
          </a:xfrm>
          <a:prstGeom prst="rect">
            <a:avLst/>
          </a:prstGeom>
          <a:noFill/>
          <a:ln/>
        </p:spPr>
        <p:txBody>
          <a:bodyPr wrap="square" lIns="0" tIns="0" rIns="0" bIns="0" rtlCol="0" anchor="t"/>
          <a:lstStyle/>
          <a:p>
            <a:pPr marL="0" indent="0" algn="ctr">
              <a:buNone/>
            </a:pPr>
            <a:r>
              <a:rPr lang="en-US" sz="1100" b="1" dirty="0">
                <a:solidFill>
                  <a:srgbClr val="0F1B33"/>
                </a:solidFill>
                <a:latin typeface="Arial" pitchFamily="34" charset="0"/>
                <a:ea typeface="Arial" pitchFamily="34" charset="-122"/>
                <a:cs typeface="Arial" pitchFamily="34" charset="-120"/>
              </a:rPr>
              <a:t>شريط الحاسوب (Computer)</a:t>
            </a:r>
            <a:endParaRPr lang="en-US" sz="1100" dirty="0"/>
          </a:p>
        </p:txBody>
      </p:sp>
      <p:sp>
        <p:nvSpPr>
          <p:cNvPr id="18" name="Text 16"/>
          <p:cNvSpPr txBox="1"/>
          <p:nvPr/>
        </p:nvSpPr>
        <p:spPr>
          <a:xfrm>
            <a:off x="9228582" y="2633472"/>
            <a:ext cx="2393442" cy="82296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يقوم بإظهار مكونات المجلد Computer على شريط المهام.</a:t>
            </a:r>
            <a:endParaRPr lang="en-US" sz="900" dirty="0"/>
          </a:p>
        </p:txBody>
      </p:sp>
      <p:sp>
        <p:nvSpPr>
          <p:cNvPr id="19" name="Shape 17"/>
          <p:cNvSpPr/>
          <p:nvPr/>
        </p:nvSpPr>
        <p:spPr>
          <a:xfrm>
            <a:off x="457200" y="3794760"/>
            <a:ext cx="11274552" cy="685800"/>
          </a:xfrm>
          <a:prstGeom prst="roundRect">
            <a:avLst>
              <a:gd name="adj" fmla="val 10667"/>
            </a:avLst>
          </a:prstGeom>
          <a:solidFill>
            <a:srgbClr val="0F1B33"/>
          </a:solidFill>
          <a:ln w="12700">
            <a:solidFill>
              <a:srgbClr val="E1E7F0"/>
            </a:solidFill>
            <a:prstDash val="solid"/>
          </a:ln>
          <a:effectLst>
            <a:outerShdw blurRad="76200" dist="25400" dir="5400000" algn="bl" rotWithShape="0">
              <a:srgbClr val="9AA9C2">
                <a:alpha val="25000"/>
              </a:srgbClr>
            </a:outerShdw>
          </a:effectLst>
        </p:spPr>
      </p:sp>
      <p:sp>
        <p:nvSpPr>
          <p:cNvPr id="20" name="Text 18"/>
          <p:cNvSpPr txBox="1"/>
          <p:nvPr/>
        </p:nvSpPr>
        <p:spPr>
          <a:xfrm>
            <a:off x="731520" y="3794760"/>
            <a:ext cx="10725912" cy="685800"/>
          </a:xfrm>
          <a:prstGeom prst="rect">
            <a:avLst/>
          </a:prstGeom>
          <a:noFill/>
          <a:ln/>
        </p:spPr>
        <p:txBody>
          <a:bodyPr wrap="square" lIns="0" tIns="0" rIns="0" bIns="0" rtlCol="0" anchor="ctr"/>
          <a:lstStyle/>
          <a:p>
            <a:pPr marL="0" indent="0" algn="ctr" rtl="1">
              <a:buNone/>
            </a:pPr>
            <a:r>
              <a:rPr lang="en-US" sz="1150" dirty="0">
                <a:solidFill>
                  <a:srgbClr val="FFFFFF"/>
                </a:solidFill>
                <a:latin typeface="Arial" pitchFamily="34" charset="0"/>
                <a:ea typeface="Arial" pitchFamily="34" charset="-122"/>
                <a:cs typeface="Arial" pitchFamily="34" charset="-120"/>
              </a:rPr>
              <a:t>يمكن إضافة أشرطة الأدوات إلى شريط المهام: النقر بزر الماوس الأيمن فوق منطقة خالية، ثم الإشارة إلى Toolbars ثم النقر فوق أي عنصر لإضافته أو إزالته.</a:t>
            </a:r>
            <a:endParaRPr lang="en-US" sz="1150" dirty="0"/>
          </a:p>
        </p:txBody>
      </p:sp>
      <p:sp>
        <p:nvSpPr>
          <p:cNvPr id="21" name="Text 19"/>
          <p:cNvSpPr txBox="1"/>
          <p:nvPr/>
        </p:nvSpPr>
        <p:spPr>
          <a:xfrm>
            <a:off x="457200" y="4709160"/>
            <a:ext cx="5500116" cy="566928"/>
          </a:xfrm>
          <a:prstGeom prst="rect">
            <a:avLst/>
          </a:prstGeom>
          <a:noFill/>
          <a:ln/>
        </p:spPr>
        <p:txBody>
          <a:bodyPr wrap="square" lIns="0" tIns="0" rIns="0" bIns="0" rtlCol="0" anchor="t"/>
          <a:lstStyle/>
          <a:p>
            <a:pPr marL="0" indent="0" algn="r" rtl="1">
              <a:buNone/>
            </a:pPr>
            <a:r>
              <a:rPr lang="en-US" sz="1000" dirty="0">
                <a:solidFill>
                  <a:srgbClr val="17233D"/>
                </a:solidFill>
                <a:latin typeface="Arial" pitchFamily="34" charset="0"/>
                <a:ea typeface="Arial" pitchFamily="34" charset="-122"/>
                <a:cs typeface="Arial" pitchFamily="34" charset="-120"/>
              </a:rPr>
              <a:t>•  Search: إظهار وإخفاء أيقونة أو مربع البحث.</a:t>
            </a:r>
            <a:endParaRPr lang="en-US" sz="1000" dirty="0"/>
          </a:p>
        </p:txBody>
      </p:sp>
      <p:sp>
        <p:nvSpPr>
          <p:cNvPr id="22" name="Text 20"/>
          <p:cNvSpPr txBox="1"/>
          <p:nvPr/>
        </p:nvSpPr>
        <p:spPr>
          <a:xfrm>
            <a:off x="6231636" y="4709160"/>
            <a:ext cx="5500116" cy="566928"/>
          </a:xfrm>
          <a:prstGeom prst="rect">
            <a:avLst/>
          </a:prstGeom>
          <a:noFill/>
          <a:ln/>
        </p:spPr>
        <p:txBody>
          <a:bodyPr wrap="square" lIns="0" tIns="0" rIns="0" bIns="0" rtlCol="0" anchor="t"/>
          <a:lstStyle/>
          <a:p>
            <a:pPr marL="0" indent="0" algn="r" rtl="1">
              <a:buNone/>
            </a:pPr>
            <a:r>
              <a:rPr lang="en-US" sz="1000" dirty="0">
                <a:solidFill>
                  <a:srgbClr val="17233D"/>
                </a:solidFill>
                <a:latin typeface="Arial" pitchFamily="34" charset="0"/>
                <a:ea typeface="Arial" pitchFamily="34" charset="-122"/>
                <a:cs typeface="Arial" pitchFamily="34" charset="-120"/>
              </a:rPr>
              <a:t>•  Show touch keyboard button: إظهار لوحة يمكن الكتابة عليها بالمؤشر وتحويلها إلى نصوص.</a:t>
            </a:r>
            <a:endParaRPr lang="en-US" sz="1000" dirty="0"/>
          </a:p>
        </p:txBody>
      </p:sp>
      <p:sp>
        <p:nvSpPr>
          <p:cNvPr id="23" name="Text 21"/>
          <p:cNvSpPr txBox="1"/>
          <p:nvPr/>
        </p:nvSpPr>
        <p:spPr>
          <a:xfrm>
            <a:off x="457200" y="5330952"/>
            <a:ext cx="5500116" cy="566928"/>
          </a:xfrm>
          <a:prstGeom prst="rect">
            <a:avLst/>
          </a:prstGeom>
          <a:noFill/>
          <a:ln/>
        </p:spPr>
        <p:txBody>
          <a:bodyPr wrap="square" lIns="0" tIns="0" rIns="0" bIns="0" rtlCol="0" anchor="t"/>
          <a:lstStyle/>
          <a:p>
            <a:pPr marL="0" indent="0" algn="r" rtl="1">
              <a:buNone/>
            </a:pPr>
            <a:r>
              <a:rPr lang="en-US" sz="1000" dirty="0">
                <a:solidFill>
                  <a:srgbClr val="17233D"/>
                </a:solidFill>
                <a:latin typeface="Arial" pitchFamily="34" charset="0"/>
                <a:ea typeface="Arial" pitchFamily="34" charset="-122"/>
                <a:cs typeface="Arial" pitchFamily="34" charset="-120"/>
              </a:rPr>
              <a:t>•  Cascade window: يسمح بترتيب النوافذ المفتوحة معاً بشكل صفحات.</a:t>
            </a:r>
            <a:endParaRPr lang="en-US" sz="1000" dirty="0"/>
          </a:p>
        </p:txBody>
      </p:sp>
      <p:sp>
        <p:nvSpPr>
          <p:cNvPr id="24" name="Text 22"/>
          <p:cNvSpPr txBox="1"/>
          <p:nvPr/>
        </p:nvSpPr>
        <p:spPr>
          <a:xfrm>
            <a:off x="6231636" y="5330952"/>
            <a:ext cx="5500116" cy="566928"/>
          </a:xfrm>
          <a:prstGeom prst="rect">
            <a:avLst/>
          </a:prstGeom>
          <a:noFill/>
          <a:ln/>
        </p:spPr>
        <p:txBody>
          <a:bodyPr wrap="square" lIns="0" tIns="0" rIns="0" bIns="0" rtlCol="0" anchor="t"/>
          <a:lstStyle/>
          <a:p>
            <a:pPr marL="0" indent="0" algn="r" rtl="1">
              <a:buNone/>
            </a:pPr>
            <a:r>
              <a:rPr lang="en-US" sz="1000" dirty="0">
                <a:solidFill>
                  <a:srgbClr val="17233D"/>
                </a:solidFill>
                <a:latin typeface="Arial" pitchFamily="34" charset="0"/>
                <a:ea typeface="Arial" pitchFamily="34" charset="-122"/>
                <a:cs typeface="Arial" pitchFamily="34" charset="-120"/>
              </a:rPr>
              <a:t>•  Show windows stacked: ترتيب النوافذ المفتوحة بشكل أفقي.</a:t>
            </a:r>
            <a:endParaRPr lang="en-US" sz="1000" dirty="0"/>
          </a:p>
        </p:txBody>
      </p:sp>
      <p:sp>
        <p:nvSpPr>
          <p:cNvPr id="25" name="Text 23"/>
          <p:cNvSpPr txBox="1"/>
          <p:nvPr/>
        </p:nvSpPr>
        <p:spPr>
          <a:xfrm>
            <a:off x="457200" y="5952744"/>
            <a:ext cx="5500116" cy="566928"/>
          </a:xfrm>
          <a:prstGeom prst="rect">
            <a:avLst/>
          </a:prstGeom>
          <a:noFill/>
          <a:ln/>
        </p:spPr>
        <p:txBody>
          <a:bodyPr wrap="square" lIns="0" tIns="0" rIns="0" bIns="0" rtlCol="0" anchor="t"/>
          <a:lstStyle/>
          <a:p>
            <a:pPr marL="0" indent="0" algn="r" rtl="1">
              <a:buNone/>
            </a:pPr>
            <a:r>
              <a:rPr lang="en-US" sz="1000" dirty="0">
                <a:solidFill>
                  <a:srgbClr val="17233D"/>
                </a:solidFill>
                <a:latin typeface="Arial" pitchFamily="34" charset="0"/>
                <a:ea typeface="Arial" pitchFamily="34" charset="-122"/>
                <a:cs typeface="Arial" pitchFamily="34" charset="-120"/>
              </a:rPr>
              <a:t>•  Show windows side by side: ترتيب النوافذ المفتوحة بشكل عامودي.</a:t>
            </a:r>
            <a:endParaRPr lang="en-US" sz="1000" dirty="0"/>
          </a:p>
        </p:txBody>
      </p:sp>
      <p:sp>
        <p:nvSpPr>
          <p:cNvPr id="26" name="Text 24"/>
          <p:cNvSpPr txBox="1"/>
          <p:nvPr/>
        </p:nvSpPr>
        <p:spPr>
          <a:xfrm>
            <a:off x="6231636" y="5952744"/>
            <a:ext cx="5500116" cy="566928"/>
          </a:xfrm>
          <a:prstGeom prst="rect">
            <a:avLst/>
          </a:prstGeom>
          <a:noFill/>
          <a:ln/>
        </p:spPr>
        <p:txBody>
          <a:bodyPr wrap="square" lIns="0" tIns="0" rIns="0" bIns="0" rtlCol="0" anchor="t"/>
          <a:lstStyle/>
          <a:p>
            <a:pPr marL="0" indent="0" algn="r" rtl="1">
              <a:buNone/>
            </a:pPr>
            <a:r>
              <a:rPr lang="en-US" sz="1000" dirty="0">
                <a:solidFill>
                  <a:srgbClr val="17233D"/>
                </a:solidFill>
                <a:latin typeface="Arial" pitchFamily="34" charset="0"/>
                <a:ea typeface="Arial" pitchFamily="34" charset="-122"/>
                <a:cs typeface="Arial" pitchFamily="34" charset="-120"/>
              </a:rPr>
              <a:t>•  Show desktop: يعمل على تصغير النوافذ المفتوحة لإظهار سطح المكتب.</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مدير المهام</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Task Manager</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Text 4"/>
          <p:cNvSpPr txBox="1"/>
          <p:nvPr/>
        </p:nvSpPr>
        <p:spPr>
          <a:xfrm>
            <a:off x="457200" y="1280160"/>
            <a:ext cx="11274552" cy="640080"/>
          </a:xfrm>
          <a:prstGeom prst="rect">
            <a:avLst/>
          </a:prstGeom>
          <a:noFill/>
          <a:ln/>
        </p:spPr>
        <p:txBody>
          <a:bodyPr wrap="square" lIns="0" tIns="0" rIns="0" bIns="0" rtlCol="0" anchor="ctr"/>
          <a:lstStyle/>
          <a:p>
            <a:pPr marL="0" indent="0" algn="r" rtl="1">
              <a:buNone/>
            </a:pPr>
            <a:r>
              <a:rPr lang="en-US" sz="1300" dirty="0">
                <a:solidFill>
                  <a:srgbClr val="17233D"/>
                </a:solidFill>
                <a:latin typeface="Arial" pitchFamily="34" charset="0"/>
                <a:ea typeface="Arial" pitchFamily="34" charset="-122"/>
                <a:cs typeface="Arial" pitchFamily="34" charset="-120"/>
              </a:rPr>
              <a:t>Task Manager: يظهر نافذة إدارة أو مدير المهام، والتي تحتوي على مجموعة خيارات أهمها توقف عمل برنامج في حالة إذا كان البرنامج لا يمكن غلقه بالطرق الاعتيادية.</a:t>
            </a:r>
            <a:endParaRPr lang="en-US" sz="1300" dirty="0"/>
          </a:p>
        </p:txBody>
      </p:sp>
      <p:sp>
        <p:nvSpPr>
          <p:cNvPr id="7" name="Shape 5"/>
          <p:cNvSpPr/>
          <p:nvPr/>
        </p:nvSpPr>
        <p:spPr>
          <a:xfrm>
            <a:off x="1005696" y="2011680"/>
            <a:ext cx="10177561" cy="4297680"/>
          </a:xfrm>
          <a:prstGeom prst="roundRect">
            <a:avLst>
              <a:gd name="adj" fmla="val 1064"/>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8" name="Image 0" descr="/home/claude/lecture5_pptx/media/image8.png"/>
          <p:cNvPicPr>
            <a:picLocks noChangeAspect="1"/>
          </p:cNvPicPr>
          <p:nvPr/>
        </p:nvPicPr>
        <p:blipFill>
          <a:blip r:embed="rId3"/>
          <a:stretch>
            <a:fillRect/>
          </a:stretch>
        </p:blipFill>
        <p:spPr>
          <a:xfrm>
            <a:off x="1051416" y="2057400"/>
            <a:ext cx="10086121" cy="42062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تخصيص شريط المهام واستخدام الفأرة</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Task Bar Customization &amp; Mouse Buttons</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417320"/>
            <a:ext cx="11274552" cy="1051560"/>
          </a:xfrm>
          <a:prstGeom prst="roundRect">
            <a:avLst>
              <a:gd name="adj" fmla="val 6957"/>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Text 5"/>
          <p:cNvSpPr txBox="1"/>
          <p:nvPr/>
        </p:nvSpPr>
        <p:spPr>
          <a:xfrm>
            <a:off x="731520" y="1554480"/>
            <a:ext cx="10725912" cy="320040"/>
          </a:xfrm>
          <a:prstGeom prst="rect">
            <a:avLst/>
          </a:prstGeom>
          <a:noFill/>
          <a:ln/>
        </p:spPr>
        <p:txBody>
          <a:bodyPr wrap="square" lIns="0" tIns="0" rIns="0" bIns="0" rtlCol="0" anchor="ctr"/>
          <a:lstStyle/>
          <a:p>
            <a:pPr marL="0" indent="0" algn="r">
              <a:buNone/>
            </a:pPr>
            <a:r>
              <a:rPr lang="en-US" sz="1400" b="1" dirty="0">
                <a:solidFill>
                  <a:srgbClr val="0F1B33"/>
                </a:solidFill>
                <a:latin typeface="Arial" pitchFamily="34" charset="0"/>
                <a:ea typeface="Arial" pitchFamily="34" charset="-122"/>
                <a:cs typeface="Arial" pitchFamily="34" charset="-120"/>
              </a:rPr>
              <a:t>تغيير مساحة شريط المهام</a:t>
            </a:r>
            <a:endParaRPr lang="en-US" sz="1400" dirty="0"/>
          </a:p>
        </p:txBody>
      </p:sp>
      <p:sp>
        <p:nvSpPr>
          <p:cNvPr id="8" name="Text 6"/>
          <p:cNvSpPr txBox="1"/>
          <p:nvPr/>
        </p:nvSpPr>
        <p:spPr>
          <a:xfrm>
            <a:off x="731520" y="1874520"/>
            <a:ext cx="10725912" cy="548640"/>
          </a:xfrm>
          <a:prstGeom prst="rect">
            <a:avLst/>
          </a:prstGeom>
          <a:noFill/>
          <a:ln/>
        </p:spPr>
        <p:txBody>
          <a:bodyPr wrap="square" lIns="0" tIns="0" rIns="0" bIns="0" rtlCol="0" anchor="t"/>
          <a:lstStyle/>
          <a:p>
            <a:pPr marL="0" indent="0" algn="r" rtl="1">
              <a:buNone/>
            </a:pPr>
            <a:r>
              <a:rPr lang="en-US" sz="1200" dirty="0">
                <a:solidFill>
                  <a:srgbClr val="5B6B85"/>
                </a:solidFill>
                <a:latin typeface="Arial" pitchFamily="34" charset="0"/>
                <a:ea typeface="Arial" pitchFamily="34" charset="-122"/>
                <a:cs typeface="Arial" pitchFamily="34" charset="-120"/>
              </a:rPr>
              <a:t>نشير إلى حافة شريط المهام فيتحول المؤشر لسهم مزدوج الرأس، ثم سحب الحالة لتعيين مساحة شريط المهام حسب رغبة المستخدم.</a:t>
            </a:r>
            <a:endParaRPr lang="en-US" sz="1200" dirty="0"/>
          </a:p>
        </p:txBody>
      </p:sp>
      <p:sp>
        <p:nvSpPr>
          <p:cNvPr id="9" name="Text 7"/>
          <p:cNvSpPr txBox="1"/>
          <p:nvPr/>
        </p:nvSpPr>
        <p:spPr>
          <a:xfrm>
            <a:off x="457200" y="2697480"/>
            <a:ext cx="11274552" cy="365760"/>
          </a:xfrm>
          <a:prstGeom prst="rect">
            <a:avLst/>
          </a:prstGeom>
          <a:noFill/>
          <a:ln/>
        </p:spPr>
        <p:txBody>
          <a:bodyPr wrap="square" lIns="0" tIns="0" rIns="0" bIns="0" rtlCol="0" anchor="ctr"/>
          <a:lstStyle/>
          <a:p>
            <a:pPr marL="0" indent="0" algn="r">
              <a:buNone/>
            </a:pPr>
            <a:r>
              <a:rPr lang="en-US" sz="1500" b="1" dirty="0">
                <a:solidFill>
                  <a:srgbClr val="0F1B33"/>
                </a:solidFill>
                <a:latin typeface="Arial" pitchFamily="34" charset="0"/>
                <a:ea typeface="Arial" pitchFamily="34" charset="-122"/>
                <a:cs typeface="Arial" pitchFamily="34" charset="-120"/>
              </a:rPr>
              <a:t>استخدام الأزرار الأساسية للفأرة:</a:t>
            </a:r>
            <a:endParaRPr lang="en-US" sz="1500" dirty="0"/>
          </a:p>
        </p:txBody>
      </p:sp>
      <p:sp>
        <p:nvSpPr>
          <p:cNvPr id="10" name="Shape 8"/>
          <p:cNvSpPr/>
          <p:nvPr/>
        </p:nvSpPr>
        <p:spPr>
          <a:xfrm>
            <a:off x="457200" y="3200400"/>
            <a:ext cx="3575304" cy="2103120"/>
          </a:xfrm>
          <a:prstGeom prst="roundRect">
            <a:avLst>
              <a:gd name="adj" fmla="val 3478"/>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1" name="Shape 9"/>
          <p:cNvSpPr/>
          <p:nvPr/>
        </p:nvSpPr>
        <p:spPr>
          <a:xfrm>
            <a:off x="2043684" y="3429000"/>
            <a:ext cx="402336" cy="402336"/>
          </a:xfrm>
          <a:prstGeom prst="ellipse">
            <a:avLst/>
          </a:prstGeom>
          <a:solidFill>
            <a:srgbClr val="1F4E8C"/>
          </a:solidFill>
          <a:ln/>
        </p:spPr>
      </p:sp>
      <p:sp>
        <p:nvSpPr>
          <p:cNvPr id="12" name="Text 10"/>
          <p:cNvSpPr txBox="1"/>
          <p:nvPr/>
        </p:nvSpPr>
        <p:spPr>
          <a:xfrm>
            <a:off x="2043684" y="342900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3" name="Text 11"/>
          <p:cNvSpPr txBox="1"/>
          <p:nvPr/>
        </p:nvSpPr>
        <p:spPr>
          <a:xfrm>
            <a:off x="594360" y="4114800"/>
            <a:ext cx="3300984" cy="548640"/>
          </a:xfrm>
          <a:prstGeom prst="rect">
            <a:avLst/>
          </a:prstGeom>
          <a:noFill/>
          <a:ln/>
        </p:spPr>
        <p:txBody>
          <a:bodyPr wrap="square" lIns="0" tIns="0" rIns="0" bIns="0" rtlCol="0" anchor="t"/>
          <a:lstStyle/>
          <a:p>
            <a:pPr marL="0" indent="0" algn="ctr">
              <a:buNone/>
            </a:pPr>
            <a:r>
              <a:rPr lang="en-US" sz="1250" b="1" dirty="0">
                <a:solidFill>
                  <a:srgbClr val="0F1B33"/>
                </a:solidFill>
                <a:latin typeface="Arial" pitchFamily="34" charset="0"/>
                <a:ea typeface="Arial" pitchFamily="34" charset="-122"/>
                <a:cs typeface="Arial" pitchFamily="34" charset="-120"/>
              </a:rPr>
              <a:t>النقر بالزر الأيسر</a:t>
            </a:r>
            <a:endParaRPr lang="en-US" sz="1250" dirty="0"/>
          </a:p>
        </p:txBody>
      </p:sp>
      <p:sp>
        <p:nvSpPr>
          <p:cNvPr id="14" name="Text 12"/>
          <p:cNvSpPr txBox="1"/>
          <p:nvPr/>
        </p:nvSpPr>
        <p:spPr>
          <a:xfrm>
            <a:off x="594360" y="4663440"/>
            <a:ext cx="3300984" cy="548640"/>
          </a:xfrm>
          <a:prstGeom prst="rect">
            <a:avLst/>
          </a:prstGeom>
          <a:noFill/>
          <a:ln/>
        </p:spPr>
        <p:txBody>
          <a:bodyPr wrap="square" lIns="0" tIns="0" rIns="0" bIns="0" rtlCol="0" anchor="t"/>
          <a:lstStyle/>
          <a:p>
            <a:pPr marL="0" indent="0" algn="ctr">
              <a:buNone/>
            </a:pPr>
            <a:r>
              <a:rPr lang="en-US" sz="1100" dirty="0">
                <a:solidFill>
                  <a:srgbClr val="5B6B85"/>
                </a:solidFill>
                <a:latin typeface="Arial" pitchFamily="34" charset="0"/>
                <a:ea typeface="Arial" pitchFamily="34" charset="-122"/>
                <a:cs typeface="Arial" pitchFamily="34" charset="-120"/>
              </a:rPr>
              <a:t>للتحديد.</a:t>
            </a:r>
            <a:endParaRPr lang="en-US" sz="1100" dirty="0"/>
          </a:p>
        </p:txBody>
      </p:sp>
      <p:sp>
        <p:nvSpPr>
          <p:cNvPr id="15" name="Shape 13"/>
          <p:cNvSpPr/>
          <p:nvPr/>
        </p:nvSpPr>
        <p:spPr>
          <a:xfrm>
            <a:off x="4306824" y="3200400"/>
            <a:ext cx="3575304" cy="2103120"/>
          </a:xfrm>
          <a:prstGeom prst="roundRect">
            <a:avLst>
              <a:gd name="adj" fmla="val 3478"/>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6" name="Shape 14"/>
          <p:cNvSpPr/>
          <p:nvPr/>
        </p:nvSpPr>
        <p:spPr>
          <a:xfrm>
            <a:off x="5893308" y="3429000"/>
            <a:ext cx="402336" cy="402336"/>
          </a:xfrm>
          <a:prstGeom prst="ellipse">
            <a:avLst/>
          </a:prstGeom>
          <a:solidFill>
            <a:srgbClr val="1F4E8C"/>
          </a:solidFill>
          <a:ln/>
        </p:spPr>
      </p:sp>
      <p:sp>
        <p:nvSpPr>
          <p:cNvPr id="17" name="Text 15"/>
          <p:cNvSpPr txBox="1"/>
          <p:nvPr/>
        </p:nvSpPr>
        <p:spPr>
          <a:xfrm>
            <a:off x="5893308" y="342900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8" name="Text 16"/>
          <p:cNvSpPr txBox="1"/>
          <p:nvPr/>
        </p:nvSpPr>
        <p:spPr>
          <a:xfrm>
            <a:off x="4443984" y="4114800"/>
            <a:ext cx="3300984" cy="548640"/>
          </a:xfrm>
          <a:prstGeom prst="rect">
            <a:avLst/>
          </a:prstGeom>
          <a:noFill/>
          <a:ln/>
        </p:spPr>
        <p:txBody>
          <a:bodyPr wrap="square" lIns="0" tIns="0" rIns="0" bIns="0" rtlCol="0" anchor="t"/>
          <a:lstStyle/>
          <a:p>
            <a:pPr marL="0" indent="0" algn="ctr">
              <a:buNone/>
            </a:pPr>
            <a:r>
              <a:rPr lang="en-US" sz="1250" b="1" dirty="0">
                <a:solidFill>
                  <a:srgbClr val="0F1B33"/>
                </a:solidFill>
                <a:latin typeface="Arial" pitchFamily="34" charset="0"/>
                <a:ea typeface="Arial" pitchFamily="34" charset="-122"/>
                <a:cs typeface="Arial" pitchFamily="34" charset="-120"/>
              </a:rPr>
              <a:t>النقر بالزر الأيمن للماوس</a:t>
            </a:r>
            <a:endParaRPr lang="en-US" sz="1250" dirty="0"/>
          </a:p>
        </p:txBody>
      </p:sp>
      <p:sp>
        <p:nvSpPr>
          <p:cNvPr id="19" name="Text 17"/>
          <p:cNvSpPr txBox="1"/>
          <p:nvPr/>
        </p:nvSpPr>
        <p:spPr>
          <a:xfrm>
            <a:off x="4443984" y="4663440"/>
            <a:ext cx="3300984" cy="548640"/>
          </a:xfrm>
          <a:prstGeom prst="rect">
            <a:avLst/>
          </a:prstGeom>
          <a:noFill/>
          <a:ln/>
        </p:spPr>
        <p:txBody>
          <a:bodyPr wrap="square" lIns="0" tIns="0" rIns="0" bIns="0" rtlCol="0" anchor="t"/>
          <a:lstStyle/>
          <a:p>
            <a:pPr marL="0" indent="0" algn="ctr">
              <a:buNone/>
            </a:pPr>
            <a:r>
              <a:rPr lang="en-US" sz="1100" dirty="0">
                <a:solidFill>
                  <a:srgbClr val="5B6B85"/>
                </a:solidFill>
                <a:latin typeface="Arial" pitchFamily="34" charset="0"/>
                <a:ea typeface="Arial" pitchFamily="34" charset="-122"/>
                <a:cs typeface="Arial" pitchFamily="34" charset="-120"/>
              </a:rPr>
              <a:t>على سطح المكتب لاستكشاف القائمة السياقية.</a:t>
            </a:r>
            <a:endParaRPr lang="en-US" sz="1100" dirty="0"/>
          </a:p>
        </p:txBody>
      </p:sp>
      <p:sp>
        <p:nvSpPr>
          <p:cNvPr id="20" name="Shape 18"/>
          <p:cNvSpPr/>
          <p:nvPr/>
        </p:nvSpPr>
        <p:spPr>
          <a:xfrm>
            <a:off x="8156448" y="3200400"/>
            <a:ext cx="3575304" cy="2103120"/>
          </a:xfrm>
          <a:prstGeom prst="roundRect">
            <a:avLst>
              <a:gd name="adj" fmla="val 3478"/>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21" name="Shape 19"/>
          <p:cNvSpPr/>
          <p:nvPr/>
        </p:nvSpPr>
        <p:spPr>
          <a:xfrm>
            <a:off x="9742932" y="3429000"/>
            <a:ext cx="402336" cy="402336"/>
          </a:xfrm>
          <a:prstGeom prst="ellipse">
            <a:avLst/>
          </a:prstGeom>
          <a:solidFill>
            <a:srgbClr val="1F4E8C"/>
          </a:solidFill>
          <a:ln/>
        </p:spPr>
      </p:sp>
      <p:sp>
        <p:nvSpPr>
          <p:cNvPr id="22" name="Text 20"/>
          <p:cNvSpPr txBox="1"/>
          <p:nvPr/>
        </p:nvSpPr>
        <p:spPr>
          <a:xfrm>
            <a:off x="9742932" y="342900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3" name="Text 21"/>
          <p:cNvSpPr txBox="1"/>
          <p:nvPr/>
        </p:nvSpPr>
        <p:spPr>
          <a:xfrm>
            <a:off x="8293608" y="4114800"/>
            <a:ext cx="3300984" cy="548640"/>
          </a:xfrm>
          <a:prstGeom prst="rect">
            <a:avLst/>
          </a:prstGeom>
          <a:noFill/>
          <a:ln/>
        </p:spPr>
        <p:txBody>
          <a:bodyPr wrap="square" lIns="0" tIns="0" rIns="0" bIns="0" rtlCol="0" anchor="t"/>
          <a:lstStyle/>
          <a:p>
            <a:pPr marL="0" indent="0" algn="ctr">
              <a:buNone/>
            </a:pPr>
            <a:r>
              <a:rPr lang="en-US" sz="1250" b="1" dirty="0">
                <a:solidFill>
                  <a:srgbClr val="0F1B33"/>
                </a:solidFill>
                <a:latin typeface="Arial" pitchFamily="34" charset="0"/>
                <a:ea typeface="Arial" pitchFamily="34" charset="-122"/>
                <a:cs typeface="Arial" pitchFamily="34" charset="-120"/>
              </a:rPr>
              <a:t>النقر المزدوج</a:t>
            </a:r>
            <a:endParaRPr lang="en-US" sz="1250" dirty="0"/>
          </a:p>
        </p:txBody>
      </p:sp>
      <p:sp>
        <p:nvSpPr>
          <p:cNvPr id="24" name="Text 22"/>
          <p:cNvSpPr txBox="1"/>
          <p:nvPr/>
        </p:nvSpPr>
        <p:spPr>
          <a:xfrm>
            <a:off x="8293608" y="4663440"/>
            <a:ext cx="3300984" cy="548640"/>
          </a:xfrm>
          <a:prstGeom prst="rect">
            <a:avLst/>
          </a:prstGeom>
          <a:noFill/>
          <a:ln/>
        </p:spPr>
        <p:txBody>
          <a:bodyPr wrap="square" lIns="0" tIns="0" rIns="0" bIns="0" rtlCol="0" anchor="t"/>
          <a:lstStyle/>
          <a:p>
            <a:pPr marL="0" indent="0" algn="ctr" rtl="1">
              <a:buNone/>
            </a:pPr>
            <a:r>
              <a:rPr lang="en-US" sz="1100" dirty="0">
                <a:solidFill>
                  <a:srgbClr val="5B6B85"/>
                </a:solidFill>
                <a:latin typeface="Arial" pitchFamily="34" charset="0"/>
                <a:ea typeface="Arial" pitchFamily="34" charset="-122"/>
                <a:cs typeface="Arial" pitchFamily="34" charset="-120"/>
              </a:rPr>
              <a:t>على أيقونة أي برنامج لتشغيله.</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مثال على تحديد أيقونات سطح المكتب</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Selecting Desktop Icons</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371600"/>
            <a:ext cx="2612898" cy="2148840"/>
          </a:xfrm>
          <a:prstGeom prst="roundRect">
            <a:avLst>
              <a:gd name="adj" fmla="val 3404"/>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Shape 5"/>
          <p:cNvSpPr/>
          <p:nvPr/>
        </p:nvSpPr>
        <p:spPr>
          <a:xfrm>
            <a:off x="1562481" y="1554480"/>
            <a:ext cx="402336" cy="402336"/>
          </a:xfrm>
          <a:prstGeom prst="ellipse">
            <a:avLst/>
          </a:prstGeom>
          <a:solidFill>
            <a:srgbClr val="1F4E8C"/>
          </a:solidFill>
          <a:ln/>
        </p:spPr>
      </p:sp>
      <p:sp>
        <p:nvSpPr>
          <p:cNvPr id="8" name="Text 6"/>
          <p:cNvSpPr txBox="1"/>
          <p:nvPr/>
        </p:nvSpPr>
        <p:spPr>
          <a:xfrm>
            <a:off x="1562481" y="155448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9" name="Text 7"/>
          <p:cNvSpPr txBox="1"/>
          <p:nvPr/>
        </p:nvSpPr>
        <p:spPr>
          <a:xfrm>
            <a:off x="566928" y="2148840"/>
            <a:ext cx="2393442" cy="502920"/>
          </a:xfrm>
          <a:prstGeom prst="rect">
            <a:avLst/>
          </a:prstGeom>
          <a:noFill/>
          <a:ln/>
        </p:spPr>
        <p:txBody>
          <a:bodyPr wrap="square" lIns="0" tIns="0" rIns="0" bIns="0" rtlCol="0" anchor="t"/>
          <a:lstStyle/>
          <a:p>
            <a:pPr marL="0" indent="0" algn="ctr">
              <a:buNone/>
            </a:pPr>
            <a:r>
              <a:rPr lang="en-US" sz="1150" b="1" dirty="0">
                <a:solidFill>
                  <a:srgbClr val="0F1B33"/>
                </a:solidFill>
                <a:latin typeface="Arial" pitchFamily="34" charset="0"/>
                <a:ea typeface="Arial" pitchFamily="34" charset="-122"/>
                <a:cs typeface="Arial" pitchFamily="34" charset="-120"/>
              </a:rPr>
              <a:t>لتحديد أيقونة واحدة</a:t>
            </a:r>
            <a:endParaRPr lang="en-US" sz="1150" dirty="0"/>
          </a:p>
        </p:txBody>
      </p:sp>
      <p:sp>
        <p:nvSpPr>
          <p:cNvPr id="10" name="Text 8"/>
          <p:cNvSpPr txBox="1"/>
          <p:nvPr/>
        </p:nvSpPr>
        <p:spPr>
          <a:xfrm>
            <a:off x="566928" y="2651760"/>
            <a:ext cx="2393442" cy="82296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انقر على الأيقونة المعنية نقرة واحدة بزر الفأرة الأيسر.</a:t>
            </a:r>
            <a:endParaRPr lang="en-US" sz="900" dirty="0"/>
          </a:p>
        </p:txBody>
      </p:sp>
      <p:sp>
        <p:nvSpPr>
          <p:cNvPr id="11" name="Shape 9"/>
          <p:cNvSpPr/>
          <p:nvPr/>
        </p:nvSpPr>
        <p:spPr>
          <a:xfrm>
            <a:off x="3344418" y="1371600"/>
            <a:ext cx="2612898" cy="2148840"/>
          </a:xfrm>
          <a:prstGeom prst="roundRect">
            <a:avLst>
              <a:gd name="adj" fmla="val 3404"/>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2" name="Shape 10"/>
          <p:cNvSpPr/>
          <p:nvPr/>
        </p:nvSpPr>
        <p:spPr>
          <a:xfrm>
            <a:off x="4449699" y="1554480"/>
            <a:ext cx="402336" cy="402336"/>
          </a:xfrm>
          <a:prstGeom prst="ellipse">
            <a:avLst/>
          </a:prstGeom>
          <a:solidFill>
            <a:srgbClr val="1F4E8C"/>
          </a:solidFill>
          <a:ln/>
        </p:spPr>
      </p:sp>
      <p:sp>
        <p:nvSpPr>
          <p:cNvPr id="13" name="Text 11"/>
          <p:cNvSpPr txBox="1"/>
          <p:nvPr/>
        </p:nvSpPr>
        <p:spPr>
          <a:xfrm>
            <a:off x="4449699" y="155448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4" name="Text 12"/>
          <p:cNvSpPr txBox="1"/>
          <p:nvPr/>
        </p:nvSpPr>
        <p:spPr>
          <a:xfrm>
            <a:off x="3454146" y="2148840"/>
            <a:ext cx="2393442" cy="502920"/>
          </a:xfrm>
          <a:prstGeom prst="rect">
            <a:avLst/>
          </a:prstGeom>
          <a:noFill/>
          <a:ln/>
        </p:spPr>
        <p:txBody>
          <a:bodyPr wrap="square" lIns="0" tIns="0" rIns="0" bIns="0" rtlCol="0" anchor="t"/>
          <a:lstStyle/>
          <a:p>
            <a:pPr marL="0" indent="0" algn="ctr">
              <a:buNone/>
            </a:pPr>
            <a:r>
              <a:rPr lang="en-US" sz="1150" b="1" dirty="0">
                <a:solidFill>
                  <a:srgbClr val="0F1B33"/>
                </a:solidFill>
                <a:latin typeface="Arial" pitchFamily="34" charset="0"/>
                <a:ea typeface="Arial" pitchFamily="34" charset="-122"/>
                <a:cs typeface="Arial" pitchFamily="34" charset="-120"/>
              </a:rPr>
              <a:t>لتحديد أيقونات متجاورة</a:t>
            </a:r>
            <a:endParaRPr lang="en-US" sz="1150" dirty="0"/>
          </a:p>
        </p:txBody>
      </p:sp>
      <p:sp>
        <p:nvSpPr>
          <p:cNvPr id="15" name="Text 13"/>
          <p:cNvSpPr txBox="1"/>
          <p:nvPr/>
        </p:nvSpPr>
        <p:spPr>
          <a:xfrm>
            <a:off x="3454146" y="2651760"/>
            <a:ext cx="2393442" cy="82296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انقر على أول أيقونة ثم انقر على آخر أيقونة مع استمرار الضغط على مفتاح (Shift) أو اسحب عليها بالفأرة.</a:t>
            </a:r>
            <a:endParaRPr lang="en-US" sz="900" dirty="0"/>
          </a:p>
        </p:txBody>
      </p:sp>
      <p:sp>
        <p:nvSpPr>
          <p:cNvPr id="16" name="Shape 14"/>
          <p:cNvSpPr/>
          <p:nvPr/>
        </p:nvSpPr>
        <p:spPr>
          <a:xfrm>
            <a:off x="6231636" y="1371600"/>
            <a:ext cx="2612898" cy="2148840"/>
          </a:xfrm>
          <a:prstGeom prst="roundRect">
            <a:avLst>
              <a:gd name="adj" fmla="val 3404"/>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7" name="Shape 15"/>
          <p:cNvSpPr/>
          <p:nvPr/>
        </p:nvSpPr>
        <p:spPr>
          <a:xfrm>
            <a:off x="7336917" y="1554480"/>
            <a:ext cx="402336" cy="402336"/>
          </a:xfrm>
          <a:prstGeom prst="ellipse">
            <a:avLst/>
          </a:prstGeom>
          <a:solidFill>
            <a:srgbClr val="1F4E8C"/>
          </a:solidFill>
          <a:ln/>
        </p:spPr>
      </p:sp>
      <p:sp>
        <p:nvSpPr>
          <p:cNvPr id="18" name="Text 16"/>
          <p:cNvSpPr txBox="1"/>
          <p:nvPr/>
        </p:nvSpPr>
        <p:spPr>
          <a:xfrm>
            <a:off x="7336917" y="155448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9" name="Text 17"/>
          <p:cNvSpPr txBox="1"/>
          <p:nvPr/>
        </p:nvSpPr>
        <p:spPr>
          <a:xfrm>
            <a:off x="6341364" y="2148840"/>
            <a:ext cx="2393442" cy="502920"/>
          </a:xfrm>
          <a:prstGeom prst="rect">
            <a:avLst/>
          </a:prstGeom>
          <a:noFill/>
          <a:ln/>
        </p:spPr>
        <p:txBody>
          <a:bodyPr wrap="square" lIns="0" tIns="0" rIns="0" bIns="0" rtlCol="0" anchor="t"/>
          <a:lstStyle/>
          <a:p>
            <a:pPr marL="0" indent="0" algn="ctr">
              <a:buNone/>
            </a:pPr>
            <a:r>
              <a:rPr lang="en-US" sz="1150" b="1" dirty="0">
                <a:solidFill>
                  <a:srgbClr val="0F1B33"/>
                </a:solidFill>
                <a:latin typeface="Arial" pitchFamily="34" charset="0"/>
                <a:ea typeface="Arial" pitchFamily="34" charset="-122"/>
                <a:cs typeface="Arial" pitchFamily="34" charset="-120"/>
              </a:rPr>
              <a:t>لتحديد أيقونات متباعدة</a:t>
            </a:r>
            <a:endParaRPr lang="en-US" sz="1150" dirty="0"/>
          </a:p>
        </p:txBody>
      </p:sp>
      <p:sp>
        <p:nvSpPr>
          <p:cNvPr id="20" name="Text 18"/>
          <p:cNvSpPr txBox="1"/>
          <p:nvPr/>
        </p:nvSpPr>
        <p:spPr>
          <a:xfrm>
            <a:off x="6341364" y="2651760"/>
            <a:ext cx="2393442" cy="82296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انقر على أول أيقونة ثم انقر على باقي الأيقونات بالتتالي مع استمرار الضغط على مفتاح (Ctrl).</a:t>
            </a:r>
            <a:endParaRPr lang="en-US" sz="900" dirty="0"/>
          </a:p>
        </p:txBody>
      </p:sp>
      <p:sp>
        <p:nvSpPr>
          <p:cNvPr id="21" name="Shape 19"/>
          <p:cNvSpPr/>
          <p:nvPr/>
        </p:nvSpPr>
        <p:spPr>
          <a:xfrm>
            <a:off x="9118854" y="1371600"/>
            <a:ext cx="2612898" cy="2148840"/>
          </a:xfrm>
          <a:prstGeom prst="roundRect">
            <a:avLst>
              <a:gd name="adj" fmla="val 3404"/>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22" name="Shape 20"/>
          <p:cNvSpPr/>
          <p:nvPr/>
        </p:nvSpPr>
        <p:spPr>
          <a:xfrm>
            <a:off x="10224135" y="1554480"/>
            <a:ext cx="402336" cy="402336"/>
          </a:xfrm>
          <a:prstGeom prst="ellipse">
            <a:avLst/>
          </a:prstGeom>
          <a:solidFill>
            <a:srgbClr val="1F4E8C"/>
          </a:solidFill>
          <a:ln/>
        </p:spPr>
      </p:sp>
      <p:sp>
        <p:nvSpPr>
          <p:cNvPr id="23" name="Text 21"/>
          <p:cNvSpPr txBox="1"/>
          <p:nvPr/>
        </p:nvSpPr>
        <p:spPr>
          <a:xfrm>
            <a:off x="10224135" y="155448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4" name="Text 22"/>
          <p:cNvSpPr txBox="1"/>
          <p:nvPr/>
        </p:nvSpPr>
        <p:spPr>
          <a:xfrm>
            <a:off x="9228582" y="2148840"/>
            <a:ext cx="2393442" cy="502920"/>
          </a:xfrm>
          <a:prstGeom prst="rect">
            <a:avLst/>
          </a:prstGeom>
          <a:noFill/>
          <a:ln/>
        </p:spPr>
        <p:txBody>
          <a:bodyPr wrap="square" lIns="0" tIns="0" rIns="0" bIns="0" rtlCol="0" anchor="t"/>
          <a:lstStyle/>
          <a:p>
            <a:pPr marL="0" indent="0" algn="ctr">
              <a:buNone/>
            </a:pPr>
            <a:r>
              <a:rPr lang="en-US" sz="1150" b="1" dirty="0">
                <a:solidFill>
                  <a:srgbClr val="0F1B33"/>
                </a:solidFill>
                <a:latin typeface="Arial" pitchFamily="34" charset="0"/>
                <a:ea typeface="Arial" pitchFamily="34" charset="-122"/>
                <a:cs typeface="Arial" pitchFamily="34" charset="-120"/>
              </a:rPr>
              <a:t>لتحديد كل الأيقونات</a:t>
            </a:r>
            <a:endParaRPr lang="en-US" sz="1150" dirty="0"/>
          </a:p>
        </p:txBody>
      </p:sp>
      <p:sp>
        <p:nvSpPr>
          <p:cNvPr id="25" name="Text 23"/>
          <p:cNvSpPr txBox="1"/>
          <p:nvPr/>
        </p:nvSpPr>
        <p:spPr>
          <a:xfrm>
            <a:off x="9228582" y="2651760"/>
            <a:ext cx="2393442" cy="82296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اضغط على مفتاحي (Ctrl+A).</a:t>
            </a:r>
            <a:endParaRPr lang="en-US" sz="900" dirty="0"/>
          </a:p>
        </p:txBody>
      </p:sp>
      <p:sp>
        <p:nvSpPr>
          <p:cNvPr id="26" name="Shape 24"/>
          <p:cNvSpPr/>
          <p:nvPr/>
        </p:nvSpPr>
        <p:spPr>
          <a:xfrm>
            <a:off x="457200" y="3749040"/>
            <a:ext cx="11274552" cy="502920"/>
          </a:xfrm>
          <a:prstGeom prst="roundRect">
            <a:avLst>
              <a:gd name="adj" fmla="val 14545"/>
            </a:avLst>
          </a:prstGeom>
          <a:solidFill>
            <a:srgbClr val="0F1B33"/>
          </a:solidFill>
          <a:ln w="12700">
            <a:solidFill>
              <a:srgbClr val="E1E7F0"/>
            </a:solidFill>
            <a:prstDash val="solid"/>
          </a:ln>
          <a:effectLst>
            <a:outerShdw blurRad="76200" dist="25400" dir="5400000" algn="bl" rotWithShape="0">
              <a:srgbClr val="9AA9C2">
                <a:alpha val="25000"/>
              </a:srgbClr>
            </a:outerShdw>
          </a:effectLst>
        </p:spPr>
      </p:sp>
      <p:sp>
        <p:nvSpPr>
          <p:cNvPr id="27" name="Text 25"/>
          <p:cNvSpPr txBox="1"/>
          <p:nvPr/>
        </p:nvSpPr>
        <p:spPr>
          <a:xfrm>
            <a:off x="731520" y="3749040"/>
            <a:ext cx="10725912" cy="502920"/>
          </a:xfrm>
          <a:prstGeom prst="rect">
            <a:avLst/>
          </a:prstGeom>
          <a:noFill/>
          <a:ln/>
        </p:spPr>
        <p:txBody>
          <a:bodyPr wrap="square" lIns="0" tIns="0" rIns="0" bIns="0" rtlCol="0" anchor="ctr"/>
          <a:lstStyle/>
          <a:p>
            <a:pPr marL="0" indent="0" algn="ctr">
              <a:buNone/>
            </a:pPr>
            <a:r>
              <a:rPr lang="en-US" sz="1300" b="1" dirty="0">
                <a:solidFill>
                  <a:srgbClr val="22B8CF"/>
                </a:solidFill>
                <a:latin typeface="Arial" pitchFamily="34" charset="0"/>
                <a:ea typeface="Arial" pitchFamily="34" charset="-122"/>
                <a:cs typeface="Arial" pitchFamily="34" charset="-120"/>
              </a:rPr>
              <a:t>5. السحب والإفلات (Drag and Drop)</a:t>
            </a:r>
            <a:endParaRPr lang="en-US" sz="1300" dirty="0"/>
          </a:p>
        </p:txBody>
      </p:sp>
      <p:sp>
        <p:nvSpPr>
          <p:cNvPr id="28" name="Text 26"/>
          <p:cNvSpPr txBox="1"/>
          <p:nvPr/>
        </p:nvSpPr>
        <p:spPr>
          <a:xfrm>
            <a:off x="457200" y="4389120"/>
            <a:ext cx="11274552" cy="457200"/>
          </a:xfrm>
          <a:prstGeom prst="rect">
            <a:avLst/>
          </a:prstGeom>
          <a:noFill/>
          <a:ln/>
        </p:spPr>
        <p:txBody>
          <a:bodyPr wrap="square" lIns="0" tIns="0" rIns="0" bIns="0" rtlCol="0" anchor="ctr"/>
          <a:lstStyle/>
          <a:p>
            <a:pPr marL="0" indent="0" algn="ctr" rtl="1">
              <a:buNone/>
            </a:pPr>
            <a:r>
              <a:rPr lang="en-US" sz="1150" dirty="0">
                <a:solidFill>
                  <a:srgbClr val="17233D"/>
                </a:solidFill>
                <a:latin typeface="Arial" pitchFamily="34" charset="0"/>
                <a:ea typeface="Arial" pitchFamily="34" charset="-122"/>
                <a:cs typeface="Arial" pitchFamily="34" charset="-120"/>
              </a:rPr>
              <a:t>عملية النقر بالقرب من إحدى الأيقونات ومن ثم تحريك مؤشر الفأرة باتجاه باقي الأيقونات مع استمرار الضغط على زر الفأرة الأيسر.</a:t>
            </a:r>
            <a:endParaRPr lang="en-US" sz="1150" dirty="0"/>
          </a:p>
        </p:txBody>
      </p:sp>
      <p:sp>
        <p:nvSpPr>
          <p:cNvPr id="29" name="Shape 27"/>
          <p:cNvSpPr/>
          <p:nvPr/>
        </p:nvSpPr>
        <p:spPr>
          <a:xfrm>
            <a:off x="4038159" y="4937760"/>
            <a:ext cx="4085202" cy="1783080"/>
          </a:xfrm>
          <a:prstGeom prst="roundRect">
            <a:avLst>
              <a:gd name="adj" fmla="val 2564"/>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30" name="Image 0" descr="/home/claude/lecture5_pptx/media/image9.png"/>
          <p:cNvPicPr>
            <a:picLocks noChangeAspect="1"/>
          </p:cNvPicPr>
          <p:nvPr/>
        </p:nvPicPr>
        <p:blipFill>
          <a:blip r:embed="rId3"/>
          <a:stretch>
            <a:fillRect/>
          </a:stretch>
        </p:blipFill>
        <p:spPr>
          <a:xfrm>
            <a:off x="4083879" y="4983480"/>
            <a:ext cx="3993762" cy="16916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الأيقونات</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Icons</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371600"/>
            <a:ext cx="11274552" cy="914400"/>
          </a:xfrm>
          <a:prstGeom prst="roundRect">
            <a:avLst>
              <a:gd name="adj" fmla="val 8000"/>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Text 5"/>
          <p:cNvSpPr txBox="1"/>
          <p:nvPr/>
        </p:nvSpPr>
        <p:spPr>
          <a:xfrm>
            <a:off x="731520" y="1371600"/>
            <a:ext cx="10725912" cy="914400"/>
          </a:xfrm>
          <a:prstGeom prst="rect">
            <a:avLst/>
          </a:prstGeom>
          <a:noFill/>
          <a:ln/>
        </p:spPr>
        <p:txBody>
          <a:bodyPr wrap="square" lIns="0" tIns="0" rIns="0" bIns="0" rtlCol="0" anchor="ctr"/>
          <a:lstStyle/>
          <a:p>
            <a:pPr marL="0" indent="0" algn="r" rtl="1">
              <a:buNone/>
            </a:pPr>
            <a:r>
              <a:rPr lang="en-US" sz="1300" dirty="0">
                <a:solidFill>
                  <a:srgbClr val="17233D"/>
                </a:solidFill>
                <a:latin typeface="Arial" pitchFamily="34" charset="0"/>
                <a:ea typeface="Arial" pitchFamily="34" charset="-122"/>
                <a:cs typeface="Arial" pitchFamily="34" charset="-120"/>
              </a:rPr>
              <a:t>الأيقونة هي أصغر مكون برمجي تُخزن فيه اسم وموقع الملفات والمجلدات والبرامج. وتكون على شكل رموز أو صور صغيرة تسمح من خلال النقر المزدوج عليها بفتح الملفات والبرامج الموجودة في الحاسوب.</a:t>
            </a:r>
            <a:endParaRPr lang="en-US" sz="1300" dirty="0"/>
          </a:p>
        </p:txBody>
      </p:sp>
      <p:sp>
        <p:nvSpPr>
          <p:cNvPr id="8" name="Shape 6"/>
          <p:cNvSpPr/>
          <p:nvPr/>
        </p:nvSpPr>
        <p:spPr>
          <a:xfrm>
            <a:off x="457200" y="2514600"/>
            <a:ext cx="11274552" cy="3566160"/>
          </a:xfrm>
          <a:prstGeom prst="roundRect">
            <a:avLst>
              <a:gd name="adj" fmla="val 205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9" name="Text 7"/>
          <p:cNvSpPr txBox="1"/>
          <p:nvPr/>
        </p:nvSpPr>
        <p:spPr>
          <a:xfrm>
            <a:off x="731520" y="2651760"/>
            <a:ext cx="10725912" cy="365760"/>
          </a:xfrm>
          <a:prstGeom prst="rect">
            <a:avLst/>
          </a:prstGeom>
          <a:noFill/>
          <a:ln/>
        </p:spPr>
        <p:txBody>
          <a:bodyPr wrap="square" lIns="0" tIns="0" rIns="0" bIns="0" rtlCol="0" anchor="ctr"/>
          <a:lstStyle/>
          <a:p>
            <a:pPr marL="0" indent="0" algn="r" rtl="1">
              <a:buNone/>
            </a:pPr>
            <a:r>
              <a:rPr lang="en-US" sz="1500" b="1" dirty="0">
                <a:solidFill>
                  <a:srgbClr val="0F1B33"/>
                </a:solidFill>
                <a:latin typeface="Arial" pitchFamily="34" charset="0"/>
                <a:ea typeface="Arial" pitchFamily="34" charset="-122"/>
                <a:cs typeface="Arial" pitchFamily="34" charset="-120"/>
              </a:rPr>
              <a:t>1. أيقونة الحاسوب: Computer Icon</a:t>
            </a:r>
            <a:endParaRPr lang="en-US" sz="1500" dirty="0"/>
          </a:p>
        </p:txBody>
      </p:sp>
      <p:sp>
        <p:nvSpPr>
          <p:cNvPr id="10" name="Text 8"/>
          <p:cNvSpPr txBox="1"/>
          <p:nvPr/>
        </p:nvSpPr>
        <p:spPr>
          <a:xfrm>
            <a:off x="731520" y="3017520"/>
            <a:ext cx="10725912" cy="457200"/>
          </a:xfrm>
          <a:prstGeom prst="rect">
            <a:avLst/>
          </a:prstGeom>
          <a:noFill/>
          <a:ln/>
        </p:spPr>
        <p:txBody>
          <a:bodyPr wrap="square" lIns="0" tIns="0" rIns="0" bIns="0" rtlCol="0" anchor="t"/>
          <a:lstStyle/>
          <a:p>
            <a:pPr marL="0" indent="0" algn="r" rtl="1">
              <a:buNone/>
            </a:pPr>
            <a:r>
              <a:rPr lang="en-US" sz="1250" dirty="0">
                <a:solidFill>
                  <a:srgbClr val="5B6B85"/>
                </a:solidFill>
                <a:latin typeface="Arial" pitchFamily="34" charset="0"/>
                <a:ea typeface="Arial" pitchFamily="34" charset="-122"/>
                <a:cs typeface="Arial" pitchFamily="34" charset="-120"/>
              </a:rPr>
              <a:t>وتشمل وحدات التخزين الثابتة (C, D, ...) والمتحركة (DVD, Flash Ram) في الحاسوب.</a:t>
            </a:r>
            <a:endParaRPr lang="en-US" sz="1250" dirty="0"/>
          </a:p>
        </p:txBody>
      </p:sp>
      <p:sp>
        <p:nvSpPr>
          <p:cNvPr id="11" name="Shape 9"/>
          <p:cNvSpPr/>
          <p:nvPr/>
        </p:nvSpPr>
        <p:spPr>
          <a:xfrm>
            <a:off x="685800" y="3707958"/>
            <a:ext cx="1554480" cy="1088003"/>
          </a:xfrm>
          <a:prstGeom prst="roundRect">
            <a:avLst>
              <a:gd name="adj" fmla="val 4202"/>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12" name="Image 0" descr="/home/claude/lecture5_pptx/media/image10.png"/>
          <p:cNvPicPr>
            <a:picLocks noChangeAspect="1"/>
          </p:cNvPicPr>
          <p:nvPr/>
        </p:nvPicPr>
        <p:blipFill>
          <a:blip r:embed="rId3"/>
          <a:stretch>
            <a:fillRect/>
          </a:stretch>
        </p:blipFill>
        <p:spPr>
          <a:xfrm>
            <a:off x="731520" y="3753678"/>
            <a:ext cx="1463040" cy="996563"/>
          </a:xfrm>
          <a:prstGeom prst="rect">
            <a:avLst/>
          </a:prstGeom>
        </p:spPr>
      </p:pic>
      <p:sp>
        <p:nvSpPr>
          <p:cNvPr id="13" name="Shape 10"/>
          <p:cNvSpPr/>
          <p:nvPr/>
        </p:nvSpPr>
        <p:spPr>
          <a:xfrm>
            <a:off x="3369968" y="3566160"/>
            <a:ext cx="7277816" cy="2377440"/>
          </a:xfrm>
          <a:prstGeom prst="roundRect">
            <a:avLst>
              <a:gd name="adj" fmla="val 1923"/>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14" name="Image 1" descr="/home/claude/lecture5_pptx/media/image11.png"/>
          <p:cNvPicPr>
            <a:picLocks noChangeAspect="1"/>
          </p:cNvPicPr>
          <p:nvPr/>
        </p:nvPicPr>
        <p:blipFill>
          <a:blip r:embed="rId4"/>
          <a:stretch>
            <a:fillRect/>
          </a:stretch>
        </p:blipFill>
        <p:spPr>
          <a:xfrm>
            <a:off x="3415688" y="3611880"/>
            <a:ext cx="7186376" cy="2286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أيقونة المستخدم وسلة المحذوفات</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User &amp; Recycle Bin Icons</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371600"/>
            <a:ext cx="11274552" cy="2194560"/>
          </a:xfrm>
          <a:prstGeom prst="roundRect">
            <a:avLst>
              <a:gd name="adj" fmla="val 3333"/>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Text 5"/>
          <p:cNvSpPr txBox="1"/>
          <p:nvPr/>
        </p:nvSpPr>
        <p:spPr>
          <a:xfrm>
            <a:off x="731520" y="1508760"/>
            <a:ext cx="8988552" cy="365760"/>
          </a:xfrm>
          <a:prstGeom prst="rect">
            <a:avLst/>
          </a:prstGeom>
          <a:noFill/>
          <a:ln/>
        </p:spPr>
        <p:txBody>
          <a:bodyPr wrap="square" lIns="0" tIns="0" rIns="0" bIns="0" rtlCol="0" anchor="ctr"/>
          <a:lstStyle/>
          <a:p>
            <a:pPr marL="0" indent="0" algn="r" rtl="1">
              <a:buNone/>
            </a:pPr>
            <a:r>
              <a:rPr lang="en-US" sz="1500" b="1" dirty="0">
                <a:solidFill>
                  <a:srgbClr val="0F1B33"/>
                </a:solidFill>
                <a:latin typeface="Arial" pitchFamily="34" charset="0"/>
                <a:ea typeface="Arial" pitchFamily="34" charset="-122"/>
                <a:cs typeface="Arial" pitchFamily="34" charset="-120"/>
              </a:rPr>
              <a:t>2. أيقونة المستخدم</a:t>
            </a:r>
            <a:endParaRPr lang="en-US" sz="1500" dirty="0"/>
          </a:p>
        </p:txBody>
      </p:sp>
      <p:sp>
        <p:nvSpPr>
          <p:cNvPr id="8" name="Text 6"/>
          <p:cNvSpPr txBox="1"/>
          <p:nvPr/>
        </p:nvSpPr>
        <p:spPr>
          <a:xfrm>
            <a:off x="731520" y="1920240"/>
            <a:ext cx="8988552" cy="1463040"/>
          </a:xfrm>
          <a:prstGeom prst="rect">
            <a:avLst/>
          </a:prstGeom>
          <a:noFill/>
          <a:ln/>
        </p:spPr>
        <p:txBody>
          <a:bodyPr wrap="square" lIns="0" tIns="0" rIns="0" bIns="0" rtlCol="0" anchor="t"/>
          <a:lstStyle/>
          <a:p>
            <a:pPr marL="0" indent="0" algn="r" rtl="1">
              <a:buNone/>
            </a:pPr>
            <a:r>
              <a:rPr lang="en-US" sz="1200" dirty="0">
                <a:solidFill>
                  <a:srgbClr val="5B6B85"/>
                </a:solidFill>
                <a:latin typeface="Arial" pitchFamily="34" charset="0"/>
                <a:ea typeface="Arial" pitchFamily="34" charset="-122"/>
                <a:cs typeface="Arial" pitchFamily="34" charset="-120"/>
              </a:rPr>
              <a:t>يحتوي هذا المجلد على المجلدات الافتراضية لخزن الملفات مثل مجلد التحميل Download لتحميل الملفات من الانترنت، سطح المكتب، المفضلة. ويمكن تسمية هذا المجلد من قبل المستخدم عند تنصيب ويندوز.</a:t>
            </a:r>
            <a:endParaRPr lang="en-US" sz="1200" dirty="0"/>
          </a:p>
        </p:txBody>
      </p:sp>
      <p:sp>
        <p:nvSpPr>
          <p:cNvPr id="9" name="Shape 7"/>
          <p:cNvSpPr/>
          <p:nvPr/>
        </p:nvSpPr>
        <p:spPr>
          <a:xfrm>
            <a:off x="9768094" y="1554480"/>
            <a:ext cx="1641315" cy="1828800"/>
          </a:xfrm>
          <a:prstGeom prst="roundRect">
            <a:avLst>
              <a:gd name="adj" fmla="val 2786"/>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10" name="Image 0" descr="/home/claude/lecture5_pptx/media/image13.png"/>
          <p:cNvPicPr>
            <a:picLocks noChangeAspect="1"/>
          </p:cNvPicPr>
          <p:nvPr/>
        </p:nvPicPr>
        <p:blipFill>
          <a:blip r:embed="rId3"/>
          <a:stretch>
            <a:fillRect/>
          </a:stretch>
        </p:blipFill>
        <p:spPr>
          <a:xfrm>
            <a:off x="9813814" y="1600200"/>
            <a:ext cx="1549875" cy="1737360"/>
          </a:xfrm>
          <a:prstGeom prst="rect">
            <a:avLst/>
          </a:prstGeom>
        </p:spPr>
      </p:pic>
      <p:sp>
        <p:nvSpPr>
          <p:cNvPr id="11" name="Shape 8"/>
          <p:cNvSpPr/>
          <p:nvPr/>
        </p:nvSpPr>
        <p:spPr>
          <a:xfrm>
            <a:off x="457200" y="3794760"/>
            <a:ext cx="11274552" cy="2606040"/>
          </a:xfrm>
          <a:prstGeom prst="roundRect">
            <a:avLst>
              <a:gd name="adj" fmla="val 2807"/>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2" name="Text 9"/>
          <p:cNvSpPr txBox="1"/>
          <p:nvPr/>
        </p:nvSpPr>
        <p:spPr>
          <a:xfrm>
            <a:off x="731520" y="3931920"/>
            <a:ext cx="8988552" cy="365760"/>
          </a:xfrm>
          <a:prstGeom prst="rect">
            <a:avLst/>
          </a:prstGeom>
          <a:noFill/>
          <a:ln/>
        </p:spPr>
        <p:txBody>
          <a:bodyPr wrap="square" lIns="0" tIns="0" rIns="0" bIns="0" rtlCol="0" anchor="ctr"/>
          <a:lstStyle/>
          <a:p>
            <a:pPr marL="0" indent="0" algn="r" rtl="1">
              <a:buNone/>
            </a:pPr>
            <a:r>
              <a:rPr lang="en-US" sz="1500" b="1" dirty="0">
                <a:solidFill>
                  <a:srgbClr val="0F1B33"/>
                </a:solidFill>
                <a:latin typeface="Arial" pitchFamily="34" charset="0"/>
                <a:ea typeface="Arial" pitchFamily="34" charset="-122"/>
                <a:cs typeface="Arial" pitchFamily="34" charset="-120"/>
              </a:rPr>
              <a:t>3. أيقونة سلة المحذوفات: Recycle Bin Icon</a:t>
            </a:r>
            <a:endParaRPr lang="en-US" sz="1500" dirty="0"/>
          </a:p>
        </p:txBody>
      </p:sp>
      <p:sp>
        <p:nvSpPr>
          <p:cNvPr id="13" name="Text 10"/>
          <p:cNvSpPr txBox="1"/>
          <p:nvPr/>
        </p:nvSpPr>
        <p:spPr>
          <a:xfrm>
            <a:off x="731520" y="4343400"/>
            <a:ext cx="8988552" cy="1737360"/>
          </a:xfrm>
          <a:prstGeom prst="rect">
            <a:avLst/>
          </a:prstGeom>
          <a:noFill/>
          <a:ln/>
        </p:spPr>
        <p:txBody>
          <a:bodyPr wrap="square" lIns="0" tIns="0" rIns="0" bIns="0" rtlCol="0" anchor="t"/>
          <a:lstStyle/>
          <a:p>
            <a:pPr marL="0" indent="0" algn="r" rtl="1">
              <a:buNone/>
            </a:pPr>
            <a:r>
              <a:rPr lang="en-US" sz="1150" dirty="0">
                <a:solidFill>
                  <a:srgbClr val="5B6B85"/>
                </a:solidFill>
                <a:latin typeface="Arial" pitchFamily="34" charset="0"/>
                <a:ea typeface="Arial" pitchFamily="34" charset="-122"/>
                <a:cs typeface="Arial" pitchFamily="34" charset="-120"/>
              </a:rPr>
              <a:t>يشير إلى جزء من القرص الصلب يحتفظ بشكل مؤقت بالملفات المحذوفة بعد تطبيق أمر حذف (Delete)، ويمكن إرجاع الملفات المحذوفة إذا لم يتم تفريغ سلة المحذوفات أو تجاوز حجم الملفات المحذوفة حجم سلة المحذوفات على القرص الصلب.</a:t>
            </a:r>
            <a:endParaRPr lang="en-US" sz="1150" dirty="0"/>
          </a:p>
        </p:txBody>
      </p:sp>
      <p:sp>
        <p:nvSpPr>
          <p:cNvPr id="14" name="Shape 11"/>
          <p:cNvSpPr/>
          <p:nvPr/>
        </p:nvSpPr>
        <p:spPr>
          <a:xfrm>
            <a:off x="9754650" y="4023360"/>
            <a:ext cx="1668204" cy="1828800"/>
          </a:xfrm>
          <a:prstGeom prst="roundRect">
            <a:avLst>
              <a:gd name="adj" fmla="val 274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15" name="Image 1" descr="/home/claude/lecture5_pptx/media/image14.png"/>
          <p:cNvPicPr>
            <a:picLocks noChangeAspect="1"/>
          </p:cNvPicPr>
          <p:nvPr/>
        </p:nvPicPr>
        <p:blipFill>
          <a:blip r:embed="rId4"/>
          <a:stretch>
            <a:fillRect/>
          </a:stretch>
        </p:blipFill>
        <p:spPr>
          <a:xfrm>
            <a:off x="9800370" y="4069080"/>
            <a:ext cx="1576764" cy="17373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نافذة سلة المحذوفات</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Recycle Bin Window</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1235397" y="1463040"/>
            <a:ext cx="9718158" cy="3383280"/>
          </a:xfrm>
          <a:prstGeom prst="roundRect">
            <a:avLst>
              <a:gd name="adj" fmla="val 135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7" name="Image 0" descr="/home/claude/lecture5_pptx/media/image15.png"/>
          <p:cNvPicPr>
            <a:picLocks noChangeAspect="1"/>
          </p:cNvPicPr>
          <p:nvPr/>
        </p:nvPicPr>
        <p:blipFill>
          <a:blip r:embed="rId3"/>
          <a:stretch>
            <a:fillRect/>
          </a:stretch>
        </p:blipFill>
        <p:spPr>
          <a:xfrm>
            <a:off x="1281117" y="1508760"/>
            <a:ext cx="9626718" cy="3291840"/>
          </a:xfrm>
          <a:prstGeom prst="rect">
            <a:avLst/>
          </a:prstGeom>
        </p:spPr>
      </p:pic>
      <p:sp>
        <p:nvSpPr>
          <p:cNvPr id="8" name="Shape 5"/>
          <p:cNvSpPr/>
          <p:nvPr/>
        </p:nvSpPr>
        <p:spPr>
          <a:xfrm>
            <a:off x="457200" y="4983480"/>
            <a:ext cx="11274552" cy="1234440"/>
          </a:xfrm>
          <a:prstGeom prst="roundRect">
            <a:avLst>
              <a:gd name="adj" fmla="val 5926"/>
            </a:avLst>
          </a:prstGeom>
          <a:solidFill>
            <a:srgbClr val="0F1B33"/>
          </a:solidFill>
          <a:ln w="12700">
            <a:solidFill>
              <a:srgbClr val="E1E7F0"/>
            </a:solidFill>
            <a:prstDash val="solid"/>
          </a:ln>
          <a:effectLst>
            <a:outerShdw blurRad="76200" dist="25400" dir="5400000" algn="bl" rotWithShape="0">
              <a:srgbClr val="9AA9C2">
                <a:alpha val="25000"/>
              </a:srgbClr>
            </a:outerShdw>
          </a:effectLst>
        </p:spPr>
      </p:sp>
      <p:sp>
        <p:nvSpPr>
          <p:cNvPr id="9" name="Text 6"/>
          <p:cNvSpPr txBox="1"/>
          <p:nvPr/>
        </p:nvSpPr>
        <p:spPr>
          <a:xfrm>
            <a:off x="731520" y="4983480"/>
            <a:ext cx="10725912" cy="1234440"/>
          </a:xfrm>
          <a:prstGeom prst="rect">
            <a:avLst/>
          </a:prstGeom>
          <a:noFill/>
          <a:ln/>
        </p:spPr>
        <p:txBody>
          <a:bodyPr wrap="square" lIns="0" tIns="0" rIns="0" bIns="0" rtlCol="0" anchor="ctr"/>
          <a:lstStyle/>
          <a:p>
            <a:pPr marL="0" indent="0" algn="ctr" rtl="1">
              <a:buNone/>
            </a:pPr>
            <a:r>
              <a:rPr lang="en-US" sz="1250" dirty="0">
                <a:solidFill>
                  <a:srgbClr val="FFFFFF"/>
                </a:solidFill>
                <a:latin typeface="Arial" pitchFamily="34" charset="0"/>
                <a:ea typeface="Arial" pitchFamily="34" charset="-122"/>
                <a:cs typeface="Arial" pitchFamily="34" charset="-120"/>
              </a:rPr>
              <a:t>تحتوي نافذة سلة المحذوفات على أدوات إفراغ السلة (Empty Recycle Bin)، واستعادة العناصر المحددة أو جميعها (Restore)، مع عرض الموقع الأصلي وتاريخ الحذف وحجم كل ملف.</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ترتيب وعرض أيقونات سطح المكتب</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Auto Arrange &amp; Icon View</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371600"/>
            <a:ext cx="5454396" cy="3520440"/>
          </a:xfrm>
          <a:prstGeom prst="roundRect">
            <a:avLst>
              <a:gd name="adj" fmla="val 2078"/>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Text 5"/>
          <p:cNvSpPr txBox="1"/>
          <p:nvPr/>
        </p:nvSpPr>
        <p:spPr>
          <a:xfrm>
            <a:off x="685800" y="1508760"/>
            <a:ext cx="4997196" cy="502920"/>
          </a:xfrm>
          <a:prstGeom prst="rect">
            <a:avLst/>
          </a:prstGeom>
          <a:noFill/>
          <a:ln/>
        </p:spPr>
        <p:txBody>
          <a:bodyPr wrap="square" lIns="0" tIns="0" rIns="0" bIns="0" rtlCol="0" anchor="ctr"/>
          <a:lstStyle/>
          <a:p>
            <a:pPr marL="0" indent="0" algn="r">
              <a:buNone/>
            </a:pPr>
            <a:r>
              <a:rPr lang="en-US" sz="1350" b="1" dirty="0">
                <a:solidFill>
                  <a:srgbClr val="0F1B33"/>
                </a:solidFill>
                <a:latin typeface="Arial" pitchFamily="34" charset="0"/>
                <a:ea typeface="Arial" pitchFamily="34" charset="-122"/>
                <a:cs typeface="Arial" pitchFamily="34" charset="-120"/>
              </a:rPr>
              <a:t>الترتيب التلقائي للأيقونات (Auto Arrange)</a:t>
            </a:r>
            <a:endParaRPr lang="en-US" sz="1350" dirty="0"/>
          </a:p>
        </p:txBody>
      </p:sp>
      <p:sp>
        <p:nvSpPr>
          <p:cNvPr id="8" name="Text 6"/>
          <p:cNvSpPr txBox="1"/>
          <p:nvPr/>
        </p:nvSpPr>
        <p:spPr>
          <a:xfrm>
            <a:off x="685800" y="2011680"/>
            <a:ext cx="4997196" cy="914400"/>
          </a:xfrm>
          <a:prstGeom prst="rect">
            <a:avLst/>
          </a:prstGeom>
          <a:noFill/>
          <a:ln/>
        </p:spPr>
        <p:txBody>
          <a:bodyPr wrap="square" lIns="0" tIns="0" rIns="0" bIns="0" rtlCol="0" anchor="t"/>
          <a:lstStyle/>
          <a:p>
            <a:pPr marL="0" indent="0" algn="r" rtl="1">
              <a:buNone/>
            </a:pPr>
            <a:r>
              <a:rPr lang="en-US" sz="1150" dirty="0">
                <a:solidFill>
                  <a:srgbClr val="5B6B85"/>
                </a:solidFill>
                <a:latin typeface="Arial" pitchFamily="34" charset="0"/>
                <a:ea typeface="Arial" pitchFamily="34" charset="-122"/>
                <a:cs typeface="Arial" pitchFamily="34" charset="-120"/>
              </a:rPr>
              <a:t>1. انقر بزر الفأرة الأيمن على أي مكان من سطح المكتب لتظهر قائمة خيارات سطح المكتب.</a:t>
            </a:r>
            <a:endParaRPr lang="en-US" sz="1150" dirty="0"/>
          </a:p>
          <a:p>
            <a:pPr marL="0" indent="0" algn="r" rtl="1">
              <a:buNone/>
            </a:pPr>
            <a:r>
              <a:rPr lang="en-US" sz="1150" dirty="0">
                <a:solidFill>
                  <a:srgbClr val="5B6B85"/>
                </a:solidFill>
                <a:latin typeface="Arial" pitchFamily="34" charset="0"/>
                <a:ea typeface="Arial" pitchFamily="34" charset="-122"/>
                <a:cs typeface="Arial" pitchFamily="34" charset="-120"/>
              </a:rPr>
              <a:t>2. انقر على خيار (فرز حسب)، ثم حدد نوع الفرز أو الترتيب المطلوب.</a:t>
            </a:r>
            <a:endParaRPr lang="en-US" sz="1150" dirty="0"/>
          </a:p>
        </p:txBody>
      </p:sp>
      <p:sp>
        <p:nvSpPr>
          <p:cNvPr id="9" name="Shape 7"/>
          <p:cNvSpPr/>
          <p:nvPr/>
        </p:nvSpPr>
        <p:spPr>
          <a:xfrm>
            <a:off x="2097549" y="2880360"/>
            <a:ext cx="2173698" cy="1920240"/>
          </a:xfrm>
          <a:prstGeom prst="roundRect">
            <a:avLst>
              <a:gd name="adj" fmla="val 238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10" name="Image 0" descr="/home/claude/lecture5_pptx/media/image16.png"/>
          <p:cNvPicPr>
            <a:picLocks noChangeAspect="1"/>
          </p:cNvPicPr>
          <p:nvPr/>
        </p:nvPicPr>
        <p:blipFill>
          <a:blip r:embed="rId3"/>
          <a:stretch>
            <a:fillRect/>
          </a:stretch>
        </p:blipFill>
        <p:spPr>
          <a:xfrm>
            <a:off x="2143269" y="2926080"/>
            <a:ext cx="2082258" cy="1828800"/>
          </a:xfrm>
          <a:prstGeom prst="rect">
            <a:avLst/>
          </a:prstGeom>
        </p:spPr>
      </p:pic>
      <p:sp>
        <p:nvSpPr>
          <p:cNvPr id="11" name="Shape 8"/>
          <p:cNvSpPr/>
          <p:nvPr/>
        </p:nvSpPr>
        <p:spPr>
          <a:xfrm>
            <a:off x="6277356" y="1371600"/>
            <a:ext cx="5454396" cy="3520440"/>
          </a:xfrm>
          <a:prstGeom prst="roundRect">
            <a:avLst>
              <a:gd name="adj" fmla="val 2078"/>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2" name="Text 9"/>
          <p:cNvSpPr txBox="1"/>
          <p:nvPr/>
        </p:nvSpPr>
        <p:spPr>
          <a:xfrm>
            <a:off x="6505956" y="1508760"/>
            <a:ext cx="4997196" cy="502920"/>
          </a:xfrm>
          <a:prstGeom prst="rect">
            <a:avLst/>
          </a:prstGeom>
          <a:noFill/>
          <a:ln/>
        </p:spPr>
        <p:txBody>
          <a:bodyPr wrap="square" lIns="0" tIns="0" rIns="0" bIns="0" rtlCol="0" anchor="ctr"/>
          <a:lstStyle/>
          <a:p>
            <a:pPr marL="0" indent="0" algn="r">
              <a:buNone/>
            </a:pPr>
            <a:r>
              <a:rPr lang="en-US" sz="1350" b="1" dirty="0">
                <a:solidFill>
                  <a:srgbClr val="0F1B33"/>
                </a:solidFill>
                <a:latin typeface="Arial" pitchFamily="34" charset="0"/>
                <a:ea typeface="Arial" pitchFamily="34" charset="-122"/>
                <a:cs typeface="Arial" pitchFamily="34" charset="-120"/>
              </a:rPr>
              <a:t>تحديد طريقة عرض الأيقونات</a:t>
            </a:r>
            <a:endParaRPr lang="en-US" sz="1350" dirty="0"/>
          </a:p>
        </p:txBody>
      </p:sp>
      <p:sp>
        <p:nvSpPr>
          <p:cNvPr id="13" name="Text 10"/>
          <p:cNvSpPr txBox="1"/>
          <p:nvPr/>
        </p:nvSpPr>
        <p:spPr>
          <a:xfrm>
            <a:off x="6505956" y="2011680"/>
            <a:ext cx="4997196" cy="1371600"/>
          </a:xfrm>
          <a:prstGeom prst="rect">
            <a:avLst/>
          </a:prstGeom>
          <a:noFill/>
          <a:ln/>
        </p:spPr>
        <p:txBody>
          <a:bodyPr wrap="square" lIns="0" tIns="0" rIns="0" bIns="0" rtlCol="0" anchor="t"/>
          <a:lstStyle/>
          <a:p>
            <a:pPr marL="0" indent="0" algn="r" rtl="1">
              <a:buNone/>
            </a:pPr>
            <a:r>
              <a:rPr lang="en-US" sz="1050" dirty="0">
                <a:solidFill>
                  <a:srgbClr val="5B6B85"/>
                </a:solidFill>
                <a:latin typeface="Arial" pitchFamily="34" charset="0"/>
                <a:ea typeface="Arial" pitchFamily="34" charset="-122"/>
                <a:cs typeface="Arial" pitchFamily="34" charset="-120"/>
              </a:rPr>
              <a:t>1. انقر بزر الفأرة الأيمن على أي مكان من سطح المكتب لتظهر قائمة خيارات سطح المكتب.</a:t>
            </a:r>
            <a:endParaRPr lang="en-US" sz="1050" dirty="0"/>
          </a:p>
          <a:p>
            <a:pPr marL="0" indent="0" algn="r" rtl="1">
              <a:buNone/>
            </a:pPr>
            <a:r>
              <a:rPr lang="en-US" sz="1050" dirty="0">
                <a:solidFill>
                  <a:srgbClr val="5B6B85"/>
                </a:solidFill>
                <a:latin typeface="Arial" pitchFamily="34" charset="0"/>
                <a:ea typeface="Arial" pitchFamily="34" charset="-122"/>
                <a:cs typeface="Arial" pitchFamily="34" charset="-120"/>
              </a:rPr>
              <a:t>2. انقر على خيار (عرض)، ثم حدد نوع العرض المطلوب.</a:t>
            </a:r>
            <a:endParaRPr lang="en-US" sz="1050" dirty="0"/>
          </a:p>
          <a:p>
            <a:pPr marL="0" indent="0" algn="r" rtl="1">
              <a:buNone/>
            </a:pPr>
            <a:r>
              <a:rPr lang="en-US" sz="1050" dirty="0">
                <a:solidFill>
                  <a:srgbClr val="5B6B85"/>
                </a:solidFill>
                <a:latin typeface="Arial" pitchFamily="34" charset="0"/>
                <a:ea typeface="Arial" pitchFamily="34" charset="-122"/>
                <a:cs typeface="Arial" pitchFamily="34" charset="-120"/>
              </a:rPr>
              <a:t>3. في حال اختيار (إخفاء رموز سطح المكتب) فإن كل الأيقونات ستختفي، ولإعادة إظهارها كرر الخطوات مع اختيار الإظهار.</a:t>
            </a:r>
            <a:endParaRPr lang="en-US" sz="1050" dirty="0"/>
          </a:p>
        </p:txBody>
      </p:sp>
      <p:sp>
        <p:nvSpPr>
          <p:cNvPr id="14" name="Shape 11"/>
          <p:cNvSpPr/>
          <p:nvPr/>
        </p:nvSpPr>
        <p:spPr>
          <a:xfrm>
            <a:off x="7820659" y="3337560"/>
            <a:ext cx="2367789" cy="1463040"/>
          </a:xfrm>
          <a:prstGeom prst="roundRect">
            <a:avLst>
              <a:gd name="adj" fmla="val 3125"/>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pic>
        <p:nvPicPr>
          <p:cNvPr id="15" name="Image 1" descr="/home/claude/lecture5_pptx/media/image17.png"/>
          <p:cNvPicPr>
            <a:picLocks noChangeAspect="1"/>
          </p:cNvPicPr>
          <p:nvPr/>
        </p:nvPicPr>
        <p:blipFill>
          <a:blip r:embed="rId4"/>
          <a:stretch>
            <a:fillRect/>
          </a:stretch>
        </p:blipFill>
        <p:spPr>
          <a:xfrm>
            <a:off x="7866379" y="3383280"/>
            <a:ext cx="2276349" cy="1371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استخدام القوائم واختيار القوائم</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Using Menu &amp; Menu-Selection</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l">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371600"/>
            <a:ext cx="11274552" cy="960120"/>
          </a:xfrm>
          <a:prstGeom prst="roundRect">
            <a:avLst>
              <a:gd name="adj" fmla="val 7619"/>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Text 5"/>
          <p:cNvSpPr txBox="1"/>
          <p:nvPr/>
        </p:nvSpPr>
        <p:spPr>
          <a:xfrm>
            <a:off x="731520" y="1371600"/>
            <a:ext cx="10725912" cy="960120"/>
          </a:xfrm>
          <a:prstGeom prst="rect">
            <a:avLst/>
          </a:prstGeom>
          <a:noFill/>
          <a:ln/>
        </p:spPr>
        <p:txBody>
          <a:bodyPr wrap="square" lIns="0" tIns="0" rIns="0" bIns="0" rtlCol="0" anchor="ctr"/>
          <a:lstStyle/>
          <a:p>
            <a:pPr marL="0" indent="0" algn="r" rtl="1">
              <a:buNone/>
            </a:pPr>
            <a:r>
              <a:rPr lang="en-US" sz="1250" dirty="0">
                <a:solidFill>
                  <a:srgbClr val="17233D"/>
                </a:solidFill>
                <a:latin typeface="Arial" pitchFamily="34" charset="0"/>
                <a:ea typeface="Arial" pitchFamily="34" charset="-122"/>
                <a:cs typeface="Arial" pitchFamily="34" charset="-120"/>
              </a:rPr>
              <a:t>القوائم (Menu) هي عناصر واجهة المستخدم التي تحتوي على مجموعة من الخيارات أو الأوامر التي يمكن للمستخدم تحديدها لتنفيذ عمليات مختلفة في نظام التشغيل أو البرامج. القوائم تساعد في تنظيم الأدوات والوظائف لجعل التفاعل مع البرامج أكثر سهولة وكفاءة.</a:t>
            </a:r>
            <a:endParaRPr lang="en-US" sz="1250" dirty="0"/>
          </a:p>
        </p:txBody>
      </p:sp>
      <p:sp>
        <p:nvSpPr>
          <p:cNvPr id="8" name="Text 6"/>
          <p:cNvSpPr txBox="1"/>
          <p:nvPr/>
        </p:nvSpPr>
        <p:spPr>
          <a:xfrm>
            <a:off x="457200" y="2514600"/>
            <a:ext cx="11274552" cy="365760"/>
          </a:xfrm>
          <a:prstGeom prst="rect">
            <a:avLst/>
          </a:prstGeom>
          <a:noFill/>
          <a:ln/>
        </p:spPr>
        <p:txBody>
          <a:bodyPr wrap="square" lIns="0" tIns="0" rIns="0" bIns="0" rtlCol="0" anchor="ctr"/>
          <a:lstStyle/>
          <a:p>
            <a:pPr marL="0" indent="0" algn="r">
              <a:buNone/>
            </a:pPr>
            <a:r>
              <a:rPr lang="en-US" sz="1500" b="1" dirty="0">
                <a:solidFill>
                  <a:srgbClr val="0F1B33"/>
                </a:solidFill>
                <a:latin typeface="Arial" pitchFamily="34" charset="0"/>
                <a:ea typeface="Arial" pitchFamily="34" charset="-122"/>
                <a:cs typeface="Arial" pitchFamily="34" charset="-120"/>
              </a:rPr>
              <a:t>أنواع القوائم في أنظمة التشغيل والتطبيقات:</a:t>
            </a:r>
            <a:endParaRPr lang="en-US" sz="1500" dirty="0"/>
          </a:p>
        </p:txBody>
      </p:sp>
      <p:sp>
        <p:nvSpPr>
          <p:cNvPr id="9" name="Shape 7"/>
          <p:cNvSpPr/>
          <p:nvPr/>
        </p:nvSpPr>
        <p:spPr>
          <a:xfrm>
            <a:off x="457200" y="3017520"/>
            <a:ext cx="2612898" cy="2331720"/>
          </a:xfrm>
          <a:prstGeom prst="roundRect">
            <a:avLst>
              <a:gd name="adj" fmla="val 3137"/>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0" name="Shape 8"/>
          <p:cNvSpPr/>
          <p:nvPr/>
        </p:nvSpPr>
        <p:spPr>
          <a:xfrm>
            <a:off x="1562481" y="3200400"/>
            <a:ext cx="402336" cy="402336"/>
          </a:xfrm>
          <a:prstGeom prst="ellipse">
            <a:avLst/>
          </a:prstGeom>
          <a:solidFill>
            <a:srgbClr val="1F4E8C"/>
          </a:solidFill>
          <a:ln/>
        </p:spPr>
      </p:sp>
      <p:sp>
        <p:nvSpPr>
          <p:cNvPr id="11" name="Text 9"/>
          <p:cNvSpPr txBox="1"/>
          <p:nvPr/>
        </p:nvSpPr>
        <p:spPr>
          <a:xfrm>
            <a:off x="1562481" y="320040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2" name="Text 10"/>
          <p:cNvSpPr txBox="1"/>
          <p:nvPr/>
        </p:nvSpPr>
        <p:spPr>
          <a:xfrm>
            <a:off x="566928" y="3794760"/>
            <a:ext cx="2393442" cy="365760"/>
          </a:xfrm>
          <a:prstGeom prst="rect">
            <a:avLst/>
          </a:prstGeom>
          <a:noFill/>
          <a:ln/>
        </p:spPr>
        <p:txBody>
          <a:bodyPr wrap="square" lIns="0" tIns="0" rIns="0" bIns="0" rtlCol="0" anchor="t"/>
          <a:lstStyle/>
          <a:p>
            <a:pPr marL="0" indent="0" algn="ctr">
              <a:buNone/>
            </a:pPr>
            <a:r>
              <a:rPr lang="en-US" sz="1200" b="1" dirty="0">
                <a:solidFill>
                  <a:srgbClr val="0F1B33"/>
                </a:solidFill>
                <a:latin typeface="Arial" pitchFamily="34" charset="0"/>
                <a:ea typeface="Arial" pitchFamily="34" charset="-122"/>
                <a:cs typeface="Arial" pitchFamily="34" charset="-120"/>
              </a:rPr>
              <a:t>القائمة المنسدلة</a:t>
            </a:r>
            <a:endParaRPr lang="en-US" sz="1200" dirty="0"/>
          </a:p>
        </p:txBody>
      </p:sp>
      <p:sp>
        <p:nvSpPr>
          <p:cNvPr id="13" name="Text 11"/>
          <p:cNvSpPr txBox="1"/>
          <p:nvPr/>
        </p:nvSpPr>
        <p:spPr>
          <a:xfrm>
            <a:off x="566928" y="4133088"/>
            <a:ext cx="2393442" cy="274320"/>
          </a:xfrm>
          <a:prstGeom prst="rect">
            <a:avLst/>
          </a:prstGeom>
          <a:noFill/>
          <a:ln/>
        </p:spPr>
        <p:txBody>
          <a:bodyPr wrap="square" lIns="0" tIns="0" rIns="0" bIns="0" rtlCol="0" anchor="t"/>
          <a:lstStyle/>
          <a:p>
            <a:pPr marL="0" indent="0" algn="ctr">
              <a:buNone/>
            </a:pPr>
            <a:r>
              <a:rPr lang="en-US" sz="900" i="1" dirty="0">
                <a:solidFill>
                  <a:srgbClr val="1F4E8C"/>
                </a:solidFill>
                <a:latin typeface="Arial" pitchFamily="34" charset="0"/>
                <a:ea typeface="Arial" pitchFamily="34" charset="-122"/>
                <a:cs typeface="Arial" pitchFamily="34" charset="-120"/>
              </a:rPr>
              <a:t>Drop-down Menu</a:t>
            </a:r>
            <a:endParaRPr lang="en-US" sz="900" dirty="0"/>
          </a:p>
        </p:txBody>
      </p:sp>
      <p:sp>
        <p:nvSpPr>
          <p:cNvPr id="14" name="Text 12"/>
          <p:cNvSpPr txBox="1"/>
          <p:nvPr/>
        </p:nvSpPr>
        <p:spPr>
          <a:xfrm>
            <a:off x="585216" y="4434840"/>
            <a:ext cx="2356866" cy="86868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تظهر عندما ينقر المستخدم على زر معين مثل "ملف (File)" أو "تحرير (Edit)" في البرامج.</a:t>
            </a:r>
            <a:endParaRPr lang="en-US" sz="900" dirty="0"/>
          </a:p>
        </p:txBody>
      </p:sp>
      <p:sp>
        <p:nvSpPr>
          <p:cNvPr id="15" name="Shape 13"/>
          <p:cNvSpPr/>
          <p:nvPr/>
        </p:nvSpPr>
        <p:spPr>
          <a:xfrm>
            <a:off x="3344418" y="3017520"/>
            <a:ext cx="2612898" cy="2331720"/>
          </a:xfrm>
          <a:prstGeom prst="roundRect">
            <a:avLst>
              <a:gd name="adj" fmla="val 3137"/>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6" name="Shape 14"/>
          <p:cNvSpPr/>
          <p:nvPr/>
        </p:nvSpPr>
        <p:spPr>
          <a:xfrm>
            <a:off x="4449699" y="3200400"/>
            <a:ext cx="402336" cy="402336"/>
          </a:xfrm>
          <a:prstGeom prst="ellipse">
            <a:avLst/>
          </a:prstGeom>
          <a:solidFill>
            <a:srgbClr val="1F4E8C"/>
          </a:solidFill>
          <a:ln/>
        </p:spPr>
      </p:sp>
      <p:sp>
        <p:nvSpPr>
          <p:cNvPr id="17" name="Text 15"/>
          <p:cNvSpPr txBox="1"/>
          <p:nvPr/>
        </p:nvSpPr>
        <p:spPr>
          <a:xfrm>
            <a:off x="4449699" y="320040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8" name="Text 16"/>
          <p:cNvSpPr txBox="1"/>
          <p:nvPr/>
        </p:nvSpPr>
        <p:spPr>
          <a:xfrm>
            <a:off x="3454146" y="3794760"/>
            <a:ext cx="2393442" cy="365760"/>
          </a:xfrm>
          <a:prstGeom prst="rect">
            <a:avLst/>
          </a:prstGeom>
          <a:noFill/>
          <a:ln/>
        </p:spPr>
        <p:txBody>
          <a:bodyPr wrap="square" lIns="0" tIns="0" rIns="0" bIns="0" rtlCol="0" anchor="t"/>
          <a:lstStyle/>
          <a:p>
            <a:pPr marL="0" indent="0" algn="ctr">
              <a:buNone/>
            </a:pPr>
            <a:r>
              <a:rPr lang="en-US" sz="1200" b="1" dirty="0">
                <a:solidFill>
                  <a:srgbClr val="0F1B33"/>
                </a:solidFill>
                <a:latin typeface="Arial" pitchFamily="34" charset="0"/>
                <a:ea typeface="Arial" pitchFamily="34" charset="-122"/>
                <a:cs typeface="Arial" pitchFamily="34" charset="-120"/>
              </a:rPr>
              <a:t>القائمة السياقية</a:t>
            </a:r>
            <a:endParaRPr lang="en-US" sz="1200" dirty="0"/>
          </a:p>
        </p:txBody>
      </p:sp>
      <p:sp>
        <p:nvSpPr>
          <p:cNvPr id="19" name="Text 17"/>
          <p:cNvSpPr txBox="1"/>
          <p:nvPr/>
        </p:nvSpPr>
        <p:spPr>
          <a:xfrm>
            <a:off x="3454146" y="4133088"/>
            <a:ext cx="2393442" cy="274320"/>
          </a:xfrm>
          <a:prstGeom prst="rect">
            <a:avLst/>
          </a:prstGeom>
          <a:noFill/>
          <a:ln/>
        </p:spPr>
        <p:txBody>
          <a:bodyPr wrap="square" lIns="0" tIns="0" rIns="0" bIns="0" rtlCol="0" anchor="t"/>
          <a:lstStyle/>
          <a:p>
            <a:pPr marL="0" indent="0" algn="ctr">
              <a:buNone/>
            </a:pPr>
            <a:r>
              <a:rPr lang="en-US" sz="900" i="1" dirty="0">
                <a:solidFill>
                  <a:srgbClr val="1F4E8C"/>
                </a:solidFill>
                <a:latin typeface="Arial" pitchFamily="34" charset="0"/>
                <a:ea typeface="Arial" pitchFamily="34" charset="-122"/>
                <a:cs typeface="Arial" pitchFamily="34" charset="-120"/>
              </a:rPr>
              <a:t>Context Menu</a:t>
            </a:r>
            <a:endParaRPr lang="en-US" sz="900" dirty="0"/>
          </a:p>
        </p:txBody>
      </p:sp>
      <p:sp>
        <p:nvSpPr>
          <p:cNvPr id="20" name="Text 18"/>
          <p:cNvSpPr txBox="1"/>
          <p:nvPr/>
        </p:nvSpPr>
        <p:spPr>
          <a:xfrm>
            <a:off x="3472434" y="4434840"/>
            <a:ext cx="2356866" cy="86868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تُفتح عند النقر بزر الفأرة الأيمن على عنصر معين (مثل ملف أو سطح المكتب) وتوفر خيارات سريعة متعلقة بذلك العنصر.</a:t>
            </a:r>
            <a:endParaRPr lang="en-US" sz="900" dirty="0"/>
          </a:p>
        </p:txBody>
      </p:sp>
      <p:sp>
        <p:nvSpPr>
          <p:cNvPr id="21" name="Shape 19"/>
          <p:cNvSpPr/>
          <p:nvPr/>
        </p:nvSpPr>
        <p:spPr>
          <a:xfrm>
            <a:off x="6231636" y="3017520"/>
            <a:ext cx="2612898" cy="2331720"/>
          </a:xfrm>
          <a:prstGeom prst="roundRect">
            <a:avLst>
              <a:gd name="adj" fmla="val 3137"/>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22" name="Shape 20"/>
          <p:cNvSpPr/>
          <p:nvPr/>
        </p:nvSpPr>
        <p:spPr>
          <a:xfrm>
            <a:off x="7336917" y="3200400"/>
            <a:ext cx="402336" cy="402336"/>
          </a:xfrm>
          <a:prstGeom prst="ellipse">
            <a:avLst/>
          </a:prstGeom>
          <a:solidFill>
            <a:srgbClr val="1F4E8C"/>
          </a:solidFill>
          <a:ln/>
        </p:spPr>
      </p:sp>
      <p:sp>
        <p:nvSpPr>
          <p:cNvPr id="23" name="Text 21"/>
          <p:cNvSpPr txBox="1"/>
          <p:nvPr/>
        </p:nvSpPr>
        <p:spPr>
          <a:xfrm>
            <a:off x="7336917" y="320040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4" name="Text 22"/>
          <p:cNvSpPr txBox="1"/>
          <p:nvPr/>
        </p:nvSpPr>
        <p:spPr>
          <a:xfrm>
            <a:off x="6341364" y="3794760"/>
            <a:ext cx="2393442" cy="365760"/>
          </a:xfrm>
          <a:prstGeom prst="rect">
            <a:avLst/>
          </a:prstGeom>
          <a:noFill/>
          <a:ln/>
        </p:spPr>
        <p:txBody>
          <a:bodyPr wrap="square" lIns="0" tIns="0" rIns="0" bIns="0" rtlCol="0" anchor="t"/>
          <a:lstStyle/>
          <a:p>
            <a:pPr marL="0" indent="0" algn="ctr">
              <a:buNone/>
            </a:pPr>
            <a:r>
              <a:rPr lang="en-US" sz="1200" b="1" dirty="0">
                <a:solidFill>
                  <a:srgbClr val="0F1B33"/>
                </a:solidFill>
                <a:latin typeface="Arial" pitchFamily="34" charset="0"/>
                <a:ea typeface="Arial" pitchFamily="34" charset="-122"/>
                <a:cs typeface="Arial" pitchFamily="34" charset="-120"/>
              </a:rPr>
              <a:t>القائمة الشريطية</a:t>
            </a:r>
            <a:endParaRPr lang="en-US" sz="1200" dirty="0"/>
          </a:p>
        </p:txBody>
      </p:sp>
      <p:sp>
        <p:nvSpPr>
          <p:cNvPr id="25" name="Text 23"/>
          <p:cNvSpPr txBox="1"/>
          <p:nvPr/>
        </p:nvSpPr>
        <p:spPr>
          <a:xfrm>
            <a:off x="6341364" y="4133088"/>
            <a:ext cx="2393442" cy="274320"/>
          </a:xfrm>
          <a:prstGeom prst="rect">
            <a:avLst/>
          </a:prstGeom>
          <a:noFill/>
          <a:ln/>
        </p:spPr>
        <p:txBody>
          <a:bodyPr wrap="square" lIns="0" tIns="0" rIns="0" bIns="0" rtlCol="0" anchor="t"/>
          <a:lstStyle/>
          <a:p>
            <a:pPr marL="0" indent="0" algn="ctr">
              <a:buNone/>
            </a:pPr>
            <a:r>
              <a:rPr lang="en-US" sz="900" i="1" dirty="0">
                <a:solidFill>
                  <a:srgbClr val="1F4E8C"/>
                </a:solidFill>
                <a:latin typeface="Arial" pitchFamily="34" charset="0"/>
                <a:ea typeface="Arial" pitchFamily="34" charset="-122"/>
                <a:cs typeface="Arial" pitchFamily="34" charset="-120"/>
              </a:rPr>
              <a:t>Ribbon Menu</a:t>
            </a:r>
            <a:endParaRPr lang="en-US" sz="900" dirty="0"/>
          </a:p>
        </p:txBody>
      </p:sp>
      <p:sp>
        <p:nvSpPr>
          <p:cNvPr id="26" name="Text 24"/>
          <p:cNvSpPr txBox="1"/>
          <p:nvPr/>
        </p:nvSpPr>
        <p:spPr>
          <a:xfrm>
            <a:off x="6359652" y="4434840"/>
            <a:ext cx="2356866" cy="86868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تُستخدم في بعض التطبيقات مثل Microsoft Office، حيث تعرض القوائم على شكل شرائط مقسمة إلى مجموعات.</a:t>
            </a:r>
            <a:endParaRPr lang="en-US" sz="900" dirty="0"/>
          </a:p>
        </p:txBody>
      </p:sp>
      <p:sp>
        <p:nvSpPr>
          <p:cNvPr id="27" name="Shape 25"/>
          <p:cNvSpPr/>
          <p:nvPr/>
        </p:nvSpPr>
        <p:spPr>
          <a:xfrm>
            <a:off x="9118854" y="3017520"/>
            <a:ext cx="2612898" cy="2331720"/>
          </a:xfrm>
          <a:prstGeom prst="roundRect">
            <a:avLst>
              <a:gd name="adj" fmla="val 3137"/>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28" name="Shape 26"/>
          <p:cNvSpPr/>
          <p:nvPr/>
        </p:nvSpPr>
        <p:spPr>
          <a:xfrm>
            <a:off x="10224135" y="3200400"/>
            <a:ext cx="402336" cy="402336"/>
          </a:xfrm>
          <a:prstGeom prst="ellipse">
            <a:avLst/>
          </a:prstGeom>
          <a:solidFill>
            <a:srgbClr val="1F4E8C"/>
          </a:solidFill>
          <a:ln/>
        </p:spPr>
      </p:sp>
      <p:sp>
        <p:nvSpPr>
          <p:cNvPr id="29" name="Text 27"/>
          <p:cNvSpPr txBox="1"/>
          <p:nvPr/>
        </p:nvSpPr>
        <p:spPr>
          <a:xfrm>
            <a:off x="10224135" y="320040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30" name="Text 28"/>
          <p:cNvSpPr txBox="1"/>
          <p:nvPr/>
        </p:nvSpPr>
        <p:spPr>
          <a:xfrm>
            <a:off x="9228582" y="3794760"/>
            <a:ext cx="2393442" cy="365760"/>
          </a:xfrm>
          <a:prstGeom prst="rect">
            <a:avLst/>
          </a:prstGeom>
          <a:noFill/>
          <a:ln/>
        </p:spPr>
        <p:txBody>
          <a:bodyPr wrap="square" lIns="0" tIns="0" rIns="0" bIns="0" rtlCol="0" anchor="t"/>
          <a:lstStyle/>
          <a:p>
            <a:pPr marL="0" indent="0" algn="ctr">
              <a:buNone/>
            </a:pPr>
            <a:r>
              <a:rPr lang="en-US" sz="1200" b="1" dirty="0">
                <a:solidFill>
                  <a:srgbClr val="0F1B33"/>
                </a:solidFill>
                <a:latin typeface="Arial" pitchFamily="34" charset="0"/>
                <a:ea typeface="Arial" pitchFamily="34" charset="-122"/>
                <a:cs typeface="Arial" pitchFamily="34" charset="-120"/>
              </a:rPr>
              <a:t>قائمة النوافذ</a:t>
            </a:r>
            <a:endParaRPr lang="en-US" sz="1200" dirty="0"/>
          </a:p>
        </p:txBody>
      </p:sp>
      <p:sp>
        <p:nvSpPr>
          <p:cNvPr id="31" name="Text 29"/>
          <p:cNvSpPr txBox="1"/>
          <p:nvPr/>
        </p:nvSpPr>
        <p:spPr>
          <a:xfrm>
            <a:off x="9228582" y="4133088"/>
            <a:ext cx="2393442" cy="274320"/>
          </a:xfrm>
          <a:prstGeom prst="rect">
            <a:avLst/>
          </a:prstGeom>
          <a:noFill/>
          <a:ln/>
        </p:spPr>
        <p:txBody>
          <a:bodyPr wrap="square" lIns="0" tIns="0" rIns="0" bIns="0" rtlCol="0" anchor="t"/>
          <a:lstStyle/>
          <a:p>
            <a:pPr marL="0" indent="0" algn="ctr">
              <a:buNone/>
            </a:pPr>
            <a:r>
              <a:rPr lang="en-US" sz="900" i="1" dirty="0">
                <a:solidFill>
                  <a:srgbClr val="1F4E8C"/>
                </a:solidFill>
                <a:latin typeface="Arial" pitchFamily="34" charset="0"/>
                <a:ea typeface="Arial" pitchFamily="34" charset="-122"/>
                <a:cs typeface="Arial" pitchFamily="34" charset="-120"/>
              </a:rPr>
              <a:t>Window Menu</a:t>
            </a:r>
            <a:endParaRPr lang="en-US" sz="900" dirty="0"/>
          </a:p>
        </p:txBody>
      </p:sp>
      <p:sp>
        <p:nvSpPr>
          <p:cNvPr id="32" name="Text 30"/>
          <p:cNvSpPr txBox="1"/>
          <p:nvPr/>
        </p:nvSpPr>
        <p:spPr>
          <a:xfrm>
            <a:off x="9246870" y="4434840"/>
            <a:ext cx="2356866" cy="868680"/>
          </a:xfrm>
          <a:prstGeom prst="rect">
            <a:avLst/>
          </a:prstGeom>
          <a:noFill/>
          <a:ln/>
        </p:spPr>
        <p:txBody>
          <a:bodyPr wrap="square" lIns="0" tIns="0" rIns="0" bIns="0" rtlCol="0" anchor="t"/>
          <a:lstStyle/>
          <a:p>
            <a:pPr marL="0" indent="0" algn="ctr" rtl="1">
              <a:buNone/>
            </a:pPr>
            <a:r>
              <a:rPr lang="en-US" sz="900" dirty="0">
                <a:solidFill>
                  <a:srgbClr val="5B6B85"/>
                </a:solidFill>
                <a:latin typeface="Arial" pitchFamily="34" charset="0"/>
                <a:ea typeface="Arial" pitchFamily="34" charset="-122"/>
                <a:cs typeface="Arial" pitchFamily="34" charset="-120"/>
              </a:rPr>
              <a:t>موجودة في أنظمة التشغيل مثل قائمة "ابدأ" في Windows.</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7FB"/>
        </a:solidFill>
        <a:effectLst/>
      </p:bgPr>
    </p:bg>
    <p:spTree>
      <p:nvGrpSpPr>
        <p:cNvPr id="1" name=""/>
        <p:cNvGrpSpPr/>
        <p:nvPr/>
      </p:nvGrpSpPr>
      <p:grpSpPr>
        <a:xfrm>
          <a:off x="0" y="0"/>
          <a:ext cx="0" cy="0"/>
          <a:chOff x="0" y="0"/>
          <a:chExt cx="0" cy="0"/>
        </a:xfrm>
      </p:grpSpPr>
      <p:sp>
        <p:nvSpPr>
          <p:cNvPr id="2" name="Shape 0"/>
          <p:cNvSpPr/>
          <p:nvPr/>
        </p:nvSpPr>
        <p:spPr>
          <a:xfrm>
            <a:off x="11228832" y="384048"/>
            <a:ext cx="457200" cy="457200"/>
          </a:xfrm>
          <a:prstGeom prst="roundRect">
            <a:avLst>
              <a:gd name="adj" fmla="val 20000"/>
            </a:avLst>
          </a:prstGeom>
          <a:solidFill>
            <a:srgbClr val="22B8CF"/>
          </a:solidFill>
          <a:ln/>
        </p:spPr>
      </p:sp>
      <p:sp>
        <p:nvSpPr>
          <p:cNvPr id="3" name="Text 1"/>
          <p:cNvSpPr txBox="1"/>
          <p:nvPr/>
        </p:nvSpPr>
        <p:spPr>
          <a:xfrm>
            <a:off x="457200" y="310896"/>
            <a:ext cx="10588752" cy="594360"/>
          </a:xfrm>
          <a:prstGeom prst="rect">
            <a:avLst/>
          </a:prstGeom>
          <a:noFill/>
          <a:ln/>
        </p:spPr>
        <p:txBody>
          <a:bodyPr wrap="square" lIns="0" tIns="0" rIns="0" bIns="0" rtlCol="0" anchor="ctr"/>
          <a:lstStyle/>
          <a:p>
            <a:pPr marL="0" indent="0" algn="r">
              <a:buNone/>
            </a:pPr>
            <a:r>
              <a:rPr lang="en-US" sz="2600" b="1" dirty="0">
                <a:solidFill>
                  <a:srgbClr val="0F1B33"/>
                </a:solidFill>
                <a:latin typeface="Arial" pitchFamily="34" charset="0"/>
                <a:ea typeface="Arial" pitchFamily="34" charset="-122"/>
                <a:cs typeface="Arial" pitchFamily="34" charset="-120"/>
              </a:rPr>
              <a:t>المجلدات والمسارات</a:t>
            </a:r>
            <a:endParaRPr lang="en-US" sz="2600" dirty="0"/>
          </a:p>
        </p:txBody>
      </p:sp>
      <p:sp>
        <p:nvSpPr>
          <p:cNvPr id="4" name="Text 2"/>
          <p:cNvSpPr txBox="1"/>
          <p:nvPr/>
        </p:nvSpPr>
        <p:spPr>
          <a:xfrm>
            <a:off x="457200" y="859536"/>
            <a:ext cx="11274552" cy="292608"/>
          </a:xfrm>
          <a:prstGeom prst="rect">
            <a:avLst/>
          </a:prstGeom>
          <a:noFill/>
          <a:ln/>
        </p:spPr>
        <p:txBody>
          <a:bodyPr wrap="square" lIns="0" tIns="0" rIns="0" bIns="0" rtlCol="0" anchor="ctr"/>
          <a:lstStyle/>
          <a:p>
            <a:pPr marL="0" indent="0" algn="r">
              <a:buNone/>
            </a:pPr>
            <a:r>
              <a:rPr lang="en-US" sz="1200" i="1" dirty="0">
                <a:solidFill>
                  <a:srgbClr val="5B6B85"/>
                </a:solidFill>
                <a:latin typeface="Arial" pitchFamily="34" charset="0"/>
                <a:ea typeface="Arial" pitchFamily="34" charset="-122"/>
                <a:cs typeface="Arial" pitchFamily="34" charset="-120"/>
              </a:rPr>
              <a:t>Folders and Directories</a:t>
            </a:r>
            <a:endParaRPr lang="en-US" sz="1200" dirty="0"/>
          </a:p>
        </p:txBody>
      </p:sp>
      <p:sp>
        <p:nvSpPr>
          <p:cNvPr id="5" name="Text 3"/>
          <p:cNvSpPr txBox="1"/>
          <p:nvPr/>
        </p:nvSpPr>
        <p:spPr>
          <a:xfrm>
            <a:off x="457200" y="6473952"/>
            <a:ext cx="11274552" cy="274320"/>
          </a:xfrm>
          <a:prstGeom prst="rect">
            <a:avLst/>
          </a:prstGeom>
          <a:noFill/>
          <a:ln/>
        </p:spPr>
        <p:txBody>
          <a:bodyPr wrap="square" lIns="0" tIns="0" rIns="0" bIns="0" rtlCol="0" anchor="ctr"/>
          <a:lstStyle/>
          <a:p>
            <a:pPr marL="0" indent="0" algn="r" rtl="1">
              <a:buNone/>
            </a:pPr>
            <a:r>
              <a:rPr lang="en-US" sz="900" dirty="0">
                <a:solidFill>
                  <a:srgbClr val="5B6B85"/>
                </a:solidFill>
                <a:latin typeface="Arial" pitchFamily="34" charset="0"/>
                <a:ea typeface="Arial" pitchFamily="34" charset="-122"/>
                <a:cs typeface="Arial" pitchFamily="34" charset="-120"/>
              </a:rPr>
              <a:t>م.م منتهى كاظم موسى  |  المحاضرة الخامسة</a:t>
            </a:r>
            <a:endParaRPr lang="en-US" sz="900" dirty="0"/>
          </a:p>
        </p:txBody>
      </p:sp>
      <p:sp>
        <p:nvSpPr>
          <p:cNvPr id="6" name="Shape 4"/>
          <p:cNvSpPr/>
          <p:nvPr/>
        </p:nvSpPr>
        <p:spPr>
          <a:xfrm>
            <a:off x="457200" y="1463040"/>
            <a:ext cx="5454396" cy="1737360"/>
          </a:xfrm>
          <a:prstGeom prst="roundRect">
            <a:avLst>
              <a:gd name="adj" fmla="val 421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7" name="Text 5"/>
          <p:cNvSpPr txBox="1"/>
          <p:nvPr/>
        </p:nvSpPr>
        <p:spPr>
          <a:xfrm>
            <a:off x="685800" y="1645920"/>
            <a:ext cx="4997196" cy="365760"/>
          </a:xfrm>
          <a:prstGeom prst="rect">
            <a:avLst/>
          </a:prstGeom>
          <a:noFill/>
          <a:ln/>
        </p:spPr>
        <p:txBody>
          <a:bodyPr wrap="square" lIns="0" tIns="0" rIns="0" bIns="0" rtlCol="0" anchor="ctr"/>
          <a:lstStyle/>
          <a:p>
            <a:pPr marL="0" indent="0" algn="r">
              <a:buNone/>
            </a:pPr>
            <a:r>
              <a:rPr lang="en-US" sz="1500" b="1" dirty="0">
                <a:solidFill>
                  <a:srgbClr val="0F1B33"/>
                </a:solidFill>
                <a:latin typeface="Arial" pitchFamily="34" charset="0"/>
                <a:ea typeface="Arial" pitchFamily="34" charset="-122"/>
                <a:cs typeface="Arial" pitchFamily="34" charset="-120"/>
              </a:rPr>
              <a:t>المجلدات (Folders)</a:t>
            </a:r>
            <a:endParaRPr lang="en-US" sz="1500" dirty="0"/>
          </a:p>
        </p:txBody>
      </p:sp>
      <p:sp>
        <p:nvSpPr>
          <p:cNvPr id="8" name="Text 6"/>
          <p:cNvSpPr txBox="1"/>
          <p:nvPr/>
        </p:nvSpPr>
        <p:spPr>
          <a:xfrm>
            <a:off x="685800" y="2057400"/>
            <a:ext cx="4997196" cy="1005840"/>
          </a:xfrm>
          <a:prstGeom prst="rect">
            <a:avLst/>
          </a:prstGeom>
          <a:noFill/>
          <a:ln/>
        </p:spPr>
        <p:txBody>
          <a:bodyPr wrap="square" lIns="0" tIns="0" rIns="0" bIns="0" rtlCol="0" anchor="t"/>
          <a:lstStyle/>
          <a:p>
            <a:pPr marL="0" indent="0" algn="r" rtl="1">
              <a:buNone/>
            </a:pPr>
            <a:r>
              <a:rPr lang="en-US" sz="1250" dirty="0">
                <a:solidFill>
                  <a:srgbClr val="5B6B85"/>
                </a:solidFill>
                <a:latin typeface="Arial" pitchFamily="34" charset="0"/>
                <a:ea typeface="Arial" pitchFamily="34" charset="-122"/>
                <a:cs typeface="Arial" pitchFamily="34" charset="-120"/>
              </a:rPr>
              <a:t>تستخدم لتخزين وتنظيم وإدارة الملفات.</a:t>
            </a:r>
            <a:endParaRPr lang="en-US" sz="1250" dirty="0"/>
          </a:p>
        </p:txBody>
      </p:sp>
      <p:sp>
        <p:nvSpPr>
          <p:cNvPr id="9" name="Shape 7"/>
          <p:cNvSpPr/>
          <p:nvPr/>
        </p:nvSpPr>
        <p:spPr>
          <a:xfrm>
            <a:off x="6277356" y="1463040"/>
            <a:ext cx="5454396" cy="1737360"/>
          </a:xfrm>
          <a:prstGeom prst="roundRect">
            <a:avLst>
              <a:gd name="adj" fmla="val 421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0" name="Text 8"/>
          <p:cNvSpPr txBox="1"/>
          <p:nvPr/>
        </p:nvSpPr>
        <p:spPr>
          <a:xfrm>
            <a:off x="6505956" y="1645920"/>
            <a:ext cx="4997196" cy="365760"/>
          </a:xfrm>
          <a:prstGeom prst="rect">
            <a:avLst/>
          </a:prstGeom>
          <a:noFill/>
          <a:ln/>
        </p:spPr>
        <p:txBody>
          <a:bodyPr wrap="square" lIns="0" tIns="0" rIns="0" bIns="0" rtlCol="0" anchor="ctr"/>
          <a:lstStyle/>
          <a:p>
            <a:pPr marL="0" indent="0" algn="r">
              <a:buNone/>
            </a:pPr>
            <a:r>
              <a:rPr lang="en-US" sz="1500" b="1" dirty="0">
                <a:solidFill>
                  <a:srgbClr val="0F1B33"/>
                </a:solidFill>
                <a:latin typeface="Arial" pitchFamily="34" charset="0"/>
                <a:ea typeface="Arial" pitchFamily="34" charset="-122"/>
                <a:cs typeface="Arial" pitchFamily="34" charset="-120"/>
              </a:rPr>
              <a:t>المسار (Directory)</a:t>
            </a:r>
            <a:endParaRPr lang="en-US" sz="1500" dirty="0"/>
          </a:p>
        </p:txBody>
      </p:sp>
      <p:sp>
        <p:nvSpPr>
          <p:cNvPr id="11" name="Text 9"/>
          <p:cNvSpPr txBox="1"/>
          <p:nvPr/>
        </p:nvSpPr>
        <p:spPr>
          <a:xfrm>
            <a:off x="6505956" y="2057400"/>
            <a:ext cx="4997196" cy="1005840"/>
          </a:xfrm>
          <a:prstGeom prst="rect">
            <a:avLst/>
          </a:prstGeom>
          <a:noFill/>
          <a:ln/>
        </p:spPr>
        <p:txBody>
          <a:bodyPr wrap="square" lIns="0" tIns="0" rIns="0" bIns="0" rtlCol="0" anchor="t"/>
          <a:lstStyle/>
          <a:p>
            <a:pPr marL="0" indent="0" algn="r" rtl="1">
              <a:buNone/>
            </a:pPr>
            <a:r>
              <a:rPr lang="en-US" sz="1250" dirty="0">
                <a:solidFill>
                  <a:srgbClr val="5B6B85"/>
                </a:solidFill>
                <a:latin typeface="Arial" pitchFamily="34" charset="0"/>
                <a:ea typeface="Arial" pitchFamily="34" charset="-122"/>
                <a:cs typeface="Arial" pitchFamily="34" charset="-120"/>
              </a:rPr>
              <a:t>هو العنوان الذي يحدد موقع ملف أو مجلد معين داخل نظام الملفات على الحاسوب.</a:t>
            </a:r>
            <a:endParaRPr lang="en-US" sz="1250" dirty="0"/>
          </a:p>
        </p:txBody>
      </p:sp>
      <p:sp>
        <p:nvSpPr>
          <p:cNvPr id="12" name="Shape 10"/>
          <p:cNvSpPr/>
          <p:nvPr/>
        </p:nvSpPr>
        <p:spPr>
          <a:xfrm>
            <a:off x="457200" y="3429000"/>
            <a:ext cx="11274552" cy="822960"/>
          </a:xfrm>
          <a:prstGeom prst="roundRect">
            <a:avLst>
              <a:gd name="adj" fmla="val 8889"/>
            </a:avLst>
          </a:prstGeom>
          <a:solidFill>
            <a:srgbClr val="0F1B33"/>
          </a:solidFill>
          <a:ln w="12700">
            <a:solidFill>
              <a:srgbClr val="E1E7F0"/>
            </a:solidFill>
            <a:prstDash val="solid"/>
          </a:ln>
          <a:effectLst>
            <a:outerShdw blurRad="76200" dist="25400" dir="5400000" algn="bl" rotWithShape="0">
              <a:srgbClr val="9AA9C2">
                <a:alpha val="25000"/>
              </a:srgbClr>
            </a:outerShdw>
          </a:effectLst>
        </p:spPr>
      </p:sp>
      <p:sp>
        <p:nvSpPr>
          <p:cNvPr id="13" name="Text 11"/>
          <p:cNvSpPr txBox="1"/>
          <p:nvPr/>
        </p:nvSpPr>
        <p:spPr>
          <a:xfrm>
            <a:off x="731520" y="3520440"/>
            <a:ext cx="1371600" cy="320040"/>
          </a:xfrm>
          <a:prstGeom prst="rect">
            <a:avLst/>
          </a:prstGeom>
          <a:noFill/>
          <a:ln/>
        </p:spPr>
        <p:txBody>
          <a:bodyPr wrap="square" lIns="0" tIns="0" rIns="0" bIns="0" rtlCol="0" anchor="ctr"/>
          <a:lstStyle/>
          <a:p>
            <a:pPr marL="0" indent="0" algn="r" rtl="1">
              <a:buNone/>
            </a:pPr>
            <a:r>
              <a:rPr lang="en-US" sz="1200" b="1" dirty="0">
                <a:solidFill>
                  <a:srgbClr val="22B8CF"/>
                </a:solidFill>
                <a:latin typeface="Arial" pitchFamily="34" charset="0"/>
                <a:ea typeface="Arial" pitchFamily="34" charset="-122"/>
                <a:cs typeface="Arial" pitchFamily="34" charset="-120"/>
              </a:rPr>
              <a:t>مثال:</a:t>
            </a:r>
            <a:endParaRPr lang="en-US" sz="1200" dirty="0"/>
          </a:p>
        </p:txBody>
      </p:sp>
      <p:sp>
        <p:nvSpPr>
          <p:cNvPr id="14" name="Text 12"/>
          <p:cNvSpPr txBox="1"/>
          <p:nvPr/>
        </p:nvSpPr>
        <p:spPr>
          <a:xfrm>
            <a:off x="731520" y="3794760"/>
            <a:ext cx="10725912"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ourier New" pitchFamily="34" charset="0"/>
                <a:ea typeface="Courier New" pitchFamily="34" charset="-122"/>
                <a:cs typeface="Courier New" pitchFamily="34" charset="-120"/>
              </a:rPr>
              <a:t>C:\Program Files\Microsoft Office</a:t>
            </a:r>
            <a:endParaRPr lang="en-US" sz="1500" dirty="0"/>
          </a:p>
        </p:txBody>
      </p:sp>
      <p:sp>
        <p:nvSpPr>
          <p:cNvPr id="15" name="Text 13"/>
          <p:cNvSpPr txBox="1"/>
          <p:nvPr/>
        </p:nvSpPr>
        <p:spPr>
          <a:xfrm>
            <a:off x="457200" y="4526280"/>
            <a:ext cx="11274552" cy="365760"/>
          </a:xfrm>
          <a:prstGeom prst="rect">
            <a:avLst/>
          </a:prstGeom>
          <a:noFill/>
          <a:ln/>
        </p:spPr>
        <p:txBody>
          <a:bodyPr wrap="square" lIns="0" tIns="0" rIns="0" bIns="0" rtlCol="0" anchor="ctr"/>
          <a:lstStyle/>
          <a:p>
            <a:pPr marL="0" indent="0" algn="r">
              <a:buNone/>
            </a:pPr>
            <a:r>
              <a:rPr lang="en-US" sz="1500" b="1" dirty="0">
                <a:solidFill>
                  <a:srgbClr val="0F1B33"/>
                </a:solidFill>
                <a:latin typeface="Arial" pitchFamily="34" charset="0"/>
                <a:ea typeface="Arial" pitchFamily="34" charset="-122"/>
                <a:cs typeface="Arial" pitchFamily="34" charset="-120"/>
              </a:rPr>
              <a:t>الجزء العملي:</a:t>
            </a:r>
            <a:endParaRPr lang="en-US" sz="1500" dirty="0"/>
          </a:p>
        </p:txBody>
      </p:sp>
      <p:sp>
        <p:nvSpPr>
          <p:cNvPr id="16" name="Shape 14"/>
          <p:cNvSpPr/>
          <p:nvPr/>
        </p:nvSpPr>
        <p:spPr>
          <a:xfrm>
            <a:off x="457200" y="4937760"/>
            <a:ext cx="11274552" cy="1417320"/>
          </a:xfrm>
          <a:prstGeom prst="roundRect">
            <a:avLst>
              <a:gd name="adj" fmla="val 5161"/>
            </a:avLst>
          </a:prstGeom>
          <a:solidFill>
            <a:srgbClr val="FFFFFF"/>
          </a:solidFill>
          <a:ln w="12700">
            <a:solidFill>
              <a:srgbClr val="E1E7F0"/>
            </a:solidFill>
            <a:prstDash val="solid"/>
          </a:ln>
          <a:effectLst>
            <a:outerShdw blurRad="76200" dist="25400" dir="5400000" algn="bl" rotWithShape="0">
              <a:srgbClr val="9AA9C2">
                <a:alpha val="25000"/>
              </a:srgbClr>
            </a:outerShdw>
          </a:effectLst>
        </p:spPr>
      </p:sp>
      <p:sp>
        <p:nvSpPr>
          <p:cNvPr id="17" name="Text 15"/>
          <p:cNvSpPr txBox="1"/>
          <p:nvPr/>
        </p:nvSpPr>
        <p:spPr>
          <a:xfrm>
            <a:off x="731520" y="4937760"/>
            <a:ext cx="10725912" cy="1417320"/>
          </a:xfrm>
          <a:prstGeom prst="rect">
            <a:avLst/>
          </a:prstGeom>
          <a:noFill/>
          <a:ln/>
        </p:spPr>
        <p:txBody>
          <a:bodyPr wrap="square" lIns="0" tIns="0" rIns="0" bIns="0" rtlCol="0" anchor="ctr"/>
          <a:lstStyle/>
          <a:p>
            <a:pPr marL="0" indent="0" algn="r" rtl="1">
              <a:buNone/>
            </a:pPr>
            <a:r>
              <a:rPr lang="en-US" sz="1200" dirty="0">
                <a:solidFill>
                  <a:srgbClr val="17233D"/>
                </a:solidFill>
                <a:latin typeface="Arial" pitchFamily="34" charset="0"/>
                <a:ea typeface="Arial" pitchFamily="34" charset="-122"/>
                <a:cs typeface="Arial" pitchFamily="34" charset="-120"/>
              </a:rPr>
              <a:t>إنشاء مجلد، إعادة تسمية مجلد/ملف، حذف مجلد، استعادة ملف محذوف، نسخ وقص مجلد/ملف، البحث عن مجلد/ملف، تغيير خلفية سطح المكتب، تغيير الوقت والتاريخ، تفعيل وتغيير شاشة القفل، فتح وإغلاق النوافذ — وهي أيضاً داخلة ضمن الجانب النظري لذلك يرجى الاطلاع عليها.</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1420</Words>
  <Application>Microsoft Office PowerPoint</Application>
  <PresentationFormat>شاشة عريضة</PresentationFormat>
  <Paragraphs>166</Paragraphs>
  <Slides>15</Slides>
  <Notes>15</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15</vt:i4>
      </vt:variant>
    </vt:vector>
  </HeadingPairs>
  <TitlesOfParts>
    <vt:vector size="19" baseType="lpstr">
      <vt:lpstr>Arial</vt:lpstr>
      <vt:lpstr>Calibri</vt:lpstr>
      <vt:lpstr>Courier New</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Maher</cp:lastModifiedBy>
  <cp:revision>3</cp:revision>
  <dcterms:created xsi:type="dcterms:W3CDTF">2026-08-26T18:26:27Z</dcterms:created>
  <dcterms:modified xsi:type="dcterms:W3CDTF">2026-09-06T15:33:19Z</dcterms:modified>
</cp:coreProperties>
</file>