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55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FF3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fld id="{AC7D18FB-9AC5-428F-ABB5-02B712D50430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53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fld id="{4A6DD03D-CE08-4FBB-A63C-F3EAEE78EA40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071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B3BBE2-A99A-4761-9B1F-9BA0E03341A1}" type="slidenum">
              <a:rPr lang="ar-SA"/>
              <a:pPr/>
              <a:t>1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6002E8-9CE8-4364-9F7C-61FC42713A0D}" type="slidenum">
              <a:rPr lang="ar-SA"/>
              <a:pPr/>
              <a:t>2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78BC0C-7B63-4BBB-96DB-DB4A99E42143}" type="slidenum">
              <a:rPr lang="ar-SA"/>
              <a:pPr/>
              <a:t>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92D7C3-312A-4C1C-B350-4B834ABDF190}" type="slidenum">
              <a:rPr lang="ar-SA"/>
              <a:pPr/>
              <a:t>4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D539E7-04F4-4656-AF7D-0EF93F0D74A2}" type="slidenum">
              <a:rPr lang="ar-SA"/>
              <a:pPr/>
              <a:t>5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ar-SA" noProof="0" smtClean="0"/>
              <a:t>انقر لتحرير نمط العنوان الرئيسي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ar-SA" noProof="0" smtClean="0"/>
              <a:t>انقر لتحرير نمط العنوان الثانوي الرئيسي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D205C16-9CB2-485B-ABB0-02A4ECE9A4E7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0FCB6-CF1A-46D1-9C62-57E785FAAAD9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54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5B445C-C673-4587-B362-103A2246CEC1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6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739662-EB48-40CF-8548-93327E1DD2D3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25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B90C2-4E11-4B30-B8EC-DE48BD8FA5D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76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210154-0DC9-4079-8A0E-12867F1D41BA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2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A96753-291A-4A55-A1DD-B852EB14F515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8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6AD859-061C-402D-BE24-BC0A988A0FD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445204-FF96-4F19-A67C-E91702D55EAF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6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1F722D-AE3D-4AB0-A970-9B2AF700F70E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41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D4FC5-CB90-44A4-AB43-5C1BA3775247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44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53486FF0-2B3F-4AB3-B0EE-04BE73628200}" type="slidenum">
              <a:rPr lang="ar-SA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057400"/>
            <a:ext cx="8229600" cy="3886200"/>
          </a:xfrm>
        </p:spPr>
        <p:txBody>
          <a:bodyPr/>
          <a:lstStyle/>
          <a:p>
            <a:r>
              <a:rPr lang="ar-SA" sz="3600" b="1" dirty="0" smtClean="0">
                <a:solidFill>
                  <a:srgbClr val="99FF33"/>
                </a:solidFill>
                <a:latin typeface="Simplified Arabic" pitchFamily="18" charset="-78"/>
                <a:cs typeface="Simplified Arabic" pitchFamily="18" charset="-78"/>
              </a:rPr>
              <a:t>الحكم الوضعي </a:t>
            </a:r>
            <a:br>
              <a:rPr lang="ar-SA" sz="3600" b="1" dirty="0" smtClean="0">
                <a:solidFill>
                  <a:srgbClr val="99FF33"/>
                </a:solidFill>
                <a:latin typeface="Simplified Arabic" pitchFamily="18" charset="-78"/>
                <a:cs typeface="Simplified Arabic" pitchFamily="18" charset="-78"/>
              </a:rPr>
            </a:br>
            <a:r>
              <a:rPr lang="ar-SA" sz="3600" b="1" dirty="0" smtClean="0">
                <a:solidFill>
                  <a:srgbClr val="99FF33"/>
                </a:solidFill>
                <a:latin typeface="Simplified Arabic" pitchFamily="18" charset="-78"/>
                <a:cs typeface="Simplified Arabic" pitchFamily="18" charset="-78"/>
              </a:rPr>
              <a:t>والفرق بين علم الفقه وعلم أصول الفقه</a:t>
            </a:r>
            <a:r>
              <a:rPr lang="ar-SA" sz="3600" b="1" dirty="0">
                <a:solidFill>
                  <a:srgbClr val="FFFF99"/>
                </a:solidFill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3600" b="1" dirty="0">
                <a:solidFill>
                  <a:srgbClr val="FFFF99"/>
                </a:solidFill>
                <a:latin typeface="Simplified Arabic" pitchFamily="18" charset="-78"/>
                <a:cs typeface="Simplified Arabic" pitchFamily="18" charset="-78"/>
              </a:rPr>
            </a:br>
            <a:r>
              <a:rPr lang="ar-SA" sz="3600" b="1" dirty="0"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3600" b="1" dirty="0">
                <a:latin typeface="Simplified Arabic" pitchFamily="18" charset="-78"/>
                <a:cs typeface="Simplified Arabic" pitchFamily="18" charset="-78"/>
              </a:rPr>
            </a:br>
            <a:r>
              <a:rPr lang="ar-SA" sz="2800" b="1" dirty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المحاضر</a:t>
            </a:r>
            <a:br>
              <a:rPr lang="ar-SA" sz="2800" b="1" dirty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</a:br>
            <a:r>
              <a:rPr lang="ar-SA" sz="2800" b="1" dirty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أ.م.د. الحسن علي عبد الرحمن</a:t>
            </a:r>
            <a:r>
              <a:rPr lang="ar-SA" sz="3600" b="1" dirty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br>
              <a:rPr lang="ar-SA" sz="3600" b="1" dirty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</a:br>
            <a:r>
              <a:rPr lang="en-US" sz="2800" b="1" dirty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alhasan.ali1201a@cois.uobaghdad.edu.iq</a:t>
            </a:r>
            <a:r>
              <a:rPr lang="ar-SA" sz="3600" b="1" dirty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/>
            </a:r>
            <a:br>
              <a:rPr lang="ar-SA" sz="3600" b="1" dirty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</a:br>
            <a:endParaRPr lang="en-US" sz="3600" b="1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381000"/>
            <a:ext cx="2590800" cy="1447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ar-SA" sz="2000" b="1" dirty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المادة : علم الفقه / العبادات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ar-SA" sz="2000" b="1" dirty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المرحلة : الثانية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ar-SA" sz="2000" b="1" dirty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المحاضرة : </a:t>
            </a:r>
            <a:r>
              <a:rPr lang="ar-SA" sz="2000" b="1" dirty="0" smtClean="0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الخامسة</a:t>
            </a:r>
            <a:endParaRPr lang="en-US" sz="2000" b="1" dirty="0">
              <a:solidFill>
                <a:srgbClr val="FFFF00"/>
              </a:solidFill>
              <a:latin typeface="Simplified Arabic" pitchFamily="18" charset="-78"/>
              <a:cs typeface="Simplified Arabic" pitchFamily="18" charset="-78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867400" y="381000"/>
            <a:ext cx="3048000" cy="1447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ar-SA" sz="2000" b="1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جامعة بغداد </a:t>
            </a:r>
          </a:p>
          <a:p>
            <a:pPr algn="ctr">
              <a:buFont typeface="Wingdings" pitchFamily="2" charset="2"/>
              <a:buNone/>
            </a:pPr>
            <a:r>
              <a:rPr lang="ar-SA" sz="2000" b="1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كلية العلوم الإسلامية</a:t>
            </a:r>
          </a:p>
          <a:p>
            <a:pPr algn="ctr">
              <a:buFont typeface="Wingdings" pitchFamily="2" charset="2"/>
              <a:buNone/>
            </a:pPr>
            <a:r>
              <a:rPr lang="ar-SA" sz="2000" b="1">
                <a:solidFill>
                  <a:srgbClr val="FFFF00"/>
                </a:solidFill>
                <a:latin typeface="Simplified Arabic" pitchFamily="18" charset="-78"/>
                <a:cs typeface="Simplified Arabic" pitchFamily="18" charset="-78"/>
              </a:rPr>
              <a:t>قسم الفلسفة الإسلامية</a:t>
            </a:r>
            <a:r>
              <a:rPr lang="ar-SA"/>
              <a:t> 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6248400"/>
          </a:xfrm>
        </p:spPr>
        <p:txBody>
          <a:bodyPr/>
          <a:lstStyle/>
          <a:p>
            <a:pPr algn="r"/>
            <a:r>
              <a:rPr lang="ar-IQ" sz="3200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النوع الثاني : الحكم </a:t>
            </a:r>
            <a:r>
              <a:rPr lang="ar-IQ" sz="3200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الوضعي </a:t>
            </a:r>
            <a:r>
              <a:rPr lang="en-US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en-US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ar-SA" sz="1050" b="1" dirty="0" smtClean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ar-SA" sz="1050" b="1" dirty="0" smtClean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ar-SA" sz="1050" b="1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ar-SA" sz="1050" b="1" dirty="0">
                <a:effectLst/>
                <a:latin typeface="Arial" pitchFamily="34" charset="0"/>
                <a:cs typeface="Arial" pitchFamily="34" charset="0"/>
              </a:rPr>
            </a:br>
            <a:r>
              <a:rPr lang="ar-IQ" sz="3200" b="1" dirty="0" smtClean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>أولاً </a:t>
            </a:r>
            <a:r>
              <a:rPr lang="ar-IQ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>: تعريف الحكم الوضعي : (( خطاب الشارع المتعلق بجعل الشيء سبباً لشيء آخر ، أو شرطاً له ، أو مانعاً منه ، أو كونه صحة ، أو بطلاناً ، أو رخصة ، أو عزيمة )) .</a:t>
            </a:r>
            <a:r>
              <a:rPr lang="en-US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en-US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ar-SA" sz="3200" b="1" dirty="0" smtClean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ar-SA" sz="3200" b="1" dirty="0" smtClean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ar-IQ" sz="3200" b="1" dirty="0" smtClean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>ثانياً </a:t>
            </a:r>
            <a:r>
              <a:rPr lang="ar-IQ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>: أقسام </a:t>
            </a:r>
            <a:r>
              <a:rPr lang="ar-SA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>الحكم الوضعي : ( السبب ، الشرط ، المانع ، الصحة ، البطلان ، العزيمة ، الرخصة ) .</a:t>
            </a:r>
            <a:r>
              <a:rPr lang="en-US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en-US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ar-SA" sz="1050" b="1" dirty="0" smtClean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ar-SA" sz="1050" b="1" dirty="0" smtClean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ar-SA" sz="1050" b="1" dirty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ar-SA" sz="1050" b="1" dirty="0">
                <a:effectLst/>
                <a:latin typeface="Arial" pitchFamily="34" charset="0"/>
                <a:cs typeface="Arial" pitchFamily="34" charset="0"/>
              </a:rPr>
            </a:br>
            <a:r>
              <a:rPr lang="ar-IQ" sz="3200" b="1" dirty="0" smtClean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>ملحوظة </a:t>
            </a:r>
            <a:r>
              <a:rPr lang="ar-IQ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>: نكتفي بدراسة الأحكام التكليفية الخمس دون الأحكام الوضعية ؛ لأنها موضوع دراستنا في قسم العبادات والخاص بهذه المرحلة .  </a:t>
            </a:r>
            <a:r>
              <a:rPr lang="en-US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en-US" sz="3200" b="1" dirty="0"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57200"/>
            <a:ext cx="8229600" cy="5867400"/>
          </a:xfrm>
        </p:spPr>
        <p:txBody>
          <a:bodyPr/>
          <a:lstStyle/>
          <a:p>
            <a:pPr marL="0" indent="0">
              <a:buNone/>
            </a:pPr>
            <a:r>
              <a:rPr lang="ar-SA" sz="3600" b="1" dirty="0">
                <a:solidFill>
                  <a:srgbClr val="99FF33"/>
                </a:solidFill>
                <a:effectLst/>
                <a:latin typeface="Arial" pitchFamily="34" charset="0"/>
                <a:cs typeface="Arial" pitchFamily="34" charset="0"/>
              </a:rPr>
              <a:t>شروط المحكوم </a:t>
            </a:r>
            <a:r>
              <a:rPr lang="ar-SA" sz="3600" b="1" dirty="0" smtClean="0">
                <a:solidFill>
                  <a:srgbClr val="99FF33"/>
                </a:solidFill>
                <a:effectLst/>
                <a:latin typeface="Arial" pitchFamily="34" charset="0"/>
                <a:cs typeface="Arial" pitchFamily="34" charset="0"/>
              </a:rPr>
              <a:t>عليه</a:t>
            </a:r>
          </a:p>
          <a:p>
            <a:pPr marL="0" indent="0">
              <a:buNone/>
            </a:pPr>
            <a:endParaRPr lang="ar-SA" sz="1050" b="1" dirty="0" smtClean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SA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lang="ar-SA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_ </a:t>
            </a:r>
            <a:r>
              <a:rPr lang="ar-SA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الحياة : </a:t>
            </a:r>
            <a:r>
              <a:rPr lang="ar-SA" b="1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أن يكون المكلف حياً غير ميتاً ؛ فالميت لا تكليف عليه .</a:t>
            </a:r>
            <a:endParaRPr lang="en-US" b="1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IQ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2_ العقل : </a:t>
            </a:r>
            <a:r>
              <a:rPr lang="ar-IQ" b="1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أن يكون عاقلاً ؛ لأن التكليف خطاب ، ولا يصح خطاب من لا عقل له ولا فهم له ؛ لكونه محال الخطاب والتكليف ، مثل : الجماد والبهيمة والمجنون والصبي غير المميز ؛ لأن التكليف مقتضاه الطاعة والامتثال </a:t>
            </a:r>
            <a:r>
              <a:rPr lang="ar-SA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lang="en-US" b="1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SA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3_ </a:t>
            </a:r>
            <a:r>
              <a:rPr lang="ar-SA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البلوغ : </a:t>
            </a:r>
            <a:r>
              <a:rPr lang="ar-SA" b="1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أن يكون بالغاً </a:t>
            </a:r>
            <a:r>
              <a:rPr lang="ar-SA" b="1" dirty="0" smtClean="0">
                <a:effectLst/>
                <a:latin typeface="Arial" pitchFamily="34" charset="0"/>
                <a:cs typeface="Arial" pitchFamily="34" charset="0"/>
              </a:rPr>
              <a:t>، </a:t>
            </a:r>
            <a:r>
              <a:rPr lang="ar-SA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فالصبي </a:t>
            </a:r>
            <a:r>
              <a:rPr lang="ar-SA" b="1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ليس مكلفاً أصلاً ؛ لقصور فهمه عن إدراك معاني الخطاب </a:t>
            </a:r>
            <a:r>
              <a:rPr lang="ar-SA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  <a:r>
              <a:rPr lang="ar-SA" b="1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واما الصبي المميز وإن كان يفهم ما لا يفهمه غير المميز غير انه ايضاً غير فاهم على الكمال ما يعرفه كامل العقل .</a:t>
            </a:r>
            <a:endParaRPr lang="en-US" b="1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marL="0" indent="0">
              <a:buNone/>
            </a:pPr>
            <a:r>
              <a:rPr lang="ar-IQ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r>
              <a:rPr lang="ar-IQ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_ </a:t>
            </a:r>
            <a:r>
              <a:rPr lang="ar-SA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فهم التكليف : </a:t>
            </a:r>
            <a:r>
              <a:rPr lang="ar-SA" b="1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أن يكون فاهماً للتكليف فكل خطاب متضمن للأمر بالفهم ، فمن لا يفهم كيف يطلب منه الفهم  ومن           لا يسمع الصوت ، مثل : الجماد ، كيف يكلم ويطلب منه الإصغاء ، وان سمع الصوت ، مثل : البهيمة   ولكنه لا يفهم . </a:t>
            </a:r>
            <a:endParaRPr lang="en-US" b="1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SA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5_ </a:t>
            </a:r>
            <a:r>
              <a:rPr lang="ar-SA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أن يكون المكلف من سكان </a:t>
            </a:r>
            <a:r>
              <a:rPr lang="ar-SA" b="1" dirty="0">
                <a:solidFill>
                  <a:srgbClr val="FFFF99"/>
                </a:solidFill>
                <a:effectLst/>
                <a:latin typeface="Arial" pitchFamily="34" charset="0"/>
                <a:cs typeface="Arial" pitchFamily="34" charset="0"/>
              </a:rPr>
              <a:t>العالمين ، أي </a:t>
            </a:r>
            <a:r>
              <a:rPr lang="ar-SA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r>
              <a:rPr lang="ar-SA" b="1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أن يكون من الثقلين من الجن والإنس ، ممن يصلح تكليفهم </a:t>
            </a:r>
            <a:r>
              <a:rPr lang="ar-SA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؛ </a:t>
            </a:r>
            <a:r>
              <a:rPr lang="ar-SA" b="1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وبهذا تخرج البهائم والجمادات عن التكليف .</a:t>
            </a:r>
            <a:endParaRPr lang="en-US" b="1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SA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6_ مختار غير مكره : </a:t>
            </a:r>
            <a:r>
              <a:rPr lang="ar-SA" b="1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أن يكون مختاراً حين يكلف ؛ إذ يمتنع تكليف </a:t>
            </a:r>
            <a:r>
              <a:rPr lang="ar-SA" b="1" dirty="0" err="1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الملجئ</a:t>
            </a:r>
            <a:r>
              <a:rPr lang="ar-SA" b="1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، من لا يجد مندوبة عن الفعل مع حضور عقله ، وإن يكون أهلاً لامتثال الأمر .</a:t>
            </a:r>
            <a:endParaRPr lang="en-US" b="1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ar-SA" b="1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81000"/>
            <a:ext cx="8229600" cy="6096000"/>
          </a:xfrm>
        </p:spPr>
        <p:txBody>
          <a:bodyPr/>
          <a:lstStyle/>
          <a:p>
            <a:pPr marL="0" indent="0">
              <a:buNone/>
            </a:pPr>
            <a:r>
              <a:rPr lang="ar-IQ" b="1" dirty="0">
                <a:solidFill>
                  <a:srgbClr val="99FF33"/>
                </a:solidFill>
                <a:effectLst/>
                <a:latin typeface="Arial" pitchFamily="34" charset="0"/>
                <a:cs typeface="Arial" pitchFamily="34" charset="0"/>
              </a:rPr>
              <a:t>الفرق بين </a:t>
            </a:r>
            <a:r>
              <a:rPr lang="ar-IQ" b="1" dirty="0" smtClean="0">
                <a:solidFill>
                  <a:srgbClr val="99FF33"/>
                </a:solidFill>
                <a:effectLst/>
                <a:latin typeface="Arial" pitchFamily="34" charset="0"/>
                <a:cs typeface="Arial" pitchFamily="34" charset="0"/>
              </a:rPr>
              <a:t>علم</a:t>
            </a:r>
            <a:r>
              <a:rPr lang="ar-SA" b="1" dirty="0" smtClean="0">
                <a:solidFill>
                  <a:srgbClr val="99FF33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ar-IQ" b="1" dirty="0" smtClean="0">
                <a:solidFill>
                  <a:srgbClr val="99FF33"/>
                </a:solidFill>
                <a:effectLst/>
                <a:latin typeface="Arial" pitchFamily="34" charset="0"/>
                <a:cs typeface="Arial" pitchFamily="34" charset="0"/>
              </a:rPr>
              <a:t>الفقه </a:t>
            </a:r>
            <a:r>
              <a:rPr lang="ar-IQ" b="1" dirty="0">
                <a:solidFill>
                  <a:srgbClr val="99FF33"/>
                </a:solidFill>
                <a:effectLst/>
                <a:latin typeface="Arial" pitchFamily="34" charset="0"/>
                <a:cs typeface="Arial" pitchFamily="34" charset="0"/>
              </a:rPr>
              <a:t>وعلم </a:t>
            </a:r>
            <a:r>
              <a:rPr lang="ar-SA" b="1" dirty="0" smtClean="0">
                <a:solidFill>
                  <a:srgbClr val="99FF33"/>
                </a:solidFill>
                <a:effectLst/>
                <a:latin typeface="Arial" pitchFamily="34" charset="0"/>
                <a:cs typeface="Arial" pitchFamily="34" charset="0"/>
              </a:rPr>
              <a:t>أصول </a:t>
            </a:r>
            <a:r>
              <a:rPr lang="ar-IQ" b="1" dirty="0" smtClean="0">
                <a:solidFill>
                  <a:srgbClr val="99FF33"/>
                </a:solidFill>
                <a:effectLst/>
                <a:latin typeface="Arial" pitchFamily="34" charset="0"/>
                <a:cs typeface="Arial" pitchFamily="34" charset="0"/>
              </a:rPr>
              <a:t>الفقه</a:t>
            </a:r>
            <a:endParaRPr lang="en-US" b="1" dirty="0">
              <a:solidFill>
                <a:srgbClr val="99FF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ar-SA" sz="105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IQ" sz="2800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إن </a:t>
            </a:r>
            <a:r>
              <a:rPr lang="ar-IQ" sz="2800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الغرض من وضع علم أصول الفقه </a:t>
            </a:r>
            <a:r>
              <a:rPr lang="ar-SA" sz="2800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؛ </a:t>
            </a:r>
            <a:r>
              <a:rPr lang="ar-IQ" sz="2800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الوصول </a:t>
            </a:r>
            <a:r>
              <a:rPr lang="ar-IQ" sz="2800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الى الأحكام الشرعية العملية ، بوضع القواعد والمناهج الموصلة إليها على وجه يسلم به المجتهد من الخطأ والعثار . </a:t>
            </a:r>
            <a:r>
              <a:rPr lang="ar-SA" sz="2800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أما علم </a:t>
            </a:r>
            <a:r>
              <a:rPr lang="ar-SA" sz="2800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الفقه لا يضع القواعد إنما يطبقها . </a:t>
            </a:r>
          </a:p>
          <a:p>
            <a:pPr marL="0" indent="0">
              <a:buNone/>
            </a:pPr>
            <a:r>
              <a:rPr lang="ar-IQ" sz="2800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والفقه </a:t>
            </a:r>
            <a:r>
              <a:rPr lang="ar-IQ" sz="2800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والأصول يتفقان على أن غرضهما التوصل الى الأحكام الشرعية </a:t>
            </a:r>
            <a:endParaRPr lang="en-US" sz="2800" b="1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ar-SA" sz="1400" b="1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IQ" b="1" dirty="0">
                <a:solidFill>
                  <a:srgbClr val="99FF33"/>
                </a:solidFill>
                <a:effectLst/>
                <a:latin typeface="Arial" pitchFamily="34" charset="0"/>
                <a:cs typeface="Arial" pitchFamily="34" charset="0"/>
              </a:rPr>
              <a:t>الفرق بين الأصولي والفقيه</a:t>
            </a:r>
            <a:endParaRPr lang="en-US" b="1" dirty="0">
              <a:solidFill>
                <a:srgbClr val="99FF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ar-SA" sz="1050" b="1" dirty="0" smtClean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IQ" sz="2800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الأصولي </a:t>
            </a:r>
            <a:r>
              <a:rPr lang="ar-IQ" sz="2800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: هو الذي يبحث في الأدلة الإجمالية ، من دلالتها على الأحكام الشرعية من أدلتها الجزئية .</a:t>
            </a:r>
            <a:endParaRPr lang="en-US" sz="2800" b="1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ar-IQ" sz="2800" b="1" dirty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الفقيه : هو الذي يبحث في الأدلة الجزئية ؛ ليستنبط الأحكام منها ، مستعيناً بالقواعد الأصولية ، والإحاطة بالأدلة الإجمالية ومباحثها </a:t>
            </a:r>
            <a:r>
              <a:rPr lang="ar-IQ" sz="2800" b="1" dirty="0" smtClean="0"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lang="ar-SA" sz="2800" b="1" dirty="0" smtClean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ar-SA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شكراً لحسن إصغائكم</a:t>
            </a:r>
            <a:endParaRPr lang="ar-SA" sz="3600" b="1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800" b="1" dirty="0"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800" b="1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نسق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59</TotalTime>
  <Words>349</Words>
  <Application>Microsoft Office PowerPoint</Application>
  <PresentationFormat>عرض على الشاشة (3:4)‏</PresentationFormat>
  <Paragraphs>31</Paragraphs>
  <Slides>5</Slides>
  <Notes>5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Textured</vt:lpstr>
      <vt:lpstr>الحكم الوضعي  والفرق بين علم الفقه وعلم أصول الفقه  المحاضر أ.م.د. الحسن علي عبد الرحمن  alhasan.ali1201a@cois.uobaghdad.edu.iq </vt:lpstr>
      <vt:lpstr>النوع الثاني : الحكم الوضعي    أولاً : تعريف الحكم الوضعي : (( خطاب الشارع المتعلق بجعل الشيء سبباً لشيء آخر ، أو شرطاً له ، أو مانعاً منه ، أو كونه صحة ، أو بطلاناً ، أو رخصة ، أو عزيمة )) .  ثانياً : أقسام الحكم الوضعي : ( السبب ، الشرط ، المانع ، الصحة ، البطلان ، العزيمة ، الرخصة ) .   ملحوظة : نكتفي بدراسة الأحكام التكليفية الخمس دون الأحكام الوضعية ؛ لأنها موضوع دراستنا في قسم العبادات والخاص بهذه المرحلة .   </vt:lpstr>
      <vt:lpstr>عرض تقديمي في PowerPoint</vt:lpstr>
      <vt:lpstr>عرض تقديمي في PowerPoint</vt:lpstr>
      <vt:lpstr>عرض تقديمي في PowerPoint</vt:lpstr>
    </vt:vector>
  </TitlesOfParts>
  <Company>Microsoft (C)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مفهوم الفقيه  وأبرز شروطه وصفاته  المحاضر أ.م.د. الحسن علي عبد الرحمن  alhasan.ali1201a@cois.uobaghdad.edu.iq</dc:title>
  <dc:creator>DR.Ahmed Saker</dc:creator>
  <cp:lastModifiedBy>aa</cp:lastModifiedBy>
  <cp:revision>8</cp:revision>
  <dcterms:created xsi:type="dcterms:W3CDTF">2026-09-12T21:02:52Z</dcterms:created>
  <dcterms:modified xsi:type="dcterms:W3CDTF">2026-09-13T22:46:51Z</dcterms:modified>
</cp:coreProperties>
</file>