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4" d="100"/>
          <a:sy n="84" d="100"/>
        </p:scale>
        <p:origin x="643" y="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816675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1F3A"/>
        </a:solidFill>
        <a:effectLst/>
      </p:bgPr>
    </p:bg>
    <p:spTree>
      <p:nvGrpSpPr>
        <p:cNvPr id="1" name=""/>
        <p:cNvGrpSpPr/>
        <p:nvPr/>
      </p:nvGrpSpPr>
      <p:grpSpPr>
        <a:xfrm>
          <a:off x="0" y="0"/>
          <a:ext cx="0" cy="0"/>
          <a:chOff x="0" y="0"/>
          <a:chExt cx="0" cy="0"/>
        </a:xfrm>
      </p:grpSpPr>
      <p:sp>
        <p:nvSpPr>
          <p:cNvPr id="2" name="Shape 0"/>
          <p:cNvSpPr/>
          <p:nvPr/>
        </p:nvSpPr>
        <p:spPr>
          <a:xfrm>
            <a:off x="9418320" y="-1188720"/>
            <a:ext cx="3840480" cy="3840480"/>
          </a:xfrm>
          <a:prstGeom prst="ellipse">
            <a:avLst/>
          </a:prstGeom>
          <a:solidFill>
            <a:srgbClr val="13294B"/>
          </a:solidFill>
          <a:ln/>
        </p:spPr>
      </p:sp>
      <p:sp>
        <p:nvSpPr>
          <p:cNvPr id="3" name="Shape 1"/>
          <p:cNvSpPr/>
          <p:nvPr/>
        </p:nvSpPr>
        <p:spPr>
          <a:xfrm>
            <a:off x="-1463040" y="4754880"/>
            <a:ext cx="3291840" cy="3291840"/>
          </a:xfrm>
          <a:prstGeom prst="ellipse">
            <a:avLst/>
          </a:prstGeom>
          <a:solidFill>
            <a:srgbClr val="13294B"/>
          </a:solidFill>
          <a:ln/>
        </p:spPr>
      </p:sp>
      <p:sp>
        <p:nvSpPr>
          <p:cNvPr id="4" name="Text 2"/>
          <p:cNvSpPr/>
          <p:nvPr/>
        </p:nvSpPr>
        <p:spPr>
          <a:xfrm>
            <a:off x="914400" y="2528316"/>
            <a:ext cx="10360152" cy="1280160"/>
          </a:xfrm>
          <a:prstGeom prst="rect">
            <a:avLst/>
          </a:prstGeom>
          <a:noFill/>
          <a:ln/>
        </p:spPr>
        <p:txBody>
          <a:bodyPr wrap="square" lIns="0" tIns="0" rIns="0" bIns="0" rtlCol="0" anchor="ctr"/>
          <a:lstStyle/>
          <a:p>
            <a:pPr marL="0" indent="0" algn="ctr" rtl="1">
              <a:buNone/>
            </a:pPr>
            <a:r>
              <a:rPr lang="en-US" sz="2400" b="1" dirty="0" err="1">
                <a:solidFill>
                  <a:srgbClr val="FFFFFF"/>
                </a:solidFill>
                <a:latin typeface="Arial" pitchFamily="34" charset="0"/>
                <a:ea typeface="Arial" pitchFamily="34" charset="-122"/>
                <a:cs typeface="Arial" pitchFamily="34" charset="-120"/>
              </a:rPr>
              <a:t>المحاضرة</a:t>
            </a:r>
            <a:r>
              <a:rPr lang="en-US" sz="2400" b="1" dirty="0">
                <a:solidFill>
                  <a:srgbClr val="FFFFFF"/>
                </a:solidFill>
                <a:latin typeface="Arial" pitchFamily="34" charset="0"/>
                <a:ea typeface="Arial" pitchFamily="34" charset="-122"/>
                <a:cs typeface="Arial" pitchFamily="34" charset="-120"/>
              </a:rPr>
              <a:t> </a:t>
            </a:r>
            <a:r>
              <a:rPr lang="en-US" sz="2400" b="1" dirty="0" err="1" smtClean="0">
                <a:solidFill>
                  <a:srgbClr val="FFFFFF"/>
                </a:solidFill>
                <a:latin typeface="Arial" pitchFamily="34" charset="0"/>
                <a:ea typeface="Arial" pitchFamily="34" charset="-122"/>
                <a:cs typeface="Arial" pitchFamily="34" charset="-120"/>
              </a:rPr>
              <a:t>الرابعة</a:t>
            </a:r>
            <a:endParaRPr lang="ar-IQ" sz="2400" b="1" dirty="0" smtClean="0">
              <a:solidFill>
                <a:srgbClr val="FFFFFF"/>
              </a:solidFill>
              <a:latin typeface="Arial" pitchFamily="34" charset="0"/>
              <a:ea typeface="Arial" pitchFamily="34" charset="-122"/>
              <a:cs typeface="Arial" pitchFamily="34" charset="-120"/>
            </a:endParaRPr>
          </a:p>
          <a:p>
            <a:pPr marL="0" indent="0" algn="ctr" rtl="1">
              <a:buNone/>
            </a:pPr>
            <a:r>
              <a:rPr lang="ar-IQ" sz="2400" b="1" dirty="0" smtClean="0">
                <a:solidFill>
                  <a:srgbClr val="FFFFFF"/>
                </a:solidFill>
                <a:latin typeface="Arial" pitchFamily="34" charset="0"/>
                <a:cs typeface="Arial" pitchFamily="34" charset="-120"/>
              </a:rPr>
              <a:t>المرحلة الاولى</a:t>
            </a:r>
            <a:endParaRPr lang="en-US" sz="2400" dirty="0"/>
          </a:p>
        </p:txBody>
      </p:sp>
      <p:sp>
        <p:nvSpPr>
          <p:cNvPr id="5" name="Shape 3"/>
          <p:cNvSpPr/>
          <p:nvPr/>
        </p:nvSpPr>
        <p:spPr>
          <a:xfrm>
            <a:off x="5454396" y="2423160"/>
            <a:ext cx="1280160" cy="0"/>
          </a:xfrm>
          <a:prstGeom prst="line">
            <a:avLst/>
          </a:prstGeom>
          <a:noFill/>
          <a:ln w="38100">
            <a:solidFill>
              <a:srgbClr val="00B4C6"/>
            </a:solidFill>
            <a:prstDash val="solid"/>
          </a:ln>
        </p:spPr>
      </p:sp>
      <p:pic>
        <p:nvPicPr>
          <p:cNvPr id="6" name="صورة 5" descr="This may contain: an open laptop computer with the words operating system on it's screen surrounded by icons"/>
          <p:cNvPicPr/>
          <p:nvPr/>
        </p:nvPicPr>
        <p:blipFill>
          <a:blip r:embed="rId3">
            <a:extLst>
              <a:ext uri="{28A0092B-C50C-407E-A947-70E740481C1C}">
                <a14:useLocalDpi xmlns:a14="http://schemas.microsoft.com/office/drawing/2010/main" val="0"/>
              </a:ext>
            </a:extLst>
          </a:blip>
          <a:srcRect/>
          <a:stretch>
            <a:fillRect/>
          </a:stretch>
        </p:blipFill>
        <p:spPr bwMode="auto">
          <a:xfrm>
            <a:off x="3120199" y="3417189"/>
            <a:ext cx="5732145" cy="3275330"/>
          </a:xfrm>
          <a:prstGeom prst="ellipse">
            <a:avLst/>
          </a:prstGeom>
          <a:ln>
            <a:noFill/>
          </a:ln>
          <a:effectLst>
            <a:softEdge rad="112500"/>
          </a:effectLst>
        </p:spPr>
      </p:pic>
      <p:sp>
        <p:nvSpPr>
          <p:cNvPr id="7" name="مستطيل 6"/>
          <p:cNvSpPr/>
          <p:nvPr/>
        </p:nvSpPr>
        <p:spPr>
          <a:xfrm>
            <a:off x="4371309" y="1101841"/>
            <a:ext cx="3229923" cy="523220"/>
          </a:xfrm>
          <a:prstGeom prst="rect">
            <a:avLst/>
          </a:prstGeom>
        </p:spPr>
        <p:txBody>
          <a:bodyPr wrap="none">
            <a:spAutoFit/>
          </a:bodyPr>
          <a:lstStyle/>
          <a:p>
            <a:pPr algn="ctr" rtl="1"/>
            <a:r>
              <a:rPr lang="ar-SA" sz="2800" b="1" dirty="0">
                <a:solidFill>
                  <a:schemeClr val="bg1"/>
                </a:solidFill>
                <a:latin typeface="Calibri Light" panose="020F0302020204030204" pitchFamily="34" charset="0"/>
                <a:ea typeface="Times New Roman" panose="02020603050405020304" pitchFamily="18" charset="0"/>
                <a:cs typeface="Alarabiya Font" pitchFamily="2" charset="-78"/>
              </a:rPr>
              <a:t>نظام التشغيل (</a:t>
            </a:r>
            <a:r>
              <a:rPr lang="en-GB" sz="2800" b="1" dirty="0">
                <a:solidFill>
                  <a:schemeClr val="bg1"/>
                </a:solidFill>
                <a:latin typeface="Calibri Light" panose="020F0302020204030204" pitchFamily="34" charset="0"/>
                <a:ea typeface="Times New Roman" panose="02020603050405020304" pitchFamily="18" charset="0"/>
                <a:cs typeface="Alarabiya Font" pitchFamily="2" charset="-78"/>
              </a:rPr>
              <a:t>Windows</a:t>
            </a:r>
            <a:r>
              <a:rPr lang="ar-SA" sz="2800" b="1" dirty="0">
                <a:solidFill>
                  <a:schemeClr val="bg1"/>
                </a:solidFill>
                <a:latin typeface="Calibri Light" panose="020F0302020204030204" pitchFamily="34" charset="0"/>
                <a:ea typeface="Times New Roman" panose="02020603050405020304" pitchFamily="18" charset="0"/>
                <a:cs typeface="Alarabiya Font" pitchFamily="2" charset="-78"/>
              </a:rPr>
              <a:t>)</a:t>
            </a:r>
            <a:endParaRPr lang="en-US" sz="28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p:txBody>
      </p:sp>
      <p:sp>
        <p:nvSpPr>
          <p:cNvPr id="8" name="مستطيل 7"/>
          <p:cNvSpPr/>
          <p:nvPr/>
        </p:nvSpPr>
        <p:spPr>
          <a:xfrm>
            <a:off x="4785464" y="1769078"/>
            <a:ext cx="2618024" cy="369332"/>
          </a:xfrm>
          <a:prstGeom prst="rect">
            <a:avLst/>
          </a:prstGeom>
        </p:spPr>
        <p:txBody>
          <a:bodyPr wrap="none">
            <a:spAutoFit/>
          </a:bodyPr>
          <a:lstStyle/>
          <a:p>
            <a:pPr algn="ctr" rtl="1"/>
            <a:r>
              <a:rPr lang="ar-IQ" b="1" dirty="0">
                <a:solidFill>
                  <a:schemeClr val="bg1"/>
                </a:solidFill>
                <a:latin typeface="Calibri Light" panose="020F0302020204030204" pitchFamily="34" charset="0"/>
                <a:ea typeface="Times New Roman" panose="02020603050405020304" pitchFamily="18" charset="0"/>
                <a:cs typeface="Alarabiya Font" pitchFamily="2" charset="-78"/>
              </a:rPr>
              <a:t>وواجهة المستخدم الرسومية (</a:t>
            </a:r>
            <a:r>
              <a:rPr lang="en-GB" b="1" dirty="0">
                <a:solidFill>
                  <a:schemeClr val="bg1"/>
                </a:solidFill>
                <a:latin typeface="Calibri Light" panose="020F0302020204030204" pitchFamily="34" charset="0"/>
                <a:ea typeface="Times New Roman" panose="02020603050405020304" pitchFamily="18" charset="0"/>
                <a:cs typeface="Alarabiya Font" pitchFamily="2" charset="-78"/>
              </a:rPr>
              <a:t>GUI</a:t>
            </a:r>
            <a:r>
              <a:rPr lang="ar-IQ" b="1" dirty="0">
                <a:solidFill>
                  <a:schemeClr val="bg1"/>
                </a:solidFill>
                <a:latin typeface="Calibri Light" panose="020F0302020204030204" pitchFamily="34" charset="0"/>
                <a:ea typeface="Times New Roman" panose="02020603050405020304" pitchFamily="18" charset="0"/>
                <a:cs typeface="Alarabiya Font" pitchFamily="2" charset="-78"/>
              </a:rPr>
              <a:t>)</a:t>
            </a:r>
            <a:endParaRPr lang="en-US" dirty="0">
              <a:solidFill>
                <a:schemeClr val="bg1"/>
              </a:solidFill>
              <a:effectLst/>
              <a:latin typeface="Calibri" panose="020F0502020204030204" pitchFamily="34" charset="0"/>
              <a:ea typeface="Times New Roman" panose="02020603050405020304" pitchFamily="18" charset="0"/>
              <a:cs typeface="Arial" panose="020B0604020202020204" pitchFamily="34" charset="0"/>
            </a:endParaRPr>
          </a:p>
        </p:txBody>
      </p:sp>
      <p:sp>
        <p:nvSpPr>
          <p:cNvPr id="9" name="Text 9"/>
          <p:cNvSpPr txBox="1"/>
          <p:nvPr/>
        </p:nvSpPr>
        <p:spPr>
          <a:xfrm>
            <a:off x="2788920" y="4894834"/>
            <a:ext cx="8805672" cy="320040"/>
          </a:xfrm>
          <a:prstGeom prst="rect">
            <a:avLst/>
          </a:prstGeom>
          <a:noFill/>
          <a:ln/>
        </p:spPr>
        <p:txBody>
          <a:bodyPr wrap="square" lIns="0" tIns="0" rIns="0" bIns="0" rtlCol="0" anchor="ctr"/>
          <a:lstStyle/>
          <a:p>
            <a:pPr marL="0" indent="0" algn="r" rtl="1">
              <a:buNone/>
            </a:pPr>
            <a:r>
              <a:rPr lang="en-US" sz="1400" b="1" dirty="0">
                <a:solidFill>
                  <a:srgbClr val="FFFFFF"/>
                </a:solidFill>
                <a:latin typeface="Arial" pitchFamily="34" charset="0"/>
                <a:ea typeface="Arial" pitchFamily="34" charset="-122"/>
                <a:cs typeface="Arial" pitchFamily="34" charset="-120"/>
              </a:rPr>
              <a:t>اعداد: م.م منتهى كاظم موسى</a:t>
            </a:r>
            <a:endParaRPr lang="en-US" sz="1400" dirty="0"/>
          </a:p>
        </p:txBody>
      </p:sp>
      <p:sp>
        <p:nvSpPr>
          <p:cNvPr id="10" name="Text 10"/>
          <p:cNvSpPr txBox="1"/>
          <p:nvPr/>
        </p:nvSpPr>
        <p:spPr>
          <a:xfrm>
            <a:off x="9665208" y="5376673"/>
            <a:ext cx="1929384" cy="320040"/>
          </a:xfrm>
          <a:prstGeom prst="rect">
            <a:avLst/>
          </a:prstGeom>
          <a:noFill/>
          <a:ln/>
        </p:spPr>
        <p:txBody>
          <a:bodyPr wrap="square" lIns="0" tIns="0" rIns="0" bIns="0" rtlCol="0" anchor="ctr"/>
          <a:lstStyle/>
          <a:p>
            <a:pPr marL="0" indent="0" algn="r">
              <a:buNone/>
            </a:pPr>
            <a:r>
              <a:rPr lang="en-US" b="1" dirty="0">
                <a:solidFill>
                  <a:srgbClr val="9FB0D0"/>
                </a:solidFill>
                <a:latin typeface="Arial" pitchFamily="34" charset="0"/>
                <a:ea typeface="Arial" pitchFamily="34" charset="-122"/>
                <a:cs typeface="Arial" pitchFamily="34" charset="-120"/>
              </a:rPr>
              <a:t>قسم الانديان المقارنة</a:t>
            </a:r>
            <a:endParaRPr lang="en-US" b="1" dirty="0"/>
          </a:p>
        </p:txBody>
      </p:sp>
      <p:sp>
        <p:nvSpPr>
          <p:cNvPr id="11" name="مربع نص 10"/>
          <p:cNvSpPr txBox="1"/>
          <p:nvPr/>
        </p:nvSpPr>
        <p:spPr>
          <a:xfrm>
            <a:off x="10284996" y="717120"/>
            <a:ext cx="2185416" cy="923330"/>
          </a:xfrm>
          <a:prstGeom prst="rect">
            <a:avLst/>
          </a:prstGeom>
          <a:noFill/>
        </p:spPr>
        <p:txBody>
          <a:bodyPr wrap="square" rtlCol="0">
            <a:spAutoFit/>
          </a:bodyPr>
          <a:lstStyle/>
          <a:p>
            <a:pPr algn="ctr" rtl="1"/>
            <a:r>
              <a:rPr lang="ar-IQ" b="1" dirty="0" smtClean="0">
                <a:solidFill>
                  <a:schemeClr val="bg1"/>
                </a:solidFill>
              </a:rPr>
              <a:t>جامعة بغداد</a:t>
            </a:r>
          </a:p>
          <a:p>
            <a:pPr algn="ctr" rtl="1"/>
            <a:r>
              <a:rPr lang="ar-IQ" b="1" dirty="0" smtClean="0">
                <a:solidFill>
                  <a:schemeClr val="bg1"/>
                </a:solidFill>
              </a:rPr>
              <a:t>كلية العلوم </a:t>
            </a:r>
            <a:r>
              <a:rPr lang="ar-IQ" b="1" dirty="0" smtClean="0">
                <a:solidFill>
                  <a:schemeClr val="bg1"/>
                </a:solidFill>
              </a:rPr>
              <a:t>الإسلامية</a:t>
            </a:r>
          </a:p>
          <a:p>
            <a:pPr algn="ctr" rtl="1"/>
            <a:r>
              <a:rPr lang="ar-IQ" b="1" dirty="0" smtClean="0">
                <a:solidFill>
                  <a:schemeClr val="bg1"/>
                </a:solidFill>
              </a:rPr>
              <a:t>الكورس الثاني </a:t>
            </a:r>
            <a:endParaRPr lang="en-US" b="1"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91672" cy="822960"/>
          </a:xfrm>
          <a:prstGeom prst="rect">
            <a:avLst/>
          </a:prstGeom>
          <a:noFill/>
          <a:ln/>
        </p:spPr>
        <p:txBody>
          <a:bodyPr wrap="square" lIns="0" tIns="0" rIns="0" bIns="0" rtlCol="0" anchor="ctr"/>
          <a:lstStyle/>
          <a:p>
            <a:pPr marL="0" indent="0" algn="r" rtl="1">
              <a:buNone/>
            </a:pPr>
            <a:r>
              <a:rPr lang="en-US" sz="2800" b="1" dirty="0">
                <a:solidFill>
                  <a:srgbClr val="1B4F91"/>
                </a:solidFill>
                <a:latin typeface="Arial" pitchFamily="34" charset="0"/>
                <a:ea typeface="Arial" pitchFamily="34" charset="-122"/>
                <a:cs typeface="Arial" pitchFamily="34" charset="-120"/>
              </a:rPr>
              <a:t>سطح المكتب (Desktop)</a:t>
            </a:r>
            <a:endParaRPr lang="en-US" sz="2800" dirty="0"/>
          </a:p>
        </p:txBody>
      </p:sp>
      <p:sp>
        <p:nvSpPr>
          <p:cNvPr id="3" name="Text 1"/>
          <p:cNvSpPr/>
          <p:nvPr/>
        </p:nvSpPr>
        <p:spPr>
          <a:xfrm>
            <a:off x="548640" y="1234440"/>
            <a:ext cx="11091672" cy="640080"/>
          </a:xfrm>
          <a:prstGeom prst="rect">
            <a:avLst/>
          </a:prstGeom>
          <a:noFill/>
          <a:ln/>
        </p:spPr>
        <p:txBody>
          <a:bodyPr wrap="square" lIns="0" tIns="0" rIns="0" bIns="0" rtlCol="0" anchor="ctr"/>
          <a:lstStyle/>
          <a:p>
            <a:pPr marL="0" indent="0" algn="r" rtl="1">
              <a:buNone/>
            </a:pPr>
            <a:r>
              <a:rPr lang="en-US" sz="1400" dirty="0">
                <a:solidFill>
                  <a:srgbClr val="45536B"/>
                </a:solidFill>
                <a:latin typeface="Arial" pitchFamily="34" charset="0"/>
                <a:ea typeface="Arial" pitchFamily="34" charset="-122"/>
                <a:cs typeface="Arial" pitchFamily="34" charset="-120"/>
              </a:rPr>
              <a:t>بعد تثبيت نظام التشغيل سوف يظهر لنا سطح المكتب والذي يحتوي على صورة او خلفية ملونة تملأ الشاشة ويستضيف مجموعة من الايقونات مثل ايقونة سلة المحذوفات وأيضا ممكن ان تضع او تعرض اختصارات التطبيقات لاحقا بالإضافة الى المجلدات والملفات ويحتوي سطح المكتب ايضاً على شريط المهام (Task bar) وقائمة ابدأ (Start) الذي يوفر الوصول الى محتوى الكمبيوتر ووظائفه. الصورة التالية توضح مكونات سطح المكتب:</a:t>
            </a:r>
            <a:endParaRPr lang="en-US" sz="1400" dirty="0"/>
          </a:p>
        </p:txBody>
      </p:sp>
      <p:pic>
        <p:nvPicPr>
          <p:cNvPr id="4" name="Image 0" descr="/home/claude/lecture4/build/image3.png"/>
          <p:cNvPicPr>
            <a:picLocks noChangeAspect="1"/>
          </p:cNvPicPr>
          <p:nvPr/>
        </p:nvPicPr>
        <p:blipFill>
          <a:blip r:embed="rId3"/>
          <a:srcRect/>
          <a:stretch/>
        </p:blipFill>
        <p:spPr>
          <a:xfrm>
            <a:off x="1768724" y="1965960"/>
            <a:ext cx="8651504" cy="443484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91672" cy="822960"/>
          </a:xfrm>
          <a:prstGeom prst="rect">
            <a:avLst/>
          </a:prstGeom>
          <a:noFill/>
          <a:ln/>
        </p:spPr>
        <p:txBody>
          <a:bodyPr wrap="square" lIns="0" tIns="0" rIns="0" bIns="0" rtlCol="0" anchor="ctr"/>
          <a:lstStyle/>
          <a:p>
            <a:pPr marL="0" indent="0" algn="r" rtl="1">
              <a:buNone/>
            </a:pPr>
            <a:r>
              <a:rPr lang="en-US" sz="2800" b="1" dirty="0">
                <a:solidFill>
                  <a:srgbClr val="1B4F91"/>
                </a:solidFill>
                <a:latin typeface="Arial" pitchFamily="34" charset="0"/>
                <a:ea typeface="Arial" pitchFamily="34" charset="-122"/>
                <a:cs typeface="Arial" pitchFamily="34" charset="-120"/>
              </a:rPr>
              <a:t>قائمة ابدأ (Start Menu)</a:t>
            </a:r>
            <a:endParaRPr lang="en-US" sz="2800" dirty="0"/>
          </a:p>
        </p:txBody>
      </p:sp>
      <p:sp>
        <p:nvSpPr>
          <p:cNvPr id="3" name="Shape 1"/>
          <p:cNvSpPr/>
          <p:nvPr/>
        </p:nvSpPr>
        <p:spPr>
          <a:xfrm>
            <a:off x="548640" y="2103120"/>
            <a:ext cx="11091672" cy="1645920"/>
          </a:xfrm>
          <a:prstGeom prst="roundRect">
            <a:avLst>
              <a:gd name="adj" fmla="val 4444"/>
            </a:avLst>
          </a:prstGeom>
          <a:solidFill>
            <a:srgbClr val="F2F6FA"/>
          </a:solidFill>
          <a:ln w="12700">
            <a:solidFill>
              <a:srgbClr val="D7E1EC"/>
            </a:solidFill>
            <a:prstDash val="solid"/>
          </a:ln>
        </p:spPr>
      </p:sp>
      <p:sp>
        <p:nvSpPr>
          <p:cNvPr id="4" name="Text 2"/>
          <p:cNvSpPr/>
          <p:nvPr/>
        </p:nvSpPr>
        <p:spPr>
          <a:xfrm>
            <a:off x="914400" y="2103120"/>
            <a:ext cx="10360152" cy="1645920"/>
          </a:xfrm>
          <a:prstGeom prst="rect">
            <a:avLst/>
          </a:prstGeom>
          <a:noFill/>
          <a:ln/>
        </p:spPr>
        <p:txBody>
          <a:bodyPr wrap="square" lIns="0" tIns="0" rIns="0" bIns="0" rtlCol="0" anchor="ctr"/>
          <a:lstStyle/>
          <a:p>
            <a:pPr marL="0" indent="0" algn="r" rtl="1">
              <a:buNone/>
            </a:pPr>
            <a:r>
              <a:rPr lang="en-US" sz="2000" dirty="0">
                <a:solidFill>
                  <a:srgbClr val="1E293B"/>
                </a:solidFill>
                <a:latin typeface="Arial" pitchFamily="34" charset="0"/>
                <a:ea typeface="Arial" pitchFamily="34" charset="-122"/>
                <a:cs typeface="Arial" pitchFamily="34" charset="-120"/>
              </a:rPr>
              <a:t>هي أحد أهم الأدوات في التعامل مع نظام الويندوز، وتسمح بفتح القوائم وتشغيل التطبيقات.</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91672" cy="822960"/>
          </a:xfrm>
          <a:prstGeom prst="rect">
            <a:avLst/>
          </a:prstGeom>
          <a:noFill/>
          <a:ln/>
        </p:spPr>
        <p:txBody>
          <a:bodyPr wrap="square" lIns="0" tIns="0" rIns="0" bIns="0" rtlCol="0" anchor="ctr"/>
          <a:lstStyle/>
          <a:p>
            <a:pPr marL="0" indent="0" algn="r" rtl="1">
              <a:buNone/>
            </a:pPr>
            <a:r>
              <a:rPr lang="en-US" sz="2800" b="1" dirty="0">
                <a:solidFill>
                  <a:srgbClr val="1B4F91"/>
                </a:solidFill>
                <a:latin typeface="Arial" pitchFamily="34" charset="0"/>
                <a:ea typeface="Arial" pitchFamily="34" charset="-122"/>
                <a:cs typeface="Arial" pitchFamily="34" charset="-120"/>
              </a:rPr>
              <a:t>شريط المهام (Task bar)</a:t>
            </a:r>
            <a:endParaRPr lang="en-US" sz="2800" dirty="0"/>
          </a:p>
        </p:txBody>
      </p:sp>
      <p:sp>
        <p:nvSpPr>
          <p:cNvPr id="3" name="Text 1"/>
          <p:cNvSpPr/>
          <p:nvPr/>
        </p:nvSpPr>
        <p:spPr>
          <a:xfrm>
            <a:off x="548640" y="1234440"/>
            <a:ext cx="11091672" cy="640080"/>
          </a:xfrm>
          <a:prstGeom prst="rect">
            <a:avLst/>
          </a:prstGeom>
          <a:noFill/>
          <a:ln/>
        </p:spPr>
        <p:txBody>
          <a:bodyPr wrap="square" lIns="0" tIns="0" rIns="0" bIns="0" rtlCol="0" anchor="ctr"/>
          <a:lstStyle/>
          <a:p>
            <a:pPr marL="0" indent="0" algn="r" rtl="1">
              <a:buNone/>
            </a:pPr>
            <a:r>
              <a:rPr lang="en-US" sz="1400" dirty="0">
                <a:solidFill>
                  <a:srgbClr val="45536B"/>
                </a:solidFill>
                <a:latin typeface="Arial" pitchFamily="34" charset="0"/>
                <a:ea typeface="Arial" pitchFamily="34" charset="-122"/>
                <a:cs typeface="Arial" pitchFamily="34" charset="-120"/>
              </a:rPr>
              <a:t>هو الشريط الموجود أسفل سطح المكتب بشكل افتراضي، ويُستخدم في المقام الأول للتبديل بين الويندوز (النوافذ) المفتوحة، بالإضافة إلى الوصول للإعدادات والمعلومات الموجودة على الحاسوب.</a:t>
            </a:r>
            <a:endParaRPr lang="en-US" sz="1400" dirty="0"/>
          </a:p>
        </p:txBody>
      </p:sp>
      <p:pic>
        <p:nvPicPr>
          <p:cNvPr id="5" name="صورة 4"/>
          <p:cNvPicPr>
            <a:picLocks noChangeAspect="1"/>
          </p:cNvPicPr>
          <p:nvPr/>
        </p:nvPicPr>
        <p:blipFill>
          <a:blip r:embed="rId3"/>
          <a:stretch>
            <a:fillRect/>
          </a:stretch>
        </p:blipFill>
        <p:spPr>
          <a:xfrm>
            <a:off x="1591328" y="3047946"/>
            <a:ext cx="9006296" cy="118115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91672" cy="822960"/>
          </a:xfrm>
          <a:prstGeom prst="rect">
            <a:avLst/>
          </a:prstGeom>
          <a:noFill/>
          <a:ln/>
        </p:spPr>
        <p:txBody>
          <a:bodyPr wrap="square" lIns="0" tIns="0" rIns="0" bIns="0" rtlCol="0" anchor="ctr"/>
          <a:lstStyle/>
          <a:p>
            <a:pPr marL="0" indent="0" algn="r" rtl="1">
              <a:buNone/>
            </a:pPr>
            <a:r>
              <a:rPr lang="en-US" sz="2800" b="1" dirty="0">
                <a:solidFill>
                  <a:srgbClr val="1B4F91"/>
                </a:solidFill>
                <a:latin typeface="Arial" pitchFamily="34" charset="0"/>
                <a:ea typeface="Arial" pitchFamily="34" charset="-122"/>
                <a:cs typeface="Arial" pitchFamily="34" charset="-120"/>
              </a:rPr>
              <a:t>أجزاء شريط المهام: جهة اليسار والقسم الأوسط</a:t>
            </a:r>
            <a:endParaRPr lang="en-US" sz="2800" dirty="0"/>
          </a:p>
        </p:txBody>
      </p:sp>
      <p:pic>
        <p:nvPicPr>
          <p:cNvPr id="3" name="Image 0" descr="/home/claude/lecture4/build/image5.png"/>
          <p:cNvPicPr>
            <a:picLocks noChangeAspect="1"/>
          </p:cNvPicPr>
          <p:nvPr/>
        </p:nvPicPr>
        <p:blipFill>
          <a:blip r:embed="rId3"/>
          <a:srcRect/>
          <a:stretch/>
        </p:blipFill>
        <p:spPr>
          <a:xfrm>
            <a:off x="548640" y="1417320"/>
            <a:ext cx="4937760" cy="4754880"/>
          </a:xfrm>
          <a:prstGeom prst="rect">
            <a:avLst/>
          </a:prstGeom>
        </p:spPr>
      </p:pic>
      <p:sp>
        <p:nvSpPr>
          <p:cNvPr id="4" name="Text 1"/>
          <p:cNvSpPr/>
          <p:nvPr/>
        </p:nvSpPr>
        <p:spPr>
          <a:xfrm>
            <a:off x="5852160" y="1417320"/>
            <a:ext cx="5788152" cy="4754880"/>
          </a:xfrm>
          <a:prstGeom prst="rect">
            <a:avLst/>
          </a:prstGeom>
          <a:noFill/>
          <a:ln/>
        </p:spPr>
        <p:txBody>
          <a:bodyPr wrap="square" lIns="0" tIns="0" rIns="0" bIns="0" rtlCol="0" anchor="t"/>
          <a:lstStyle/>
          <a:p>
            <a:pPr marL="0" indent="0" algn="r" rtl="1">
              <a:buNone/>
            </a:pPr>
            <a:r>
              <a:rPr lang="en-US" sz="1700" b="1" dirty="0">
                <a:solidFill>
                  <a:srgbClr val="1B4F91"/>
                </a:solidFill>
                <a:latin typeface="Arial" pitchFamily="34" charset="0"/>
                <a:ea typeface="Arial" pitchFamily="34" charset="-122"/>
                <a:cs typeface="Arial" pitchFamily="34" charset="-120"/>
              </a:rPr>
              <a:t>جهة اليسار: </a:t>
            </a:r>
            <a:r>
              <a:rPr lang="en-US" sz="1600" dirty="0">
                <a:solidFill>
                  <a:srgbClr val="1E293B"/>
                </a:solidFill>
                <a:latin typeface="Arial" pitchFamily="34" charset="0"/>
                <a:ea typeface="Arial" pitchFamily="34" charset="-122"/>
                <a:cs typeface="Arial" pitchFamily="34" charset="-120"/>
              </a:rPr>
              <a:t>تقع قائمة ابدأ ومربع البحث وعرض المهام (Task view).</a:t>
            </a:r>
            <a:endParaRPr lang="en-US" sz="1700" dirty="0"/>
          </a:p>
          <a:p>
            <a:pPr marL="0" indent="0" algn="r" rtl="1">
              <a:buNone/>
            </a:pPr>
            <a:r>
              <a:rPr lang="en-US" sz="1700" b="1" dirty="0">
                <a:solidFill>
                  <a:srgbClr val="1B4F91"/>
                </a:solidFill>
                <a:latin typeface="Arial" pitchFamily="34" charset="0"/>
                <a:ea typeface="Arial" pitchFamily="34" charset="-122"/>
                <a:cs typeface="Arial" pitchFamily="34" charset="-120"/>
              </a:rPr>
              <a:t>القسم الأوسط: </a:t>
            </a:r>
            <a:r>
              <a:rPr lang="en-US" sz="1600" dirty="0">
                <a:solidFill>
                  <a:srgbClr val="1E293B"/>
                </a:solidFill>
                <a:latin typeface="Arial" pitchFamily="34" charset="0"/>
                <a:ea typeface="Arial" pitchFamily="34" charset="-122"/>
                <a:cs typeface="Arial" pitchFamily="34" charset="-120"/>
              </a:rPr>
              <a:t>الذي يظهر البرامج والملفات المفتوحة، وأيضاً يظهر الى الجانب الأيمن من زر عرض المهام الاختصارات (Microsoft Edge, File Explorer, Microsoft Store, Outlook).</a:t>
            </a:r>
            <a:endParaRPr lang="en-US" sz="17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91672" cy="822960"/>
          </a:xfrm>
          <a:prstGeom prst="rect">
            <a:avLst/>
          </a:prstGeom>
          <a:noFill/>
          <a:ln/>
        </p:spPr>
        <p:txBody>
          <a:bodyPr wrap="square" lIns="0" tIns="0" rIns="0" bIns="0" rtlCol="0" anchor="ctr"/>
          <a:lstStyle/>
          <a:p>
            <a:pPr marL="0" indent="0" algn="r" rtl="1">
              <a:buNone/>
            </a:pPr>
            <a:r>
              <a:rPr lang="en-US" sz="2800" b="1" dirty="0">
                <a:solidFill>
                  <a:srgbClr val="1B4F91"/>
                </a:solidFill>
                <a:latin typeface="Arial" pitchFamily="34" charset="0"/>
                <a:ea typeface="Arial" pitchFamily="34" charset="-122"/>
                <a:cs typeface="Arial" pitchFamily="34" charset="-120"/>
              </a:rPr>
              <a:t>أجزاء شريط المهام: الجهة اليمنى</a:t>
            </a:r>
            <a:endParaRPr lang="en-US" sz="2800" dirty="0"/>
          </a:p>
        </p:txBody>
      </p:sp>
      <p:pic>
        <p:nvPicPr>
          <p:cNvPr id="3" name="Image 0" descr="/home/claude/lecture4/build/image6.png"/>
          <p:cNvPicPr>
            <a:picLocks noChangeAspect="1"/>
          </p:cNvPicPr>
          <p:nvPr/>
        </p:nvPicPr>
        <p:blipFill>
          <a:blip r:embed="rId3"/>
          <a:srcRect/>
          <a:stretch/>
        </p:blipFill>
        <p:spPr>
          <a:xfrm>
            <a:off x="548640" y="1463040"/>
            <a:ext cx="4937760" cy="4937760"/>
          </a:xfrm>
          <a:prstGeom prst="rect">
            <a:avLst/>
          </a:prstGeom>
        </p:spPr>
      </p:pic>
      <p:sp>
        <p:nvSpPr>
          <p:cNvPr id="4" name="Text 1"/>
          <p:cNvSpPr/>
          <p:nvPr/>
        </p:nvSpPr>
        <p:spPr>
          <a:xfrm>
            <a:off x="5943600" y="1463040"/>
            <a:ext cx="5696712" cy="4937760"/>
          </a:xfrm>
          <a:prstGeom prst="rect">
            <a:avLst/>
          </a:prstGeom>
          <a:noFill/>
          <a:ln/>
        </p:spPr>
        <p:txBody>
          <a:bodyPr wrap="square" lIns="0" tIns="0" rIns="0" bIns="0" rtlCol="0" anchor="t"/>
          <a:lstStyle/>
          <a:p>
            <a:pPr marL="0" indent="0" algn="r" rtl="1">
              <a:spcAft>
                <a:spcPts val="1400"/>
              </a:spcAft>
              <a:buNone/>
            </a:pPr>
            <a:r>
              <a:rPr lang="en-US" sz="1600" dirty="0">
                <a:solidFill>
                  <a:srgbClr val="1E293B"/>
                </a:solidFill>
                <a:latin typeface="Arial" pitchFamily="34" charset="0"/>
                <a:ea typeface="Arial" pitchFamily="34" charset="-122"/>
                <a:cs typeface="Arial" pitchFamily="34" charset="-120"/>
              </a:rPr>
              <a:t>منطقة او شريط الاشعار (Notification Bar) الذي يتضمن عدة رموز منها (رمز الشبكة، رمز مستوى الصوت، رمز اللغة) التي تشير الى حالة بعض البرامج وبعض اعدادات الحاسوب.</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91672" cy="822960"/>
          </a:xfrm>
          <a:prstGeom prst="rect">
            <a:avLst/>
          </a:prstGeom>
          <a:noFill/>
          <a:ln/>
        </p:spPr>
        <p:txBody>
          <a:bodyPr wrap="square" lIns="0" tIns="0" rIns="0" bIns="0" rtlCol="0" anchor="ctr"/>
          <a:lstStyle/>
          <a:p>
            <a:pPr marL="0" indent="0" algn="r" rtl="1">
              <a:buNone/>
            </a:pPr>
            <a:r>
              <a:rPr lang="en-US" sz="2800" b="1" dirty="0">
                <a:solidFill>
                  <a:srgbClr val="1B4F91"/>
                </a:solidFill>
                <a:latin typeface="Arial" pitchFamily="34" charset="0"/>
                <a:ea typeface="Arial" pitchFamily="34" charset="-122"/>
                <a:cs typeface="Arial" pitchFamily="34" charset="-120"/>
              </a:rPr>
              <a:t>قائمة الارتباط السريع</a:t>
            </a:r>
            <a:endParaRPr lang="en-US" sz="2800" dirty="0"/>
          </a:p>
        </p:txBody>
      </p:sp>
      <p:sp>
        <p:nvSpPr>
          <p:cNvPr id="3" name="Shape 1"/>
          <p:cNvSpPr/>
          <p:nvPr/>
        </p:nvSpPr>
        <p:spPr>
          <a:xfrm>
            <a:off x="548640" y="2103120"/>
            <a:ext cx="11091672" cy="1645920"/>
          </a:xfrm>
          <a:prstGeom prst="roundRect">
            <a:avLst>
              <a:gd name="adj" fmla="val 4444"/>
            </a:avLst>
          </a:prstGeom>
          <a:solidFill>
            <a:srgbClr val="F2F6FA"/>
          </a:solidFill>
          <a:ln w="12700">
            <a:solidFill>
              <a:srgbClr val="D7E1EC"/>
            </a:solidFill>
            <a:prstDash val="solid"/>
          </a:ln>
        </p:spPr>
      </p:sp>
      <p:sp>
        <p:nvSpPr>
          <p:cNvPr id="4" name="Text 2"/>
          <p:cNvSpPr/>
          <p:nvPr/>
        </p:nvSpPr>
        <p:spPr>
          <a:xfrm>
            <a:off x="914400" y="2103120"/>
            <a:ext cx="10360152" cy="1645920"/>
          </a:xfrm>
          <a:prstGeom prst="rect">
            <a:avLst/>
          </a:prstGeom>
          <a:noFill/>
          <a:ln/>
        </p:spPr>
        <p:txBody>
          <a:bodyPr wrap="square" lIns="0" tIns="0" rIns="0" bIns="0" rtlCol="0" anchor="ctr"/>
          <a:lstStyle/>
          <a:p>
            <a:pPr marL="0" indent="0" algn="r" rtl="1">
              <a:buNone/>
            </a:pPr>
            <a:r>
              <a:rPr lang="en-US" sz="1800" dirty="0">
                <a:solidFill>
                  <a:srgbClr val="1E293B"/>
                </a:solidFill>
                <a:latin typeface="Arial" pitchFamily="34" charset="0"/>
                <a:ea typeface="Arial" pitchFamily="34" charset="-122"/>
                <a:cs typeface="Arial" pitchFamily="34" charset="-120"/>
              </a:rPr>
              <a:t>يؤدي النقر بزر الماوس الأيمن فوق الزر "ابدأ" الى عرض قائمة الارتباط السريع، وهي أسرع طريق لك للوصول الى العديد من أدوات إدارة الكمبيوتر المستخدمة بشكل متكرر.</a:t>
            </a: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91672" cy="822960"/>
          </a:xfrm>
          <a:prstGeom prst="rect">
            <a:avLst/>
          </a:prstGeom>
          <a:noFill/>
          <a:ln/>
        </p:spPr>
        <p:txBody>
          <a:bodyPr wrap="square" lIns="0" tIns="0" rIns="0" bIns="0" rtlCol="0" anchor="ctr"/>
          <a:lstStyle/>
          <a:p>
            <a:pPr marL="0" indent="0" algn="r" rtl="1">
              <a:buNone/>
            </a:pPr>
            <a:r>
              <a:rPr lang="en-US" sz="2800" b="1" dirty="0">
                <a:solidFill>
                  <a:srgbClr val="1B4F91"/>
                </a:solidFill>
                <a:latin typeface="Arial" pitchFamily="34" charset="0"/>
                <a:ea typeface="Arial" pitchFamily="34" charset="-122"/>
                <a:cs typeface="Arial" pitchFamily="34" charset="-120"/>
              </a:rPr>
              <a:t>عرض المهام (Task View)</a:t>
            </a:r>
            <a:endParaRPr lang="en-US" sz="2800" dirty="0"/>
          </a:p>
        </p:txBody>
      </p:sp>
      <p:sp>
        <p:nvSpPr>
          <p:cNvPr id="3" name="Text 1"/>
          <p:cNvSpPr/>
          <p:nvPr/>
        </p:nvSpPr>
        <p:spPr>
          <a:xfrm>
            <a:off x="548640" y="1234440"/>
            <a:ext cx="11091672" cy="640080"/>
          </a:xfrm>
          <a:prstGeom prst="rect">
            <a:avLst/>
          </a:prstGeom>
          <a:noFill/>
          <a:ln/>
        </p:spPr>
        <p:txBody>
          <a:bodyPr wrap="square" lIns="0" tIns="0" rIns="0" bIns="0" rtlCol="0" anchor="ctr"/>
          <a:lstStyle/>
          <a:p>
            <a:pPr marL="0" indent="0" algn="r" rtl="1">
              <a:buNone/>
            </a:pPr>
            <a:r>
              <a:rPr lang="en-US" sz="1400" dirty="0">
                <a:solidFill>
                  <a:srgbClr val="45536B"/>
                </a:solidFill>
                <a:latin typeface="Arial" pitchFamily="34" charset="0"/>
                <a:ea typeface="Arial" pitchFamily="34" charset="-122"/>
                <a:cs typeface="Arial" pitchFamily="34" charset="-120"/>
              </a:rPr>
              <a:t>يؤدي اختيار زر (Task View) عرض المهام الى عرض Task View جديد في Windows 10، وهو عرض مصغر لجميع النوافذ المفتوحة والتطبيقات قيد التشغيل على سطح المكتب. حيث يمكنك التبديل بين التطبيقات والنوافذ او اغلاقها. يمكنك ايضاً انشاء أسطح مكتب افتراضية لتنظيم نوافذ التطبيقات والملفات والمجلدات قيد التشغيل عبرها.</a:t>
            </a:r>
            <a:endParaRPr lang="en-US" sz="1400" dirty="0"/>
          </a:p>
        </p:txBody>
      </p:sp>
      <p:pic>
        <p:nvPicPr>
          <p:cNvPr id="4" name="Image 0" descr="/home/claude/lecture4/build/image7.png"/>
          <p:cNvPicPr>
            <a:picLocks noChangeAspect="1"/>
          </p:cNvPicPr>
          <p:nvPr/>
        </p:nvPicPr>
        <p:blipFill>
          <a:blip r:embed="rId3"/>
          <a:srcRect/>
          <a:stretch/>
        </p:blipFill>
        <p:spPr>
          <a:xfrm>
            <a:off x="1546890" y="1965960"/>
            <a:ext cx="9095171" cy="443484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91672" cy="822960"/>
          </a:xfrm>
          <a:prstGeom prst="rect">
            <a:avLst/>
          </a:prstGeom>
          <a:noFill/>
          <a:ln/>
        </p:spPr>
        <p:txBody>
          <a:bodyPr wrap="square" lIns="0" tIns="0" rIns="0" bIns="0" rtlCol="0" anchor="ctr"/>
          <a:lstStyle/>
          <a:p>
            <a:pPr marL="0" indent="0" algn="r" rtl="1">
              <a:buNone/>
            </a:pPr>
            <a:r>
              <a:rPr lang="en-US" sz="2800" b="1" dirty="0">
                <a:solidFill>
                  <a:srgbClr val="1B4F91"/>
                </a:solidFill>
                <a:latin typeface="Arial" pitchFamily="34" charset="0"/>
                <a:ea typeface="Arial" pitchFamily="34" charset="-122"/>
                <a:cs typeface="Arial" pitchFamily="34" charset="-120"/>
              </a:rPr>
              <a:t>قائمة شريط المهام: شريط الأدوات (Toolbars)</a:t>
            </a:r>
            <a:endParaRPr lang="en-US" sz="2800" dirty="0"/>
          </a:p>
        </p:txBody>
      </p:sp>
      <p:sp>
        <p:nvSpPr>
          <p:cNvPr id="3" name="Text 1"/>
          <p:cNvSpPr/>
          <p:nvPr/>
        </p:nvSpPr>
        <p:spPr>
          <a:xfrm>
            <a:off x="548640" y="1234440"/>
            <a:ext cx="11091672" cy="502920"/>
          </a:xfrm>
          <a:prstGeom prst="rect">
            <a:avLst/>
          </a:prstGeom>
          <a:noFill/>
          <a:ln/>
        </p:spPr>
        <p:txBody>
          <a:bodyPr wrap="square" lIns="0" tIns="0" rIns="0" bIns="0" rtlCol="0" anchor="ctr"/>
          <a:lstStyle/>
          <a:p>
            <a:pPr marL="0" indent="0" algn="r" rtl="1">
              <a:buNone/>
            </a:pPr>
            <a:r>
              <a:rPr lang="en-US" sz="1400" dirty="0">
                <a:solidFill>
                  <a:srgbClr val="45536B"/>
                </a:solidFill>
                <a:latin typeface="Arial" pitchFamily="34" charset="0"/>
                <a:ea typeface="Arial" pitchFamily="34" charset="-122"/>
                <a:cs typeface="Arial" pitchFamily="34" charset="-120"/>
              </a:rPr>
              <a:t>عند الضغط بالزر الأيمن للماوس على شريط المهام تظهر قائمة تتضمن مجموعة من الخيارات، منها إيعاز شريط الأدوات (Toolbars) الذي يسمح باستدعاء قائمة أوامر شريط الأدوات المرفقة لشريط المهام الرئيسي وهي:</a:t>
            </a:r>
            <a:endParaRPr lang="en-US" sz="1400" dirty="0"/>
          </a:p>
        </p:txBody>
      </p:sp>
      <p:sp>
        <p:nvSpPr>
          <p:cNvPr id="4" name="Text 2"/>
          <p:cNvSpPr/>
          <p:nvPr/>
        </p:nvSpPr>
        <p:spPr>
          <a:xfrm>
            <a:off x="548640" y="1874520"/>
            <a:ext cx="11091672" cy="4526280"/>
          </a:xfrm>
          <a:prstGeom prst="rect">
            <a:avLst/>
          </a:prstGeom>
          <a:noFill/>
          <a:ln/>
        </p:spPr>
        <p:txBody>
          <a:bodyPr wrap="square" lIns="0" tIns="0" rIns="0" bIns="0" rtlCol="0" anchor="t"/>
          <a:lstStyle/>
          <a:p>
            <a:pPr marL="228600" indent="-228600" algn="r" rtl="1">
              <a:buSzPct val="100000"/>
              <a:buChar char="●"/>
            </a:pPr>
            <a:r>
              <a:rPr lang="en-US" sz="1500" b="1" dirty="0">
                <a:solidFill>
                  <a:srgbClr val="1B4F91"/>
                </a:solidFill>
                <a:latin typeface="Arial" pitchFamily="34" charset="0"/>
                <a:ea typeface="Arial" pitchFamily="34" charset="-122"/>
                <a:cs typeface="Arial" pitchFamily="34" charset="-120"/>
              </a:rPr>
              <a:t>العنوان (Address): </a:t>
            </a:r>
            <a:r>
              <a:rPr lang="en-US" sz="1500" dirty="0">
                <a:solidFill>
                  <a:srgbClr val="1E293B"/>
                </a:solidFill>
                <a:latin typeface="Arial" pitchFamily="34" charset="0"/>
                <a:ea typeface="Arial" pitchFamily="34" charset="-122"/>
                <a:cs typeface="Arial" pitchFamily="34" charset="-120"/>
              </a:rPr>
              <a:t>إظهار العناوين على شريط المهام.</a:t>
            </a:r>
            <a:endParaRPr lang="en-US" sz="1500" dirty="0"/>
          </a:p>
          <a:p>
            <a:pPr marL="228600" indent="-228600" algn="r" rtl="1">
              <a:buSzPct val="100000"/>
              <a:buChar char="●"/>
            </a:pPr>
            <a:r>
              <a:rPr lang="en-US" sz="1500" b="1" dirty="0">
                <a:solidFill>
                  <a:srgbClr val="1B4F91"/>
                </a:solidFill>
                <a:latin typeface="Arial" pitchFamily="34" charset="0"/>
                <a:ea typeface="Arial" pitchFamily="34" charset="-122"/>
                <a:cs typeface="Arial" pitchFamily="34" charset="-120"/>
              </a:rPr>
              <a:t>روابط (Links): </a:t>
            </a:r>
            <a:r>
              <a:rPr lang="en-US" sz="1500" dirty="0">
                <a:solidFill>
                  <a:srgbClr val="1E293B"/>
                </a:solidFill>
                <a:latin typeface="Arial" pitchFamily="34" charset="0"/>
                <a:ea typeface="Arial" pitchFamily="34" charset="-122"/>
                <a:cs typeface="Arial" pitchFamily="34" charset="-120"/>
              </a:rPr>
              <a:t>يستخدم للربط بمواقع إلكترونية.</a:t>
            </a:r>
            <a:endParaRPr lang="en-US" sz="1500" dirty="0"/>
          </a:p>
          <a:p>
            <a:pPr marL="228600" indent="-228600" algn="r" rtl="1">
              <a:buSzPct val="100000"/>
              <a:buChar char="●"/>
            </a:pPr>
            <a:r>
              <a:rPr lang="en-US" sz="1500" b="1" dirty="0">
                <a:solidFill>
                  <a:srgbClr val="1B4F91"/>
                </a:solidFill>
                <a:latin typeface="Arial" pitchFamily="34" charset="0"/>
                <a:ea typeface="Arial" pitchFamily="34" charset="-122"/>
                <a:cs typeface="Arial" pitchFamily="34" charset="-120"/>
              </a:rPr>
              <a:t>سطح المكتب (Desktop): </a:t>
            </a:r>
            <a:r>
              <a:rPr lang="en-US" sz="1500" dirty="0">
                <a:solidFill>
                  <a:srgbClr val="1E293B"/>
                </a:solidFill>
                <a:latin typeface="Arial" pitchFamily="34" charset="0"/>
                <a:ea typeface="Arial" pitchFamily="34" charset="-122"/>
                <a:cs typeface="Arial" pitchFamily="34" charset="-120"/>
              </a:rPr>
              <a:t>شريط يظهر أيقونات سطح المكتب.</a:t>
            </a:r>
            <a:endParaRPr lang="en-US" sz="1500" dirty="0"/>
          </a:p>
          <a:p>
            <a:pPr marL="228600" indent="-228600" algn="r" rtl="1">
              <a:buSzPct val="100000"/>
              <a:buChar char="●"/>
            </a:pPr>
            <a:r>
              <a:rPr lang="en-US" sz="1500" b="1" dirty="0">
                <a:solidFill>
                  <a:srgbClr val="1B4F91"/>
                </a:solidFill>
                <a:latin typeface="Arial" pitchFamily="34" charset="0"/>
                <a:ea typeface="Arial" pitchFamily="34" charset="-122"/>
                <a:cs typeface="Arial" pitchFamily="34" charset="-120"/>
              </a:rPr>
              <a:t>شريط الحاسوب (Computer): </a:t>
            </a:r>
            <a:r>
              <a:rPr lang="en-US" sz="1500" dirty="0">
                <a:solidFill>
                  <a:srgbClr val="1E293B"/>
                </a:solidFill>
                <a:latin typeface="Arial" pitchFamily="34" charset="0"/>
                <a:ea typeface="Arial" pitchFamily="34" charset="-122"/>
                <a:cs typeface="Arial" pitchFamily="34" charset="-120"/>
              </a:rPr>
              <a:t>يقوم بإظهار مكونات المجلد Computer على شريط المهام.</a:t>
            </a:r>
            <a:endParaRPr lang="en-US" sz="1500" dirty="0"/>
          </a:p>
        </p:txBody>
      </p:sp>
      <p:sp>
        <p:nvSpPr>
          <p:cNvPr id="5" name="Text 3"/>
          <p:cNvSpPr/>
          <p:nvPr/>
        </p:nvSpPr>
        <p:spPr>
          <a:xfrm>
            <a:off x="548640" y="5623560"/>
            <a:ext cx="11091672" cy="731520"/>
          </a:xfrm>
          <a:prstGeom prst="rect">
            <a:avLst/>
          </a:prstGeom>
          <a:noFill/>
          <a:ln/>
        </p:spPr>
        <p:txBody>
          <a:bodyPr wrap="square" lIns="0" tIns="0" rIns="0" bIns="0" rtlCol="0" anchor="ctr"/>
          <a:lstStyle/>
          <a:p>
            <a:pPr marL="0" indent="0" algn="r" rtl="1">
              <a:buNone/>
            </a:pPr>
            <a:r>
              <a:rPr lang="en-US" sz="1300" i="1" dirty="0">
                <a:solidFill>
                  <a:srgbClr val="45536B"/>
                </a:solidFill>
                <a:latin typeface="Arial" pitchFamily="34" charset="0"/>
                <a:ea typeface="Arial" pitchFamily="34" charset="-122"/>
                <a:cs typeface="Arial" pitchFamily="34" charset="-120"/>
              </a:rPr>
              <a:t>يمكن إضافة أشرطة الأدوات إلى شريط المهام: النقر بزر الماوس الأيمن فوق منطقة خالية على شريط المهام، ثم الإشارة إلى أشرطة الأدوات Toolbars ثم النقر فوق أي عنصر في القائمة لإضافته أو إزالته.</a:t>
            </a:r>
            <a:endParaRPr lang="en-US" sz="1300" dirty="0"/>
          </a:p>
        </p:txBody>
      </p:sp>
      <p:pic>
        <p:nvPicPr>
          <p:cNvPr id="6" name="صورة 5"/>
          <p:cNvPicPr/>
          <p:nvPr/>
        </p:nvPicPr>
        <p:blipFill>
          <a:blip r:embed="rId3">
            <a:extLst>
              <a:ext uri="{28A0092B-C50C-407E-A947-70E740481C1C}">
                <a14:useLocalDpi xmlns:a14="http://schemas.microsoft.com/office/drawing/2010/main" val="0"/>
              </a:ext>
            </a:extLst>
          </a:blip>
          <a:stretch>
            <a:fillRect/>
          </a:stretch>
        </p:blipFill>
        <p:spPr>
          <a:xfrm>
            <a:off x="774137" y="1737360"/>
            <a:ext cx="3486785" cy="38481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91672" cy="822960"/>
          </a:xfrm>
          <a:prstGeom prst="rect">
            <a:avLst/>
          </a:prstGeom>
          <a:noFill/>
          <a:ln/>
        </p:spPr>
        <p:txBody>
          <a:bodyPr wrap="square" lIns="0" tIns="0" rIns="0" bIns="0" rtlCol="0" anchor="ctr"/>
          <a:lstStyle/>
          <a:p>
            <a:pPr marL="0" indent="0" algn="r" rtl="1">
              <a:buNone/>
            </a:pPr>
            <a:r>
              <a:rPr lang="en-US" sz="2800" b="1" dirty="0">
                <a:solidFill>
                  <a:srgbClr val="1B4F91"/>
                </a:solidFill>
                <a:latin typeface="Arial" pitchFamily="34" charset="0"/>
                <a:ea typeface="Arial" pitchFamily="34" charset="-122"/>
                <a:cs typeface="Arial" pitchFamily="34" charset="-120"/>
              </a:rPr>
              <a:t>خيارات أخرى في قائمة شريط المهام</a:t>
            </a:r>
            <a:endParaRPr lang="en-US" sz="2800" dirty="0"/>
          </a:p>
        </p:txBody>
      </p:sp>
      <p:sp>
        <p:nvSpPr>
          <p:cNvPr id="3" name="Text 1"/>
          <p:cNvSpPr/>
          <p:nvPr/>
        </p:nvSpPr>
        <p:spPr>
          <a:xfrm>
            <a:off x="548640" y="1508760"/>
            <a:ext cx="11091672" cy="4892040"/>
          </a:xfrm>
          <a:prstGeom prst="rect">
            <a:avLst/>
          </a:prstGeom>
          <a:noFill/>
          <a:ln/>
        </p:spPr>
        <p:txBody>
          <a:bodyPr wrap="square" lIns="0" tIns="0" rIns="0" bIns="0" rtlCol="0" anchor="t"/>
          <a:lstStyle/>
          <a:p>
            <a:pPr marL="228600" indent="-228600" algn="r" rtl="1">
              <a:buSzPct val="100000"/>
              <a:buChar char="●"/>
            </a:pPr>
            <a:r>
              <a:rPr lang="en-US" sz="1500" b="1" dirty="0">
                <a:solidFill>
                  <a:srgbClr val="1B4F91"/>
                </a:solidFill>
                <a:latin typeface="Arial" pitchFamily="34" charset="0"/>
                <a:ea typeface="Arial" pitchFamily="34" charset="-122"/>
                <a:cs typeface="Arial" pitchFamily="34" charset="-120"/>
              </a:rPr>
              <a:t>Search: </a:t>
            </a:r>
            <a:r>
              <a:rPr lang="en-US" sz="1500" dirty="0">
                <a:solidFill>
                  <a:srgbClr val="1E293B"/>
                </a:solidFill>
                <a:latin typeface="Arial" pitchFamily="34" charset="0"/>
                <a:ea typeface="Arial" pitchFamily="34" charset="-122"/>
                <a:cs typeface="Arial" pitchFamily="34" charset="-120"/>
              </a:rPr>
              <a:t>إظهار واخفاء ايقونة او مربع البحث.</a:t>
            </a:r>
            <a:endParaRPr lang="en-US" sz="1500" dirty="0"/>
          </a:p>
          <a:p>
            <a:pPr marL="228600" indent="-228600" algn="r" rtl="1">
              <a:buSzPct val="100000"/>
              <a:buChar char="●"/>
            </a:pPr>
            <a:r>
              <a:rPr lang="en-US" sz="1500" b="1" dirty="0">
                <a:solidFill>
                  <a:srgbClr val="1B4F91"/>
                </a:solidFill>
                <a:latin typeface="Arial" pitchFamily="34" charset="0"/>
                <a:ea typeface="Arial" pitchFamily="34" charset="-122"/>
                <a:cs typeface="Arial" pitchFamily="34" charset="-120"/>
              </a:rPr>
              <a:t>Show touch keyboard button: </a:t>
            </a:r>
            <a:r>
              <a:rPr lang="en-US" sz="1500" dirty="0">
                <a:solidFill>
                  <a:srgbClr val="1E293B"/>
                </a:solidFill>
                <a:latin typeface="Arial" pitchFamily="34" charset="0"/>
                <a:ea typeface="Arial" pitchFamily="34" charset="-122"/>
                <a:cs typeface="Arial" pitchFamily="34" charset="-120"/>
              </a:rPr>
              <a:t>اظهار لوحة يمكن الكتابة عليها باستخدام المؤشر (مؤشر الماوس) ويقوم البرنامج بتحويلها الى نصوص الكترونية.</a:t>
            </a:r>
            <a:endParaRPr lang="en-US" sz="1500" dirty="0"/>
          </a:p>
          <a:p>
            <a:pPr marL="228600" indent="-228600" algn="r" rtl="1">
              <a:buSzPct val="100000"/>
              <a:buChar char="●"/>
            </a:pPr>
            <a:r>
              <a:rPr lang="en-US" sz="1500" b="1" dirty="0">
                <a:solidFill>
                  <a:srgbClr val="1B4F91"/>
                </a:solidFill>
                <a:latin typeface="Arial" pitchFamily="34" charset="0"/>
                <a:ea typeface="Arial" pitchFamily="34" charset="-122"/>
                <a:cs typeface="Arial" pitchFamily="34" charset="-120"/>
              </a:rPr>
              <a:t>Show windows stacked: </a:t>
            </a:r>
            <a:r>
              <a:rPr lang="en-US" sz="1500" dirty="0">
                <a:solidFill>
                  <a:srgbClr val="1E293B"/>
                </a:solidFill>
                <a:latin typeface="Arial" pitchFamily="34" charset="0"/>
                <a:ea typeface="Arial" pitchFamily="34" charset="-122"/>
                <a:cs typeface="Arial" pitchFamily="34" charset="-120"/>
              </a:rPr>
              <a:t>ترتيب الويندوز المفتوحة بشكل افقي.</a:t>
            </a:r>
            <a:endParaRPr lang="en-US" sz="1500" dirty="0"/>
          </a:p>
          <a:p>
            <a:pPr marL="228600" indent="-228600" algn="r" rtl="1">
              <a:buSzPct val="100000"/>
              <a:buChar char="●"/>
            </a:pPr>
            <a:r>
              <a:rPr lang="en-US" sz="1500" b="1" dirty="0">
                <a:solidFill>
                  <a:srgbClr val="1B4F91"/>
                </a:solidFill>
                <a:latin typeface="Arial" pitchFamily="34" charset="0"/>
                <a:ea typeface="Arial" pitchFamily="34" charset="-122"/>
                <a:cs typeface="Arial" pitchFamily="34" charset="-120"/>
              </a:rPr>
              <a:t>Show windows side by side: </a:t>
            </a:r>
            <a:r>
              <a:rPr lang="en-US" sz="1500" dirty="0">
                <a:solidFill>
                  <a:srgbClr val="1E293B"/>
                </a:solidFill>
                <a:latin typeface="Arial" pitchFamily="34" charset="0"/>
                <a:ea typeface="Arial" pitchFamily="34" charset="-122"/>
                <a:cs typeface="Arial" pitchFamily="34" charset="-120"/>
              </a:rPr>
              <a:t>ترتيب الويندوز المفتوحة بشكل عامودي.</a:t>
            </a:r>
            <a:endParaRPr lang="en-US" sz="1500" dirty="0"/>
          </a:p>
          <a:p>
            <a:pPr marL="228600" indent="-228600" algn="r" rtl="1">
              <a:buSzPct val="100000"/>
              <a:buChar char="●"/>
            </a:pPr>
            <a:r>
              <a:rPr lang="en-US" sz="1500" b="1" dirty="0">
                <a:solidFill>
                  <a:srgbClr val="1B4F91"/>
                </a:solidFill>
                <a:latin typeface="Arial" pitchFamily="34" charset="0"/>
                <a:ea typeface="Arial" pitchFamily="34" charset="-122"/>
                <a:cs typeface="Arial" pitchFamily="34" charset="-120"/>
              </a:rPr>
              <a:t>Show desktop: </a:t>
            </a:r>
            <a:r>
              <a:rPr lang="en-US" sz="1500" dirty="0">
                <a:solidFill>
                  <a:srgbClr val="1E293B"/>
                </a:solidFill>
                <a:latin typeface="Arial" pitchFamily="34" charset="0"/>
                <a:ea typeface="Arial" pitchFamily="34" charset="-122"/>
                <a:cs typeface="Arial" pitchFamily="34" charset="-120"/>
              </a:rPr>
              <a:t>يعمل على تصغير الويندوز المفتوحة لإظهار سطح المكتب.</a:t>
            </a:r>
            <a:endParaRPr lang="en-US" sz="1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91672" cy="822960"/>
          </a:xfrm>
          <a:prstGeom prst="rect">
            <a:avLst/>
          </a:prstGeom>
          <a:noFill/>
          <a:ln/>
        </p:spPr>
        <p:txBody>
          <a:bodyPr wrap="square" lIns="0" tIns="0" rIns="0" bIns="0" rtlCol="0" anchor="ctr"/>
          <a:lstStyle/>
          <a:p>
            <a:pPr marL="0" indent="0" algn="r" rtl="1">
              <a:buNone/>
            </a:pPr>
            <a:r>
              <a:rPr lang="en-US" sz="2800" b="1" dirty="0">
                <a:solidFill>
                  <a:srgbClr val="1B4F91"/>
                </a:solidFill>
                <a:latin typeface="Arial" pitchFamily="34" charset="0"/>
                <a:ea typeface="Arial" pitchFamily="34" charset="-122"/>
                <a:cs typeface="Arial" pitchFamily="34" charset="-120"/>
              </a:rPr>
              <a:t>ترتيب النوافذ: Cascade Window</a:t>
            </a:r>
            <a:endParaRPr lang="en-US" sz="2800" dirty="0"/>
          </a:p>
        </p:txBody>
      </p:sp>
      <p:pic>
        <p:nvPicPr>
          <p:cNvPr id="3" name="Image 0" descr="/home/claude/lecture4/build/image8.png"/>
          <p:cNvPicPr>
            <a:picLocks noChangeAspect="1"/>
          </p:cNvPicPr>
          <p:nvPr/>
        </p:nvPicPr>
        <p:blipFill>
          <a:blip r:embed="rId3"/>
          <a:srcRect/>
          <a:stretch/>
        </p:blipFill>
        <p:spPr>
          <a:xfrm>
            <a:off x="548640" y="1463040"/>
            <a:ext cx="3291840" cy="4937760"/>
          </a:xfrm>
          <a:prstGeom prst="rect">
            <a:avLst/>
          </a:prstGeom>
        </p:spPr>
      </p:pic>
      <p:sp>
        <p:nvSpPr>
          <p:cNvPr id="4" name="Text 1"/>
          <p:cNvSpPr/>
          <p:nvPr/>
        </p:nvSpPr>
        <p:spPr>
          <a:xfrm>
            <a:off x="4297680" y="1463040"/>
            <a:ext cx="7342632" cy="4937760"/>
          </a:xfrm>
          <a:prstGeom prst="rect">
            <a:avLst/>
          </a:prstGeom>
          <a:noFill/>
          <a:ln/>
        </p:spPr>
        <p:txBody>
          <a:bodyPr wrap="square" lIns="0" tIns="0" rIns="0" bIns="0" rtlCol="0" anchor="t"/>
          <a:lstStyle/>
          <a:p>
            <a:pPr marL="0" indent="0" algn="r" rtl="1">
              <a:spcAft>
                <a:spcPts val="1400"/>
              </a:spcAft>
              <a:buNone/>
            </a:pPr>
            <a:r>
              <a:rPr lang="en-US" sz="1800" dirty="0">
                <a:solidFill>
                  <a:srgbClr val="1E293B"/>
                </a:solidFill>
                <a:latin typeface="Arial" pitchFamily="34" charset="0"/>
                <a:ea typeface="Arial" pitchFamily="34" charset="-122"/>
                <a:cs typeface="Arial" pitchFamily="34" charset="-120"/>
              </a:rPr>
              <a:t>يسمح بترتيب الويندوز المفتوحة معاً بشكل صفحات.</a:t>
            </a:r>
            <a:endParaRPr lang="en-US"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91672" cy="822960"/>
          </a:xfrm>
          <a:prstGeom prst="rect">
            <a:avLst/>
          </a:prstGeom>
          <a:noFill/>
          <a:ln/>
        </p:spPr>
        <p:txBody>
          <a:bodyPr wrap="square" lIns="0" tIns="0" rIns="0" bIns="0" rtlCol="0" anchor="ctr"/>
          <a:lstStyle/>
          <a:p>
            <a:pPr marL="0" indent="0" algn="r" rtl="1">
              <a:buNone/>
            </a:pPr>
            <a:r>
              <a:rPr lang="en-US" sz="2800" b="1" dirty="0">
                <a:solidFill>
                  <a:srgbClr val="1B4F91"/>
                </a:solidFill>
                <a:latin typeface="Arial" pitchFamily="34" charset="0"/>
                <a:ea typeface="Arial" pitchFamily="34" charset="-122"/>
                <a:cs typeface="Arial" pitchFamily="34" charset="-120"/>
              </a:rPr>
              <a:t>مدير المهام (Task Manager)</a:t>
            </a:r>
            <a:endParaRPr lang="en-US" sz="2800" dirty="0"/>
          </a:p>
        </p:txBody>
      </p:sp>
      <p:sp>
        <p:nvSpPr>
          <p:cNvPr id="3" name="Text 1"/>
          <p:cNvSpPr/>
          <p:nvPr/>
        </p:nvSpPr>
        <p:spPr>
          <a:xfrm>
            <a:off x="548640" y="1234440"/>
            <a:ext cx="11091672" cy="640080"/>
          </a:xfrm>
          <a:prstGeom prst="rect">
            <a:avLst/>
          </a:prstGeom>
          <a:noFill/>
          <a:ln/>
        </p:spPr>
        <p:txBody>
          <a:bodyPr wrap="square" lIns="0" tIns="0" rIns="0" bIns="0" rtlCol="0" anchor="ctr"/>
          <a:lstStyle/>
          <a:p>
            <a:pPr marL="0" indent="0" algn="r" rtl="1">
              <a:buNone/>
            </a:pPr>
            <a:r>
              <a:rPr lang="en-US" sz="1400" dirty="0">
                <a:solidFill>
                  <a:srgbClr val="45536B"/>
                </a:solidFill>
                <a:latin typeface="Arial" pitchFamily="34" charset="0"/>
                <a:ea typeface="Arial" pitchFamily="34" charset="-122"/>
                <a:cs typeface="Arial" pitchFamily="34" charset="-120"/>
              </a:rPr>
              <a:t>يظهر نافذة إدارة او مدير المهام Task Manager، والتي تحتوي على مجموعة خيارات أهمها توقف عمل برنامج في حالة إذا كان البرنامج لا يمكن غلقه بالطرق الاعتيادية.</a:t>
            </a:r>
            <a:endParaRPr lang="en-US" sz="1400" dirty="0"/>
          </a:p>
        </p:txBody>
      </p:sp>
      <p:pic>
        <p:nvPicPr>
          <p:cNvPr id="4" name="Image 0" descr="/home/claude/lecture4/build/image9.png"/>
          <p:cNvPicPr>
            <a:picLocks noChangeAspect="1"/>
          </p:cNvPicPr>
          <p:nvPr/>
        </p:nvPicPr>
        <p:blipFill>
          <a:blip r:embed="rId3"/>
          <a:srcRect/>
          <a:stretch/>
        </p:blipFill>
        <p:spPr>
          <a:xfrm>
            <a:off x="1380515" y="1965960"/>
            <a:ext cx="9427921" cy="443484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91672" cy="822960"/>
          </a:xfrm>
          <a:prstGeom prst="rect">
            <a:avLst/>
          </a:prstGeom>
          <a:noFill/>
          <a:ln/>
        </p:spPr>
        <p:txBody>
          <a:bodyPr wrap="square" lIns="0" tIns="0" rIns="0" bIns="0" rtlCol="0" anchor="ctr"/>
          <a:lstStyle/>
          <a:p>
            <a:pPr marL="0" indent="0" algn="r" rtl="1">
              <a:buNone/>
            </a:pPr>
            <a:r>
              <a:rPr lang="en-US" sz="2800" b="1" dirty="0">
                <a:solidFill>
                  <a:srgbClr val="1B4F91"/>
                </a:solidFill>
                <a:latin typeface="Arial" pitchFamily="34" charset="0"/>
                <a:ea typeface="Arial" pitchFamily="34" charset="-122"/>
                <a:cs typeface="Arial" pitchFamily="34" charset="-120"/>
              </a:rPr>
              <a:t>تخصيص شريط المهام</a:t>
            </a:r>
            <a:endParaRPr lang="en-US" sz="2800" dirty="0"/>
          </a:p>
        </p:txBody>
      </p:sp>
      <p:sp>
        <p:nvSpPr>
          <p:cNvPr id="3" name="Shape 1"/>
          <p:cNvSpPr/>
          <p:nvPr/>
        </p:nvSpPr>
        <p:spPr>
          <a:xfrm>
            <a:off x="548640" y="2103120"/>
            <a:ext cx="11091672" cy="1645920"/>
          </a:xfrm>
          <a:prstGeom prst="roundRect">
            <a:avLst>
              <a:gd name="adj" fmla="val 4444"/>
            </a:avLst>
          </a:prstGeom>
          <a:solidFill>
            <a:srgbClr val="F2F6FA"/>
          </a:solidFill>
          <a:ln w="12700">
            <a:solidFill>
              <a:srgbClr val="D7E1EC"/>
            </a:solidFill>
            <a:prstDash val="solid"/>
          </a:ln>
        </p:spPr>
      </p:sp>
      <p:sp>
        <p:nvSpPr>
          <p:cNvPr id="4" name="Text 2"/>
          <p:cNvSpPr/>
          <p:nvPr/>
        </p:nvSpPr>
        <p:spPr>
          <a:xfrm>
            <a:off x="914400" y="2103120"/>
            <a:ext cx="10360152" cy="1645920"/>
          </a:xfrm>
          <a:prstGeom prst="rect">
            <a:avLst/>
          </a:prstGeom>
          <a:noFill/>
          <a:ln/>
        </p:spPr>
        <p:txBody>
          <a:bodyPr wrap="square" lIns="0" tIns="0" rIns="0" bIns="0" rtlCol="0" anchor="ctr"/>
          <a:lstStyle/>
          <a:p>
            <a:pPr marL="0" indent="0" algn="r" rtl="1">
              <a:buNone/>
            </a:pPr>
            <a:r>
              <a:rPr lang="en-US" sz="1800" dirty="0">
                <a:solidFill>
                  <a:srgbClr val="1E293B"/>
                </a:solidFill>
                <a:latin typeface="Arial" pitchFamily="34" charset="0"/>
                <a:ea typeface="Arial" pitchFamily="34" charset="-122"/>
                <a:cs typeface="Arial" pitchFamily="34" charset="-120"/>
              </a:rPr>
              <a:t>لتغيير مساحة شريط المهام: نشير الى حافة شريط المهام فيتحول المؤشر لسهم مزدوج الرأس ثم سحب الحالة لتعيين مساحة شريط المهام حسب رغبة المستخدم.</a:t>
            </a:r>
            <a:endParaRPr lang="en-US"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91672" cy="822960"/>
          </a:xfrm>
          <a:prstGeom prst="rect">
            <a:avLst/>
          </a:prstGeom>
          <a:noFill/>
          <a:ln/>
        </p:spPr>
        <p:txBody>
          <a:bodyPr wrap="square" lIns="0" tIns="0" rIns="0" bIns="0" rtlCol="0" anchor="ctr"/>
          <a:lstStyle/>
          <a:p>
            <a:pPr marL="0" indent="0" algn="r" rtl="1">
              <a:buNone/>
            </a:pPr>
            <a:r>
              <a:rPr lang="en-US" sz="2800" b="1" dirty="0">
                <a:solidFill>
                  <a:srgbClr val="1B4F91"/>
                </a:solidFill>
                <a:latin typeface="Arial" pitchFamily="34" charset="0"/>
                <a:ea typeface="Arial" pitchFamily="34" charset="-122"/>
                <a:cs typeface="Arial" pitchFamily="34" charset="-120"/>
              </a:rPr>
              <a:t>استخدام الازرار الأساسية للفأرة</a:t>
            </a:r>
            <a:endParaRPr lang="en-US" sz="2800" dirty="0"/>
          </a:p>
        </p:txBody>
      </p:sp>
      <p:sp>
        <p:nvSpPr>
          <p:cNvPr id="3" name="Text 1"/>
          <p:cNvSpPr/>
          <p:nvPr/>
        </p:nvSpPr>
        <p:spPr>
          <a:xfrm>
            <a:off x="548640" y="1508760"/>
            <a:ext cx="11091672" cy="4892040"/>
          </a:xfrm>
          <a:prstGeom prst="rect">
            <a:avLst/>
          </a:prstGeom>
          <a:noFill/>
          <a:ln/>
        </p:spPr>
        <p:txBody>
          <a:bodyPr wrap="square" lIns="0" tIns="0" rIns="0" bIns="0" rtlCol="0" anchor="t"/>
          <a:lstStyle/>
          <a:p>
            <a:pPr marL="228600" indent="-228600" algn="r" rtl="1">
              <a:spcAft>
                <a:spcPts val="1200"/>
              </a:spcAft>
              <a:buSzPct val="100000"/>
              <a:buChar char="●"/>
            </a:pPr>
            <a:r>
              <a:rPr lang="en-US" sz="1900" dirty="0">
                <a:solidFill>
                  <a:srgbClr val="1E293B"/>
                </a:solidFill>
                <a:latin typeface="Arial" pitchFamily="34" charset="0"/>
                <a:ea typeface="Arial" pitchFamily="34" charset="-122"/>
                <a:cs typeface="Arial" pitchFamily="34" charset="-120"/>
              </a:rPr>
              <a:t>النقر بالزر الأيسر للتحديد.</a:t>
            </a:r>
            <a:endParaRPr lang="en-US" sz="1900" dirty="0"/>
          </a:p>
          <a:p>
            <a:pPr marL="228600" indent="-228600" algn="r" rtl="1">
              <a:spcAft>
                <a:spcPts val="1200"/>
              </a:spcAft>
              <a:buSzPct val="100000"/>
              <a:buChar char="●"/>
            </a:pPr>
            <a:r>
              <a:rPr lang="en-US" sz="1900" dirty="0">
                <a:solidFill>
                  <a:srgbClr val="1E293B"/>
                </a:solidFill>
                <a:latin typeface="Arial" pitchFamily="34" charset="0"/>
                <a:ea typeface="Arial" pitchFamily="34" charset="-122"/>
                <a:cs typeface="Arial" pitchFamily="34" charset="-120"/>
              </a:rPr>
              <a:t>النقر بالزر الأيمن للماوس على سطح المكتب لاستكشاف القائمة السياقية.</a:t>
            </a:r>
            <a:endParaRPr lang="en-US" sz="1900" dirty="0"/>
          </a:p>
          <a:p>
            <a:pPr marL="228600" indent="-228600" algn="r" rtl="1">
              <a:spcAft>
                <a:spcPts val="1200"/>
              </a:spcAft>
              <a:buSzPct val="100000"/>
              <a:buChar char="●"/>
            </a:pPr>
            <a:r>
              <a:rPr lang="en-US" sz="1900" dirty="0">
                <a:solidFill>
                  <a:srgbClr val="1E293B"/>
                </a:solidFill>
                <a:latin typeface="Arial" pitchFamily="34" charset="0"/>
                <a:ea typeface="Arial" pitchFamily="34" charset="-122"/>
                <a:cs typeface="Arial" pitchFamily="34" charset="-120"/>
              </a:rPr>
              <a:t>النقر المزدوج على أيقونة أي برنامج لتشغيله.</a:t>
            </a:r>
            <a:endParaRPr lang="en-US" sz="1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91672" cy="822960"/>
          </a:xfrm>
          <a:prstGeom prst="rect">
            <a:avLst/>
          </a:prstGeom>
          <a:noFill/>
          <a:ln/>
        </p:spPr>
        <p:txBody>
          <a:bodyPr wrap="square" lIns="0" tIns="0" rIns="0" bIns="0" rtlCol="0" anchor="ctr"/>
          <a:lstStyle/>
          <a:p>
            <a:pPr marL="0" indent="0" algn="r" rtl="1">
              <a:buNone/>
            </a:pPr>
            <a:r>
              <a:rPr lang="en-US" sz="2800" b="1" dirty="0">
                <a:solidFill>
                  <a:srgbClr val="1B4F91"/>
                </a:solidFill>
                <a:latin typeface="Arial" pitchFamily="34" charset="0"/>
                <a:ea typeface="Arial" pitchFamily="34" charset="-122"/>
                <a:cs typeface="Arial" pitchFamily="34" charset="-120"/>
              </a:rPr>
              <a:t>مثال على تحديد أيقونات سطح المكتب</a:t>
            </a:r>
            <a:endParaRPr lang="en-US" sz="2800" dirty="0"/>
          </a:p>
        </p:txBody>
      </p:sp>
      <p:sp>
        <p:nvSpPr>
          <p:cNvPr id="3" name="Text 1"/>
          <p:cNvSpPr/>
          <p:nvPr/>
        </p:nvSpPr>
        <p:spPr>
          <a:xfrm>
            <a:off x="548640" y="1508760"/>
            <a:ext cx="11091672" cy="4892040"/>
          </a:xfrm>
          <a:prstGeom prst="rect">
            <a:avLst/>
          </a:prstGeom>
          <a:noFill/>
          <a:ln/>
        </p:spPr>
        <p:txBody>
          <a:bodyPr wrap="square" lIns="0" tIns="0" rIns="0" bIns="0" rtlCol="0" anchor="t"/>
          <a:lstStyle/>
          <a:p>
            <a:pPr marL="228600" indent="-228600" algn="r" rtl="1">
              <a:buSzPct val="100000"/>
              <a:buChar char="●"/>
            </a:pPr>
            <a:r>
              <a:rPr lang="en-US" sz="1500" b="1" dirty="0">
                <a:solidFill>
                  <a:srgbClr val="1B4F91"/>
                </a:solidFill>
                <a:latin typeface="Arial" pitchFamily="34" charset="0"/>
                <a:ea typeface="Arial" pitchFamily="34" charset="-122"/>
                <a:cs typeface="Arial" pitchFamily="34" charset="-120"/>
              </a:rPr>
              <a:t>1. لتحديد أيقونة واحدة: </a:t>
            </a:r>
            <a:r>
              <a:rPr lang="en-US" sz="1500" dirty="0">
                <a:solidFill>
                  <a:srgbClr val="1E293B"/>
                </a:solidFill>
                <a:latin typeface="Arial" pitchFamily="34" charset="0"/>
                <a:ea typeface="Arial" pitchFamily="34" charset="-122"/>
                <a:cs typeface="Arial" pitchFamily="34" charset="-120"/>
              </a:rPr>
              <a:t>انقر على الأيقونة المعنية نقرة واحدة بزر الفأرة الأيسر.</a:t>
            </a:r>
            <a:endParaRPr lang="en-US" sz="1500" dirty="0"/>
          </a:p>
          <a:p>
            <a:pPr marL="228600" indent="-228600" algn="r" rtl="1">
              <a:buSzPct val="100000"/>
              <a:buChar char="●"/>
            </a:pPr>
            <a:r>
              <a:rPr lang="en-US" sz="1500" b="1" dirty="0">
                <a:solidFill>
                  <a:srgbClr val="1B4F91"/>
                </a:solidFill>
                <a:latin typeface="Arial" pitchFamily="34" charset="0"/>
                <a:ea typeface="Arial" pitchFamily="34" charset="-122"/>
                <a:cs typeface="Arial" pitchFamily="34" charset="-120"/>
              </a:rPr>
              <a:t>2. لتحديد أيقونات متجاورة: </a:t>
            </a:r>
            <a:r>
              <a:rPr lang="en-US" sz="1500" dirty="0">
                <a:solidFill>
                  <a:srgbClr val="1E293B"/>
                </a:solidFill>
                <a:latin typeface="Arial" pitchFamily="34" charset="0"/>
                <a:ea typeface="Arial" pitchFamily="34" charset="-122"/>
                <a:cs typeface="Arial" pitchFamily="34" charset="-120"/>
              </a:rPr>
              <a:t>انقر على أول أيقونة ثم انقر على آخر أيقونة مع استمرار الضغط على مفتاح (Shift) أو اسحب عليها بالفأرة.</a:t>
            </a:r>
            <a:endParaRPr lang="en-US" sz="1500" dirty="0"/>
          </a:p>
          <a:p>
            <a:pPr marL="228600" indent="-228600" algn="r" rtl="1">
              <a:buSzPct val="100000"/>
              <a:buChar char="●"/>
            </a:pPr>
            <a:r>
              <a:rPr lang="en-US" sz="1500" b="1" dirty="0">
                <a:solidFill>
                  <a:srgbClr val="1B4F91"/>
                </a:solidFill>
                <a:latin typeface="Arial" pitchFamily="34" charset="0"/>
                <a:ea typeface="Arial" pitchFamily="34" charset="-122"/>
                <a:cs typeface="Arial" pitchFamily="34" charset="-120"/>
              </a:rPr>
              <a:t>3. لتحديد أيقونات متباعدة: </a:t>
            </a:r>
            <a:r>
              <a:rPr lang="en-US" sz="1500" dirty="0">
                <a:solidFill>
                  <a:srgbClr val="1E293B"/>
                </a:solidFill>
                <a:latin typeface="Arial" pitchFamily="34" charset="0"/>
                <a:ea typeface="Arial" pitchFamily="34" charset="-122"/>
                <a:cs typeface="Arial" pitchFamily="34" charset="-120"/>
              </a:rPr>
              <a:t>انقر على أول أيقونة ثم انقر على باقي الأيقونات بالتتالي مع استمرار الضغط على مفتاح (Ctrl).</a:t>
            </a:r>
            <a:endParaRPr lang="en-US" sz="1500" dirty="0"/>
          </a:p>
          <a:p>
            <a:pPr marL="228600" indent="-228600" algn="r" rtl="1">
              <a:buSzPct val="100000"/>
              <a:buChar char="●"/>
            </a:pPr>
            <a:r>
              <a:rPr lang="en-US" sz="1500" b="1" dirty="0">
                <a:solidFill>
                  <a:srgbClr val="1B4F91"/>
                </a:solidFill>
                <a:latin typeface="Arial" pitchFamily="34" charset="0"/>
                <a:ea typeface="Arial" pitchFamily="34" charset="-122"/>
                <a:cs typeface="Arial" pitchFamily="34" charset="-120"/>
              </a:rPr>
              <a:t>4. لتحديد كل الأيقونات: </a:t>
            </a:r>
            <a:r>
              <a:rPr lang="en-US" sz="1500" dirty="0">
                <a:solidFill>
                  <a:srgbClr val="1E293B"/>
                </a:solidFill>
                <a:latin typeface="Arial" pitchFamily="34" charset="0"/>
                <a:ea typeface="Arial" pitchFamily="34" charset="-122"/>
                <a:cs typeface="Arial" pitchFamily="34" charset="-120"/>
              </a:rPr>
              <a:t>اضغط على مفتاحي (Ctrl+A).</a:t>
            </a:r>
            <a:endParaRPr lang="en-US" sz="1500" dirty="0"/>
          </a:p>
        </p:txBody>
      </p:sp>
      <p:pic>
        <p:nvPicPr>
          <p:cNvPr id="4" name="Image 0" descr="/home/claude/lecture4/build/image10.png"/>
          <p:cNvPicPr>
            <a:picLocks noChangeAspect="1"/>
          </p:cNvPicPr>
          <p:nvPr/>
        </p:nvPicPr>
        <p:blipFill>
          <a:blip r:embed="rId3"/>
          <a:srcRect/>
          <a:stretch/>
        </p:blipFill>
        <p:spPr>
          <a:xfrm>
            <a:off x="240909" y="1737360"/>
            <a:ext cx="5120640" cy="493776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91672" cy="822960"/>
          </a:xfrm>
          <a:prstGeom prst="rect">
            <a:avLst/>
          </a:prstGeom>
          <a:noFill/>
          <a:ln/>
        </p:spPr>
        <p:txBody>
          <a:bodyPr wrap="square" lIns="0" tIns="0" rIns="0" bIns="0" rtlCol="0" anchor="ctr"/>
          <a:lstStyle/>
          <a:p>
            <a:pPr marL="0" indent="0" algn="r" rtl="1">
              <a:buNone/>
            </a:pPr>
            <a:r>
              <a:rPr lang="en-US" sz="2800" b="1" dirty="0">
                <a:solidFill>
                  <a:srgbClr val="1B4F91"/>
                </a:solidFill>
                <a:latin typeface="Arial" pitchFamily="34" charset="0"/>
                <a:ea typeface="Arial" pitchFamily="34" charset="-122"/>
                <a:cs typeface="Arial" pitchFamily="34" charset="-120"/>
              </a:rPr>
              <a:t>السحب والإفلات (Drag and Drop)</a:t>
            </a:r>
            <a:endParaRPr lang="en-US" sz="2800" dirty="0"/>
          </a:p>
        </p:txBody>
      </p:sp>
      <p:sp>
        <p:nvSpPr>
          <p:cNvPr id="4" name="Text 1"/>
          <p:cNvSpPr/>
          <p:nvPr/>
        </p:nvSpPr>
        <p:spPr>
          <a:xfrm>
            <a:off x="6126480" y="1463040"/>
            <a:ext cx="5513832" cy="4937760"/>
          </a:xfrm>
          <a:prstGeom prst="rect">
            <a:avLst/>
          </a:prstGeom>
          <a:noFill/>
          <a:ln/>
        </p:spPr>
        <p:txBody>
          <a:bodyPr wrap="square" lIns="0" tIns="0" rIns="0" bIns="0" rtlCol="0" anchor="t"/>
          <a:lstStyle/>
          <a:p>
            <a:pPr marL="0" indent="0" algn="r" rtl="1">
              <a:spcAft>
                <a:spcPts val="1400"/>
              </a:spcAft>
              <a:buNone/>
            </a:pPr>
            <a:r>
              <a:rPr lang="en-US" sz="1700" dirty="0">
                <a:solidFill>
                  <a:srgbClr val="1E293B"/>
                </a:solidFill>
                <a:latin typeface="Arial" pitchFamily="34" charset="0"/>
                <a:ea typeface="Arial" pitchFamily="34" charset="-122"/>
                <a:cs typeface="Arial" pitchFamily="34" charset="-120"/>
              </a:rPr>
              <a:t>عملية النقر بالقرب من إحدى الأيقونات ومن ثم تحريك مؤشر الفأرة باتجاه باقي الأيقونات مع استمرار الضغط على زر الفأرة الأيسر.</a:t>
            </a:r>
            <a:endParaRPr lang="en-US" sz="17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91672" cy="822960"/>
          </a:xfrm>
          <a:prstGeom prst="rect">
            <a:avLst/>
          </a:prstGeom>
          <a:noFill/>
          <a:ln/>
        </p:spPr>
        <p:txBody>
          <a:bodyPr wrap="square" lIns="0" tIns="0" rIns="0" bIns="0" rtlCol="0" anchor="ctr"/>
          <a:lstStyle/>
          <a:p>
            <a:pPr marL="0" indent="0" algn="r" rtl="1">
              <a:buNone/>
            </a:pPr>
            <a:r>
              <a:rPr lang="en-US" sz="2800" b="1" dirty="0">
                <a:solidFill>
                  <a:srgbClr val="1B4F91"/>
                </a:solidFill>
                <a:latin typeface="Arial" pitchFamily="34" charset="0"/>
                <a:ea typeface="Arial" pitchFamily="34" charset="-122"/>
                <a:cs typeface="Arial" pitchFamily="34" charset="-120"/>
              </a:rPr>
              <a:t>الأيقونات</a:t>
            </a:r>
            <a:endParaRPr lang="en-US" sz="2800" dirty="0"/>
          </a:p>
        </p:txBody>
      </p:sp>
      <p:pic>
        <p:nvPicPr>
          <p:cNvPr id="3" name="Image 0" descr="/home/claude/lecture4/build/image11.png"/>
          <p:cNvPicPr>
            <a:picLocks noChangeAspect="1"/>
          </p:cNvPicPr>
          <p:nvPr/>
        </p:nvPicPr>
        <p:blipFill>
          <a:blip r:embed="rId3"/>
          <a:srcRect/>
          <a:stretch/>
        </p:blipFill>
        <p:spPr>
          <a:xfrm>
            <a:off x="548640" y="502920"/>
            <a:ext cx="594360" cy="594360"/>
          </a:xfrm>
          <a:prstGeom prst="rect">
            <a:avLst/>
          </a:prstGeom>
        </p:spPr>
      </p:pic>
      <p:sp>
        <p:nvSpPr>
          <p:cNvPr id="4" name="Text 1"/>
          <p:cNvSpPr/>
          <p:nvPr/>
        </p:nvSpPr>
        <p:spPr>
          <a:xfrm>
            <a:off x="548640" y="1463040"/>
            <a:ext cx="11091672" cy="4937760"/>
          </a:xfrm>
          <a:prstGeom prst="rect">
            <a:avLst/>
          </a:prstGeom>
          <a:noFill/>
          <a:ln/>
        </p:spPr>
        <p:txBody>
          <a:bodyPr wrap="square" lIns="0" tIns="0" rIns="0" bIns="0" rtlCol="0" anchor="t"/>
          <a:lstStyle/>
          <a:p>
            <a:pPr marL="0" indent="0" algn="r" rtl="1">
              <a:spcAft>
                <a:spcPts val="1400"/>
              </a:spcAft>
              <a:buNone/>
            </a:pPr>
            <a:r>
              <a:rPr lang="en-US" sz="2000" dirty="0">
                <a:solidFill>
                  <a:srgbClr val="1E293B"/>
                </a:solidFill>
                <a:latin typeface="Arial" pitchFamily="34" charset="0"/>
                <a:ea typeface="Arial" pitchFamily="34" charset="-122"/>
                <a:cs typeface="Arial" pitchFamily="34" charset="-120"/>
              </a:rPr>
              <a:t>الأيقونة هي أصغر مكون برمجي تخزن فيه اسم وموقع الملفات والمجلدات والبرامج. وتكون على شكل رموز أو صور صغيرة تسمح من خلال النقر المزدوج عليها بفتح الملفات والبرامج الموجودة في الحاسوب.</a:t>
            </a:r>
            <a:endParaRPr lang="en-US" sz="2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91672" cy="822960"/>
          </a:xfrm>
          <a:prstGeom prst="rect">
            <a:avLst/>
          </a:prstGeom>
          <a:noFill/>
          <a:ln/>
        </p:spPr>
        <p:txBody>
          <a:bodyPr wrap="square" lIns="0" tIns="0" rIns="0" bIns="0" rtlCol="0" anchor="ctr"/>
          <a:lstStyle/>
          <a:p>
            <a:pPr marL="0" indent="0" algn="r" rtl="1">
              <a:buNone/>
            </a:pPr>
            <a:r>
              <a:rPr lang="en-US" sz="2800" b="1" dirty="0">
                <a:solidFill>
                  <a:srgbClr val="1B4F91"/>
                </a:solidFill>
                <a:latin typeface="Arial" pitchFamily="34" charset="0"/>
                <a:ea typeface="Arial" pitchFamily="34" charset="-122"/>
                <a:cs typeface="Arial" pitchFamily="34" charset="-120"/>
              </a:rPr>
              <a:t>1. ايقونة الحاسوب (Computer Icon)</a:t>
            </a:r>
            <a:endParaRPr lang="en-US" sz="2800" dirty="0"/>
          </a:p>
        </p:txBody>
      </p:sp>
      <p:sp>
        <p:nvSpPr>
          <p:cNvPr id="3" name="Text 1"/>
          <p:cNvSpPr/>
          <p:nvPr/>
        </p:nvSpPr>
        <p:spPr>
          <a:xfrm>
            <a:off x="548640" y="1234440"/>
            <a:ext cx="11091672" cy="640080"/>
          </a:xfrm>
          <a:prstGeom prst="rect">
            <a:avLst/>
          </a:prstGeom>
          <a:noFill/>
          <a:ln/>
        </p:spPr>
        <p:txBody>
          <a:bodyPr wrap="square" lIns="0" tIns="0" rIns="0" bIns="0" rtlCol="0" anchor="ctr"/>
          <a:lstStyle/>
          <a:p>
            <a:pPr marL="0" indent="0" algn="r" rtl="1">
              <a:buNone/>
            </a:pPr>
            <a:r>
              <a:rPr lang="en-US" sz="1400" dirty="0">
                <a:solidFill>
                  <a:srgbClr val="45536B"/>
                </a:solidFill>
                <a:latin typeface="Arial" pitchFamily="34" charset="0"/>
                <a:ea typeface="Arial" pitchFamily="34" charset="-122"/>
                <a:cs typeface="Arial" pitchFamily="34" charset="-120"/>
              </a:rPr>
              <a:t>وتشمل وحدات التخزين الثابتة (C, D, ...) والمتحركة (DVD, Flash Ram) في الحاسوب.</a:t>
            </a:r>
            <a:endParaRPr lang="en-US" sz="1400" dirty="0"/>
          </a:p>
        </p:txBody>
      </p:sp>
      <p:pic>
        <p:nvPicPr>
          <p:cNvPr id="4" name="Image 0" descr="/home/claude/lecture4/build/image12.png"/>
          <p:cNvPicPr>
            <a:picLocks noChangeAspect="1"/>
          </p:cNvPicPr>
          <p:nvPr/>
        </p:nvPicPr>
        <p:blipFill>
          <a:blip r:embed="rId3"/>
          <a:srcRect/>
          <a:stretch/>
        </p:blipFill>
        <p:spPr>
          <a:xfrm>
            <a:off x="1103224" y="1965960"/>
            <a:ext cx="9982505" cy="443484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91672" cy="822960"/>
          </a:xfrm>
          <a:prstGeom prst="rect">
            <a:avLst/>
          </a:prstGeom>
          <a:noFill/>
          <a:ln/>
        </p:spPr>
        <p:txBody>
          <a:bodyPr wrap="square" lIns="0" tIns="0" rIns="0" bIns="0" rtlCol="0" anchor="ctr"/>
          <a:lstStyle/>
          <a:p>
            <a:pPr marL="0" indent="0" algn="r" rtl="1">
              <a:buNone/>
            </a:pPr>
            <a:r>
              <a:rPr lang="en-US" sz="2800" b="1" dirty="0">
                <a:solidFill>
                  <a:srgbClr val="1B4F91"/>
                </a:solidFill>
                <a:latin typeface="Arial" pitchFamily="34" charset="0"/>
                <a:ea typeface="Arial" pitchFamily="34" charset="-122"/>
                <a:cs typeface="Arial" pitchFamily="34" charset="-120"/>
              </a:rPr>
              <a:t>2. ايقونة المستخدم</a:t>
            </a:r>
            <a:endParaRPr lang="en-US" sz="2800" dirty="0"/>
          </a:p>
        </p:txBody>
      </p:sp>
      <p:pic>
        <p:nvPicPr>
          <p:cNvPr id="3" name="Image 0" descr="/home/claude/lecture4/build/image13.png"/>
          <p:cNvPicPr>
            <a:picLocks noChangeAspect="1"/>
          </p:cNvPicPr>
          <p:nvPr/>
        </p:nvPicPr>
        <p:blipFill>
          <a:blip r:embed="rId3"/>
          <a:srcRect/>
          <a:stretch/>
        </p:blipFill>
        <p:spPr>
          <a:xfrm>
            <a:off x="548640" y="502920"/>
            <a:ext cx="594360" cy="594360"/>
          </a:xfrm>
          <a:prstGeom prst="rect">
            <a:avLst/>
          </a:prstGeom>
        </p:spPr>
      </p:pic>
      <p:sp>
        <p:nvSpPr>
          <p:cNvPr id="4" name="Text 1"/>
          <p:cNvSpPr/>
          <p:nvPr/>
        </p:nvSpPr>
        <p:spPr>
          <a:xfrm>
            <a:off x="548640" y="1463040"/>
            <a:ext cx="11091672" cy="822960"/>
          </a:xfrm>
          <a:prstGeom prst="rect">
            <a:avLst/>
          </a:prstGeom>
          <a:noFill/>
          <a:ln/>
        </p:spPr>
        <p:txBody>
          <a:bodyPr wrap="square" lIns="0" tIns="0" rIns="0" bIns="0" rtlCol="0" anchor="ctr"/>
          <a:lstStyle/>
          <a:p>
            <a:pPr marL="0" indent="0" algn="r" rtl="1">
              <a:buNone/>
            </a:pPr>
            <a:r>
              <a:rPr lang="en-US" sz="1700" dirty="0">
                <a:solidFill>
                  <a:srgbClr val="1E293B"/>
                </a:solidFill>
                <a:latin typeface="Arial" pitchFamily="34" charset="0"/>
                <a:ea typeface="Arial" pitchFamily="34" charset="-122"/>
                <a:cs typeface="Arial" pitchFamily="34" charset="-120"/>
              </a:rPr>
              <a:t>يحتوي هذا المجلد على المجلدات الافتراضية لخزن الملفات مثل مجلد التحميل Download لتحميل الملفات من الانترنت، سطح المكتب، المفضلة. ويمكن تسمية هذا المجلد من قبل المستخدم عند تنصيب ويندوز.</a:t>
            </a:r>
            <a:endParaRPr lang="en-US" sz="1700" dirty="0"/>
          </a:p>
        </p:txBody>
      </p:sp>
      <p:pic>
        <p:nvPicPr>
          <p:cNvPr id="5" name="Image 1" descr="/home/claude/lecture4/build/image14.png"/>
          <p:cNvPicPr>
            <a:picLocks noChangeAspect="1"/>
          </p:cNvPicPr>
          <p:nvPr/>
        </p:nvPicPr>
        <p:blipFill>
          <a:blip r:embed="rId4"/>
          <a:srcRect/>
          <a:stretch/>
        </p:blipFill>
        <p:spPr>
          <a:xfrm>
            <a:off x="1293876" y="2468880"/>
            <a:ext cx="9601200" cy="356616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91672" cy="822960"/>
          </a:xfrm>
          <a:prstGeom prst="rect">
            <a:avLst/>
          </a:prstGeom>
          <a:noFill/>
          <a:ln/>
        </p:spPr>
        <p:txBody>
          <a:bodyPr wrap="square" lIns="0" tIns="0" rIns="0" bIns="0" rtlCol="0" anchor="ctr"/>
          <a:lstStyle/>
          <a:p>
            <a:pPr marL="0" indent="0" algn="r" rtl="1">
              <a:buNone/>
            </a:pPr>
            <a:r>
              <a:rPr lang="en-US" sz="2800" b="1" dirty="0">
                <a:solidFill>
                  <a:srgbClr val="1B4F91"/>
                </a:solidFill>
                <a:latin typeface="Arial" pitchFamily="34" charset="0"/>
                <a:ea typeface="Arial" pitchFamily="34" charset="-122"/>
                <a:cs typeface="Arial" pitchFamily="34" charset="-120"/>
              </a:rPr>
              <a:t>3. ايقونة سلة المحذوفات (Recycle Bin Icon)</a:t>
            </a:r>
            <a:endParaRPr lang="en-US" sz="2800" dirty="0"/>
          </a:p>
        </p:txBody>
      </p:sp>
      <p:pic>
        <p:nvPicPr>
          <p:cNvPr id="3" name="Image 0" descr="/home/claude/lecture4/build/image15.png"/>
          <p:cNvPicPr>
            <a:picLocks noChangeAspect="1"/>
          </p:cNvPicPr>
          <p:nvPr/>
        </p:nvPicPr>
        <p:blipFill>
          <a:blip r:embed="rId3"/>
          <a:srcRect/>
          <a:stretch/>
        </p:blipFill>
        <p:spPr>
          <a:xfrm>
            <a:off x="548640" y="502920"/>
            <a:ext cx="594360" cy="594360"/>
          </a:xfrm>
          <a:prstGeom prst="rect">
            <a:avLst/>
          </a:prstGeom>
        </p:spPr>
      </p:pic>
      <p:sp>
        <p:nvSpPr>
          <p:cNvPr id="4" name="Text 1"/>
          <p:cNvSpPr/>
          <p:nvPr/>
        </p:nvSpPr>
        <p:spPr>
          <a:xfrm>
            <a:off x="548640" y="1417320"/>
            <a:ext cx="11091672" cy="1005840"/>
          </a:xfrm>
          <a:prstGeom prst="rect">
            <a:avLst/>
          </a:prstGeom>
          <a:noFill/>
          <a:ln/>
        </p:spPr>
        <p:txBody>
          <a:bodyPr wrap="square" lIns="0" tIns="0" rIns="0" bIns="0" rtlCol="0" anchor="ctr"/>
          <a:lstStyle/>
          <a:p>
            <a:pPr marL="0" indent="0" algn="r" rtl="1">
              <a:buNone/>
            </a:pPr>
            <a:r>
              <a:rPr lang="en-US" sz="1600" dirty="0">
                <a:solidFill>
                  <a:srgbClr val="1E293B"/>
                </a:solidFill>
                <a:latin typeface="Arial" pitchFamily="34" charset="0"/>
                <a:ea typeface="Arial" pitchFamily="34" charset="-122"/>
                <a:cs typeface="Arial" pitchFamily="34" charset="-120"/>
              </a:rPr>
              <a:t>يشير الى جزء من القرص الصلب يحتفظ بشكل مؤقت بالملفات المحذوفة بعد تطبيق الايعاز حذف (Delete)، ويمكن ارجاع الملفات المحذوفة اذا لم يتم تفريغ سلة المحذوفات او تجاوز حجم الملفات المحذوفة حجم سلة المحذوفات على القرص الصلب.</a:t>
            </a:r>
            <a:endParaRPr lang="en-US" sz="1600" dirty="0"/>
          </a:p>
        </p:txBody>
      </p:sp>
      <p:pic>
        <p:nvPicPr>
          <p:cNvPr id="5" name="Image 1" descr="/home/claude/lecture4/build/image16.png"/>
          <p:cNvPicPr>
            <a:picLocks noChangeAspect="1"/>
          </p:cNvPicPr>
          <p:nvPr/>
        </p:nvPicPr>
        <p:blipFill>
          <a:blip r:embed="rId4"/>
          <a:srcRect/>
          <a:stretch/>
        </p:blipFill>
        <p:spPr>
          <a:xfrm>
            <a:off x="1888236" y="2560320"/>
            <a:ext cx="8412480" cy="338328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91672" cy="822960"/>
          </a:xfrm>
          <a:prstGeom prst="rect">
            <a:avLst/>
          </a:prstGeom>
          <a:noFill/>
          <a:ln/>
        </p:spPr>
        <p:txBody>
          <a:bodyPr wrap="square" lIns="0" tIns="0" rIns="0" bIns="0" rtlCol="0" anchor="ctr"/>
          <a:lstStyle/>
          <a:p>
            <a:pPr marL="0" indent="0" algn="r" rtl="1">
              <a:buNone/>
            </a:pPr>
            <a:r>
              <a:rPr lang="en-US" sz="2800" b="1" dirty="0">
                <a:solidFill>
                  <a:srgbClr val="1B4F91"/>
                </a:solidFill>
                <a:latin typeface="Arial" pitchFamily="34" charset="0"/>
                <a:ea typeface="Arial" pitchFamily="34" charset="-122"/>
                <a:cs typeface="Arial" pitchFamily="34" charset="-120"/>
              </a:rPr>
              <a:t>الترتيب التلقائي للأيقونات (Auto Arrange)</a:t>
            </a:r>
            <a:endParaRPr lang="en-US" sz="2800" dirty="0"/>
          </a:p>
        </p:txBody>
      </p:sp>
      <p:pic>
        <p:nvPicPr>
          <p:cNvPr id="3" name="Image 0" descr="/home/claude/lecture4/build/image17.png"/>
          <p:cNvPicPr>
            <a:picLocks noChangeAspect="1"/>
          </p:cNvPicPr>
          <p:nvPr/>
        </p:nvPicPr>
        <p:blipFill>
          <a:blip r:embed="rId3"/>
          <a:srcRect/>
          <a:stretch/>
        </p:blipFill>
        <p:spPr>
          <a:xfrm>
            <a:off x="548640" y="1508760"/>
            <a:ext cx="4114800" cy="4892040"/>
          </a:xfrm>
          <a:prstGeom prst="rect">
            <a:avLst/>
          </a:prstGeom>
        </p:spPr>
      </p:pic>
      <p:sp>
        <p:nvSpPr>
          <p:cNvPr id="4" name="Text 1"/>
          <p:cNvSpPr/>
          <p:nvPr/>
        </p:nvSpPr>
        <p:spPr>
          <a:xfrm>
            <a:off x="5120640" y="1508760"/>
            <a:ext cx="6519672" cy="4892040"/>
          </a:xfrm>
          <a:prstGeom prst="rect">
            <a:avLst/>
          </a:prstGeom>
          <a:noFill/>
          <a:ln/>
        </p:spPr>
        <p:txBody>
          <a:bodyPr wrap="square" lIns="0" tIns="0" rIns="0" bIns="0" rtlCol="0" anchor="t"/>
          <a:lstStyle/>
          <a:p>
            <a:pPr marL="228600" indent="-228600" algn="r" rtl="1">
              <a:spcAft>
                <a:spcPts val="1200"/>
              </a:spcAft>
              <a:buSzPct val="100000"/>
              <a:buFont typeface="+mj-lt"/>
              <a:buAutoNum type="arabicPeriod"/>
            </a:pPr>
            <a:r>
              <a:rPr lang="en-US" sz="1700" dirty="0">
                <a:solidFill>
                  <a:srgbClr val="1E293B"/>
                </a:solidFill>
                <a:latin typeface="Arial" pitchFamily="34" charset="0"/>
                <a:ea typeface="Arial" pitchFamily="34" charset="-122"/>
                <a:cs typeface="Arial" pitchFamily="34" charset="-120"/>
              </a:rPr>
              <a:t>انقر بزر الفأرة الأيمن على أي مكان من سطح المكتب لتظهر قائمة خيارات سطح المكتب.</a:t>
            </a:r>
            <a:endParaRPr lang="en-US" sz="1700" dirty="0"/>
          </a:p>
          <a:p>
            <a:pPr marL="228600" indent="-228600" algn="r" rtl="1">
              <a:spcAft>
                <a:spcPts val="1200"/>
              </a:spcAft>
              <a:buSzPct val="100000"/>
              <a:buFont typeface="+mj-lt"/>
              <a:buAutoNum type="arabicPeriod"/>
            </a:pPr>
            <a:r>
              <a:rPr lang="en-US" sz="1700" dirty="0">
                <a:solidFill>
                  <a:srgbClr val="1E293B"/>
                </a:solidFill>
                <a:latin typeface="Arial" pitchFamily="34" charset="0"/>
                <a:ea typeface="Arial" pitchFamily="34" charset="-122"/>
                <a:cs typeface="Arial" pitchFamily="34" charset="-120"/>
              </a:rPr>
              <a:t>انقر على خيار (فرز حسب), ثم حدد نوع الفرز الترتيب المطلوب.</a:t>
            </a:r>
            <a:endParaRPr lang="en-US" sz="17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91672" cy="822960"/>
          </a:xfrm>
          <a:prstGeom prst="rect">
            <a:avLst/>
          </a:prstGeom>
          <a:noFill/>
          <a:ln/>
        </p:spPr>
        <p:txBody>
          <a:bodyPr wrap="square" lIns="0" tIns="0" rIns="0" bIns="0" rtlCol="0" anchor="ctr"/>
          <a:lstStyle/>
          <a:p>
            <a:pPr marL="0" indent="0" algn="r" rtl="1">
              <a:buNone/>
            </a:pPr>
            <a:r>
              <a:rPr lang="en-US" sz="2800" b="1" dirty="0">
                <a:solidFill>
                  <a:srgbClr val="1B4F91"/>
                </a:solidFill>
                <a:latin typeface="Arial" pitchFamily="34" charset="0"/>
                <a:ea typeface="Arial" pitchFamily="34" charset="-122"/>
                <a:cs typeface="Arial" pitchFamily="34" charset="-120"/>
              </a:rPr>
              <a:t>تحديد طريقة عرض الأيقونات على سطح المكتب</a:t>
            </a:r>
            <a:endParaRPr lang="en-US" sz="2800" dirty="0"/>
          </a:p>
        </p:txBody>
      </p:sp>
      <p:sp>
        <p:nvSpPr>
          <p:cNvPr id="3" name="Text 1"/>
          <p:cNvSpPr/>
          <p:nvPr/>
        </p:nvSpPr>
        <p:spPr>
          <a:xfrm>
            <a:off x="548640" y="1508760"/>
            <a:ext cx="11091672" cy="4892040"/>
          </a:xfrm>
          <a:prstGeom prst="rect">
            <a:avLst/>
          </a:prstGeom>
          <a:noFill/>
          <a:ln/>
        </p:spPr>
        <p:txBody>
          <a:bodyPr wrap="square" lIns="0" tIns="0" rIns="0" bIns="0" rtlCol="0" anchor="t"/>
          <a:lstStyle/>
          <a:p>
            <a:pPr marL="228600" indent="-228600" algn="r" rtl="1">
              <a:spcAft>
                <a:spcPts val="1200"/>
              </a:spcAft>
              <a:buSzPct val="100000"/>
              <a:buFont typeface="+mj-lt"/>
              <a:buAutoNum type="arabicPeriod"/>
            </a:pPr>
            <a:r>
              <a:rPr lang="en-US" sz="1400" dirty="0">
                <a:solidFill>
                  <a:srgbClr val="1E293B"/>
                </a:solidFill>
                <a:latin typeface="Arial" pitchFamily="34" charset="0"/>
                <a:ea typeface="Arial" pitchFamily="34" charset="-122"/>
                <a:cs typeface="Arial" pitchFamily="34" charset="-120"/>
              </a:rPr>
              <a:t>انقر بزر الفأرة الأيمن على أي مكان من سطح المكتب لتظهر قائمة خيارات سطح المكتب.</a:t>
            </a:r>
            <a:endParaRPr lang="en-US" sz="1400" dirty="0"/>
          </a:p>
          <a:p>
            <a:pPr marL="228600" indent="-228600" algn="r" rtl="1">
              <a:spcAft>
                <a:spcPts val="1200"/>
              </a:spcAft>
              <a:buSzPct val="100000"/>
              <a:buFont typeface="+mj-lt"/>
              <a:buAutoNum type="arabicPeriod"/>
            </a:pPr>
            <a:r>
              <a:rPr lang="en-US" sz="1400" dirty="0">
                <a:solidFill>
                  <a:srgbClr val="1E293B"/>
                </a:solidFill>
                <a:latin typeface="Arial" pitchFamily="34" charset="0"/>
                <a:ea typeface="Arial" pitchFamily="34" charset="-122"/>
                <a:cs typeface="Arial" pitchFamily="34" charset="-120"/>
              </a:rPr>
              <a:t>انقر على خيار (عرض), ثم حدد نوع العرض المطلوب.</a:t>
            </a:r>
            <a:endParaRPr lang="en-US" sz="1400" dirty="0"/>
          </a:p>
          <a:p>
            <a:pPr marL="228600" indent="-228600" algn="r" rtl="1">
              <a:spcAft>
                <a:spcPts val="1200"/>
              </a:spcAft>
              <a:buSzPct val="100000"/>
              <a:buFont typeface="+mj-lt"/>
              <a:buAutoNum type="arabicPeriod"/>
            </a:pPr>
            <a:r>
              <a:rPr lang="en-US" sz="1400" dirty="0">
                <a:solidFill>
                  <a:srgbClr val="1E293B"/>
                </a:solidFill>
                <a:latin typeface="Arial" pitchFamily="34" charset="0"/>
                <a:ea typeface="Arial" pitchFamily="34" charset="-122"/>
                <a:cs typeface="Arial" pitchFamily="34" charset="-120"/>
              </a:rPr>
              <a:t>في حال اختيار خيار (إخفاء رموز سطح المكتب) فإن كل الأيقونات ستختفي عن سطح المكتب ولإعادة إظهارها كرر الخطوات مرة أخرى مع اختيار الإظهار.</a:t>
            </a:r>
            <a:endParaRPr lang="en-US" sz="1400" dirty="0"/>
          </a:p>
        </p:txBody>
      </p:sp>
      <p:pic>
        <p:nvPicPr>
          <p:cNvPr id="4" name="Image 0" descr="/home/claude/lecture4/build/image18.png"/>
          <p:cNvPicPr>
            <a:picLocks noChangeAspect="1"/>
          </p:cNvPicPr>
          <p:nvPr/>
        </p:nvPicPr>
        <p:blipFill>
          <a:blip r:embed="rId3"/>
          <a:srcRect/>
          <a:stretch/>
        </p:blipFill>
        <p:spPr>
          <a:xfrm>
            <a:off x="548640" y="4480560"/>
            <a:ext cx="11091672" cy="18288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91672" cy="822960"/>
          </a:xfrm>
          <a:prstGeom prst="rect">
            <a:avLst/>
          </a:prstGeom>
          <a:noFill/>
          <a:ln/>
        </p:spPr>
        <p:txBody>
          <a:bodyPr wrap="square" lIns="0" tIns="0" rIns="0" bIns="0" rtlCol="0" anchor="ctr"/>
          <a:lstStyle/>
          <a:p>
            <a:pPr marL="0" indent="0" algn="r" rtl="1">
              <a:buNone/>
            </a:pPr>
            <a:r>
              <a:rPr lang="en-US" sz="2800" b="1" dirty="0">
                <a:solidFill>
                  <a:srgbClr val="1B4F91"/>
                </a:solidFill>
                <a:latin typeface="Arial" pitchFamily="34" charset="0"/>
                <a:ea typeface="Arial" pitchFamily="34" charset="-122"/>
                <a:cs typeface="Arial" pitchFamily="34" charset="-120"/>
              </a:rPr>
              <a:t>استخدام القوائم واختيار القوائم — ما هي القوائم (Menu)؟</a:t>
            </a:r>
            <a:endParaRPr lang="en-US" sz="2800" dirty="0"/>
          </a:p>
        </p:txBody>
      </p:sp>
      <p:sp>
        <p:nvSpPr>
          <p:cNvPr id="3" name="Shape 1"/>
          <p:cNvSpPr/>
          <p:nvPr/>
        </p:nvSpPr>
        <p:spPr>
          <a:xfrm>
            <a:off x="548640" y="2103120"/>
            <a:ext cx="11091672" cy="1645920"/>
          </a:xfrm>
          <a:prstGeom prst="roundRect">
            <a:avLst>
              <a:gd name="adj" fmla="val 4444"/>
            </a:avLst>
          </a:prstGeom>
          <a:solidFill>
            <a:srgbClr val="F2F6FA"/>
          </a:solidFill>
          <a:ln w="12700">
            <a:solidFill>
              <a:srgbClr val="D7E1EC"/>
            </a:solidFill>
            <a:prstDash val="solid"/>
          </a:ln>
        </p:spPr>
      </p:sp>
      <p:sp>
        <p:nvSpPr>
          <p:cNvPr id="4" name="Text 2"/>
          <p:cNvSpPr/>
          <p:nvPr/>
        </p:nvSpPr>
        <p:spPr>
          <a:xfrm>
            <a:off x="914400" y="2103120"/>
            <a:ext cx="10360152" cy="1645920"/>
          </a:xfrm>
          <a:prstGeom prst="rect">
            <a:avLst/>
          </a:prstGeom>
          <a:noFill/>
          <a:ln/>
        </p:spPr>
        <p:txBody>
          <a:bodyPr wrap="square" lIns="0" tIns="0" rIns="0" bIns="0" rtlCol="0" anchor="ctr"/>
          <a:lstStyle/>
          <a:p>
            <a:pPr marL="0" indent="0" algn="r" rtl="1">
              <a:buNone/>
            </a:pPr>
            <a:r>
              <a:rPr lang="en-US" sz="1700" dirty="0">
                <a:solidFill>
                  <a:srgbClr val="1E293B"/>
                </a:solidFill>
                <a:latin typeface="Arial" pitchFamily="34" charset="0"/>
                <a:ea typeface="Arial" pitchFamily="34" charset="-122"/>
                <a:cs typeface="Arial" pitchFamily="34" charset="-120"/>
              </a:rPr>
              <a:t>القوائم هي عناصر واجهة المستخدم التي تحتوي على مجموعة من الخيارات أو الأوامر التي يمكن للمستخدم تحديدها لتنفيذ عمليات مختلفة في نظام التشغيل أو البرامج. القوائم تساعد في تنظيم الأدوات والوظائف لجعل التفاعل مع البرامج أكثر سهولة وكفاءة.</a:t>
            </a:r>
            <a:endParaRPr lang="en-US" sz="17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91672" cy="822960"/>
          </a:xfrm>
          <a:prstGeom prst="rect">
            <a:avLst/>
          </a:prstGeom>
          <a:noFill/>
          <a:ln/>
        </p:spPr>
        <p:txBody>
          <a:bodyPr wrap="square" lIns="0" tIns="0" rIns="0" bIns="0" rtlCol="0" anchor="ctr"/>
          <a:lstStyle/>
          <a:p>
            <a:pPr marL="0" indent="0" algn="r" rtl="1">
              <a:buNone/>
            </a:pPr>
            <a:r>
              <a:rPr lang="en-US" sz="2800" b="1" dirty="0">
                <a:solidFill>
                  <a:srgbClr val="1B4F91"/>
                </a:solidFill>
                <a:latin typeface="Arial" pitchFamily="34" charset="0"/>
                <a:ea typeface="Arial" pitchFamily="34" charset="-122"/>
                <a:cs typeface="Arial" pitchFamily="34" charset="-120"/>
              </a:rPr>
              <a:t>أنواع القوائم في أنظمة التشغيل والتطبيقات</a:t>
            </a:r>
            <a:endParaRPr lang="en-US" sz="2800" dirty="0"/>
          </a:p>
        </p:txBody>
      </p:sp>
      <p:sp>
        <p:nvSpPr>
          <p:cNvPr id="3" name="Text 1"/>
          <p:cNvSpPr/>
          <p:nvPr/>
        </p:nvSpPr>
        <p:spPr>
          <a:xfrm>
            <a:off x="548640" y="1508760"/>
            <a:ext cx="11091672" cy="4892040"/>
          </a:xfrm>
          <a:prstGeom prst="rect">
            <a:avLst/>
          </a:prstGeom>
          <a:noFill/>
          <a:ln/>
        </p:spPr>
        <p:txBody>
          <a:bodyPr wrap="square" lIns="0" tIns="0" rIns="0" bIns="0" rtlCol="0" anchor="t"/>
          <a:lstStyle/>
          <a:p>
            <a:pPr marL="228600" indent="-228600" algn="r" rtl="1">
              <a:buSzPct val="100000"/>
              <a:buChar char="●"/>
            </a:pPr>
            <a:r>
              <a:rPr lang="en-US" sz="1500" b="1" dirty="0">
                <a:solidFill>
                  <a:srgbClr val="1B4F91"/>
                </a:solidFill>
                <a:latin typeface="Arial" pitchFamily="34" charset="0"/>
                <a:ea typeface="Arial" pitchFamily="34" charset="-122"/>
                <a:cs typeface="Arial" pitchFamily="34" charset="-120"/>
              </a:rPr>
              <a:t>1. القائمة المنسدلة (Drop-down Menu): </a:t>
            </a:r>
            <a:r>
              <a:rPr lang="en-US" sz="1500" dirty="0">
                <a:solidFill>
                  <a:srgbClr val="1E293B"/>
                </a:solidFill>
                <a:latin typeface="Arial" pitchFamily="34" charset="0"/>
                <a:ea typeface="Arial" pitchFamily="34" charset="-122"/>
                <a:cs typeface="Arial" pitchFamily="34" charset="-120"/>
              </a:rPr>
              <a:t>تظهر عندما ينقر المستخدم على زر معين مثل "ملف (File)" أو "تحرير (Edit)" في البرامج.</a:t>
            </a:r>
            <a:endParaRPr lang="en-US" sz="1500" dirty="0"/>
          </a:p>
          <a:p>
            <a:pPr marL="228600" indent="-228600" algn="r" rtl="1">
              <a:buSzPct val="100000"/>
              <a:buChar char="●"/>
            </a:pPr>
            <a:r>
              <a:rPr lang="en-US" sz="1500" b="1" dirty="0">
                <a:solidFill>
                  <a:srgbClr val="1B4F91"/>
                </a:solidFill>
                <a:latin typeface="Arial" pitchFamily="34" charset="0"/>
                <a:ea typeface="Arial" pitchFamily="34" charset="-122"/>
                <a:cs typeface="Arial" pitchFamily="34" charset="-120"/>
              </a:rPr>
              <a:t>2. القائمة السياقية (Context Menu): </a:t>
            </a:r>
            <a:r>
              <a:rPr lang="en-US" sz="1500" dirty="0">
                <a:solidFill>
                  <a:srgbClr val="1E293B"/>
                </a:solidFill>
                <a:latin typeface="Arial" pitchFamily="34" charset="0"/>
                <a:ea typeface="Arial" pitchFamily="34" charset="-122"/>
                <a:cs typeface="Arial" pitchFamily="34" charset="-120"/>
              </a:rPr>
              <a:t>تُفتح عند النقر بزر الفأرة الأيمن على عنصر معين (مثل ملف أو سطح المكتب) وتوفر خيارات سريعة متعلقة بذلك العنصر.</a:t>
            </a:r>
            <a:endParaRPr lang="en-US" sz="1500" dirty="0"/>
          </a:p>
          <a:p>
            <a:pPr marL="228600" indent="-228600" algn="r" rtl="1">
              <a:buSzPct val="100000"/>
              <a:buChar char="●"/>
            </a:pPr>
            <a:r>
              <a:rPr lang="en-US" sz="1500" b="1" dirty="0">
                <a:solidFill>
                  <a:srgbClr val="1B4F91"/>
                </a:solidFill>
                <a:latin typeface="Arial" pitchFamily="34" charset="0"/>
                <a:ea typeface="Arial" pitchFamily="34" charset="-122"/>
                <a:cs typeface="Arial" pitchFamily="34" charset="-120"/>
              </a:rPr>
              <a:t>3. القائمة الشريطية (Ribbon Menu): </a:t>
            </a:r>
            <a:r>
              <a:rPr lang="en-US" sz="1500" dirty="0">
                <a:solidFill>
                  <a:srgbClr val="1E293B"/>
                </a:solidFill>
                <a:latin typeface="Arial" pitchFamily="34" charset="0"/>
                <a:ea typeface="Arial" pitchFamily="34" charset="-122"/>
                <a:cs typeface="Arial" pitchFamily="34" charset="-120"/>
              </a:rPr>
              <a:t>تُستخدم في بعض التطبيقات مثل Microsoft Office، حيث تعرض القوائم على شكل شرائط مقسمة إلى مجموعات.</a:t>
            </a:r>
            <a:endParaRPr lang="en-US" sz="1500" dirty="0"/>
          </a:p>
          <a:p>
            <a:pPr marL="228600" indent="-228600" algn="r" rtl="1">
              <a:buSzPct val="100000"/>
              <a:buChar char="●"/>
            </a:pPr>
            <a:r>
              <a:rPr lang="en-US" sz="1500" b="1" dirty="0">
                <a:solidFill>
                  <a:srgbClr val="1B4F91"/>
                </a:solidFill>
                <a:latin typeface="Arial" pitchFamily="34" charset="0"/>
                <a:ea typeface="Arial" pitchFamily="34" charset="-122"/>
                <a:cs typeface="Arial" pitchFamily="34" charset="-120"/>
              </a:rPr>
              <a:t>4. قائمة النوافذ (Window Menu): </a:t>
            </a:r>
            <a:r>
              <a:rPr lang="en-US" sz="1500" dirty="0">
                <a:solidFill>
                  <a:srgbClr val="1E293B"/>
                </a:solidFill>
                <a:latin typeface="Arial" pitchFamily="34" charset="0"/>
                <a:ea typeface="Arial" pitchFamily="34" charset="-122"/>
                <a:cs typeface="Arial" pitchFamily="34" charset="-120"/>
              </a:rPr>
              <a:t>موجودة في أنظمة التشغيل مثل قائمة "ابدأ" في Windows.</a:t>
            </a:r>
            <a:endParaRPr lang="en-US" sz="15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91672" cy="822960"/>
          </a:xfrm>
          <a:prstGeom prst="rect">
            <a:avLst/>
          </a:prstGeom>
          <a:noFill/>
          <a:ln/>
        </p:spPr>
        <p:txBody>
          <a:bodyPr wrap="square" lIns="0" tIns="0" rIns="0" bIns="0" rtlCol="0" anchor="ctr"/>
          <a:lstStyle/>
          <a:p>
            <a:pPr marL="0" indent="0" algn="r" rtl="1">
              <a:buNone/>
            </a:pPr>
            <a:r>
              <a:rPr lang="en-US" sz="2800" b="1" dirty="0">
                <a:solidFill>
                  <a:srgbClr val="1B4F91"/>
                </a:solidFill>
                <a:latin typeface="Arial" pitchFamily="34" charset="0"/>
                <a:ea typeface="Arial" pitchFamily="34" charset="-122"/>
                <a:cs typeface="Arial" pitchFamily="34" charset="-120"/>
              </a:rPr>
              <a:t>المجلدات والمسارات (Folders and Directories)</a:t>
            </a:r>
            <a:endParaRPr lang="en-US" sz="2800" dirty="0"/>
          </a:p>
        </p:txBody>
      </p:sp>
      <p:sp>
        <p:nvSpPr>
          <p:cNvPr id="3" name="Shape 1"/>
          <p:cNvSpPr/>
          <p:nvPr/>
        </p:nvSpPr>
        <p:spPr>
          <a:xfrm>
            <a:off x="548640" y="1554480"/>
            <a:ext cx="11091672" cy="1188720"/>
          </a:xfrm>
          <a:prstGeom prst="roundRect">
            <a:avLst>
              <a:gd name="adj" fmla="val 6154"/>
            </a:avLst>
          </a:prstGeom>
          <a:solidFill>
            <a:srgbClr val="F2F6FA"/>
          </a:solidFill>
          <a:ln w="12700">
            <a:solidFill>
              <a:srgbClr val="D7E1EC"/>
            </a:solidFill>
            <a:prstDash val="solid"/>
          </a:ln>
        </p:spPr>
      </p:sp>
      <p:sp>
        <p:nvSpPr>
          <p:cNvPr id="4" name="Text 2"/>
          <p:cNvSpPr/>
          <p:nvPr/>
        </p:nvSpPr>
        <p:spPr>
          <a:xfrm>
            <a:off x="914400" y="1554480"/>
            <a:ext cx="10360152" cy="1188720"/>
          </a:xfrm>
          <a:prstGeom prst="rect">
            <a:avLst/>
          </a:prstGeom>
          <a:noFill/>
          <a:ln/>
        </p:spPr>
        <p:txBody>
          <a:bodyPr wrap="square" lIns="0" tIns="0" rIns="0" bIns="0" rtlCol="0" anchor="ctr"/>
          <a:lstStyle/>
          <a:p>
            <a:pPr marL="0" indent="0" algn="r">
              <a:buNone/>
            </a:pPr>
            <a:r>
              <a:rPr lang="en-US" sz="1800" b="1" dirty="0">
                <a:solidFill>
                  <a:srgbClr val="1B4F91"/>
                </a:solidFill>
                <a:latin typeface="Arial" pitchFamily="34" charset="0"/>
                <a:ea typeface="Arial" pitchFamily="34" charset="-122"/>
                <a:cs typeface="Arial" pitchFamily="34" charset="-120"/>
              </a:rPr>
              <a:t>المجلدات (Folders): </a:t>
            </a:r>
            <a:r>
              <a:rPr lang="en-US" sz="1700" dirty="0">
                <a:solidFill>
                  <a:srgbClr val="1E293B"/>
                </a:solidFill>
                <a:latin typeface="Arial" pitchFamily="34" charset="0"/>
                <a:ea typeface="Arial" pitchFamily="34" charset="-122"/>
                <a:cs typeface="Arial" pitchFamily="34" charset="-120"/>
              </a:rPr>
              <a:t>تستخدم لتخزين وتنظيم وادارة الملفات.</a:t>
            </a:r>
            <a:endParaRPr lang="en-US" sz="1800" dirty="0"/>
          </a:p>
        </p:txBody>
      </p:sp>
      <p:sp>
        <p:nvSpPr>
          <p:cNvPr id="5" name="Shape 3"/>
          <p:cNvSpPr/>
          <p:nvPr/>
        </p:nvSpPr>
        <p:spPr>
          <a:xfrm>
            <a:off x="548640" y="2926080"/>
            <a:ext cx="11091672" cy="1371600"/>
          </a:xfrm>
          <a:prstGeom prst="roundRect">
            <a:avLst>
              <a:gd name="adj" fmla="val 5333"/>
            </a:avLst>
          </a:prstGeom>
          <a:solidFill>
            <a:srgbClr val="F2F6FA"/>
          </a:solidFill>
          <a:ln w="12700">
            <a:solidFill>
              <a:srgbClr val="D7E1EC"/>
            </a:solidFill>
            <a:prstDash val="solid"/>
          </a:ln>
        </p:spPr>
      </p:sp>
      <p:sp>
        <p:nvSpPr>
          <p:cNvPr id="6" name="Text 4"/>
          <p:cNvSpPr/>
          <p:nvPr/>
        </p:nvSpPr>
        <p:spPr>
          <a:xfrm>
            <a:off x="914400" y="2926080"/>
            <a:ext cx="10360152" cy="1371600"/>
          </a:xfrm>
          <a:prstGeom prst="rect">
            <a:avLst/>
          </a:prstGeom>
          <a:noFill/>
          <a:ln/>
        </p:spPr>
        <p:txBody>
          <a:bodyPr wrap="square" lIns="0" tIns="0" rIns="0" bIns="0" rtlCol="0" anchor="ctr"/>
          <a:lstStyle/>
          <a:p>
            <a:pPr marL="0" indent="0" algn="r">
              <a:buNone/>
            </a:pPr>
            <a:r>
              <a:rPr lang="en-US" sz="1800" b="1" dirty="0">
                <a:solidFill>
                  <a:srgbClr val="1B4F91"/>
                </a:solidFill>
                <a:latin typeface="Arial" pitchFamily="34" charset="0"/>
                <a:ea typeface="Arial" pitchFamily="34" charset="-122"/>
                <a:cs typeface="Arial" pitchFamily="34" charset="-120"/>
              </a:rPr>
              <a:t>المسار (Directory): </a:t>
            </a:r>
            <a:r>
              <a:rPr lang="en-US" sz="1700" dirty="0">
                <a:solidFill>
                  <a:srgbClr val="1E293B"/>
                </a:solidFill>
                <a:latin typeface="Arial" pitchFamily="34" charset="0"/>
                <a:ea typeface="Arial" pitchFamily="34" charset="-122"/>
                <a:cs typeface="Arial" pitchFamily="34" charset="-120"/>
              </a:rPr>
              <a:t>هو العنوان الذي يحدد موقع ملف أو مجلد معين داخل نظام الملفات على الحاسوب.</a:t>
            </a:r>
            <a:endParaRPr lang="en-US" sz="1800" dirty="0"/>
          </a:p>
        </p:txBody>
      </p:sp>
      <p:sp>
        <p:nvSpPr>
          <p:cNvPr id="7" name="Shape 5"/>
          <p:cNvSpPr/>
          <p:nvPr/>
        </p:nvSpPr>
        <p:spPr>
          <a:xfrm>
            <a:off x="548640" y="4572000"/>
            <a:ext cx="11091672" cy="822960"/>
          </a:xfrm>
          <a:prstGeom prst="roundRect">
            <a:avLst>
              <a:gd name="adj" fmla="val 8889"/>
            </a:avLst>
          </a:prstGeom>
          <a:solidFill>
            <a:srgbClr val="0B1F3A"/>
          </a:solidFill>
          <a:ln/>
        </p:spPr>
      </p:sp>
      <p:sp>
        <p:nvSpPr>
          <p:cNvPr id="8" name="Text 6"/>
          <p:cNvSpPr/>
          <p:nvPr/>
        </p:nvSpPr>
        <p:spPr>
          <a:xfrm>
            <a:off x="548640" y="4572000"/>
            <a:ext cx="11091672" cy="822960"/>
          </a:xfrm>
          <a:prstGeom prst="rect">
            <a:avLst/>
          </a:prstGeom>
          <a:noFill/>
          <a:ln/>
        </p:spPr>
        <p:txBody>
          <a:bodyPr wrap="square" lIns="0" tIns="0" rIns="0" bIns="0" rtlCol="0" anchor="ctr"/>
          <a:lstStyle/>
          <a:p>
            <a:pPr marL="0" indent="0" algn="ctr">
              <a:buNone/>
            </a:pPr>
            <a:r>
              <a:rPr lang="en-US" sz="1800" dirty="0">
                <a:solidFill>
                  <a:srgbClr val="00B4C6"/>
                </a:solidFill>
                <a:latin typeface="Courier New" pitchFamily="34" charset="0"/>
                <a:ea typeface="Courier New" pitchFamily="34" charset="-122"/>
                <a:cs typeface="Courier New" pitchFamily="34" charset="-120"/>
              </a:rPr>
              <a:t>C:\Program Files\Microsoft Office</a:t>
            </a:r>
            <a:endParaRPr lang="en-US" sz="1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0B1F3A"/>
        </a:solidFill>
        <a:effectLst/>
      </p:bgPr>
    </p:bg>
    <p:spTree>
      <p:nvGrpSpPr>
        <p:cNvPr id="1" name=""/>
        <p:cNvGrpSpPr/>
        <p:nvPr/>
      </p:nvGrpSpPr>
      <p:grpSpPr>
        <a:xfrm>
          <a:off x="0" y="0"/>
          <a:ext cx="0" cy="0"/>
          <a:chOff x="0" y="0"/>
          <a:chExt cx="0" cy="0"/>
        </a:xfrm>
      </p:grpSpPr>
      <p:sp>
        <p:nvSpPr>
          <p:cNvPr id="2" name="Shape 0"/>
          <p:cNvSpPr/>
          <p:nvPr/>
        </p:nvSpPr>
        <p:spPr>
          <a:xfrm>
            <a:off x="10607040" y="-914400"/>
            <a:ext cx="2926080" cy="2926080"/>
          </a:xfrm>
          <a:prstGeom prst="ellipse">
            <a:avLst/>
          </a:prstGeom>
          <a:solidFill>
            <a:srgbClr val="13294B"/>
          </a:solidFill>
          <a:ln/>
        </p:spPr>
      </p:sp>
      <p:sp>
        <p:nvSpPr>
          <p:cNvPr id="3" name="Shape 1"/>
          <p:cNvSpPr/>
          <p:nvPr/>
        </p:nvSpPr>
        <p:spPr>
          <a:xfrm>
            <a:off x="-1097280" y="5303520"/>
            <a:ext cx="2743200" cy="2743200"/>
          </a:xfrm>
          <a:prstGeom prst="ellipse">
            <a:avLst/>
          </a:prstGeom>
          <a:solidFill>
            <a:srgbClr val="13294B"/>
          </a:solidFill>
          <a:ln/>
        </p:spPr>
      </p:sp>
      <p:sp>
        <p:nvSpPr>
          <p:cNvPr id="4" name="Text 2"/>
          <p:cNvSpPr/>
          <p:nvPr/>
        </p:nvSpPr>
        <p:spPr>
          <a:xfrm>
            <a:off x="914400" y="1280160"/>
            <a:ext cx="10360152" cy="822960"/>
          </a:xfrm>
          <a:prstGeom prst="rect">
            <a:avLst/>
          </a:prstGeom>
          <a:noFill/>
          <a:ln/>
        </p:spPr>
        <p:txBody>
          <a:bodyPr wrap="square" lIns="0" tIns="0" rIns="0" bIns="0" rtlCol="0" anchor="ctr"/>
          <a:lstStyle/>
          <a:p>
            <a:pPr marL="0" indent="0" algn="ctr" rtl="1">
              <a:buNone/>
            </a:pPr>
            <a:r>
              <a:rPr lang="en-US" sz="3200" b="1" dirty="0">
                <a:solidFill>
                  <a:srgbClr val="FFFFFF"/>
                </a:solidFill>
                <a:latin typeface="Arial" pitchFamily="34" charset="0"/>
                <a:ea typeface="Arial" pitchFamily="34" charset="-122"/>
                <a:cs typeface="Arial" pitchFamily="34" charset="-120"/>
              </a:rPr>
              <a:t>الجزء العملي</a:t>
            </a:r>
            <a:endParaRPr lang="en-US" sz="3200" dirty="0"/>
          </a:p>
        </p:txBody>
      </p:sp>
      <p:sp>
        <p:nvSpPr>
          <p:cNvPr id="5" name="Shape 3"/>
          <p:cNvSpPr/>
          <p:nvPr/>
        </p:nvSpPr>
        <p:spPr>
          <a:xfrm>
            <a:off x="5454396" y="2011680"/>
            <a:ext cx="1280160" cy="0"/>
          </a:xfrm>
          <a:prstGeom prst="line">
            <a:avLst/>
          </a:prstGeom>
          <a:noFill/>
          <a:ln w="38100">
            <a:solidFill>
              <a:srgbClr val="00B4C6"/>
            </a:solidFill>
            <a:prstDash val="solid"/>
          </a:ln>
        </p:spPr>
      </p:sp>
      <p:sp>
        <p:nvSpPr>
          <p:cNvPr id="6" name="Text 4"/>
          <p:cNvSpPr/>
          <p:nvPr/>
        </p:nvSpPr>
        <p:spPr>
          <a:xfrm>
            <a:off x="1280160" y="2743200"/>
            <a:ext cx="9628632" cy="2377440"/>
          </a:xfrm>
          <a:prstGeom prst="rect">
            <a:avLst/>
          </a:prstGeom>
          <a:noFill/>
          <a:ln/>
        </p:spPr>
        <p:txBody>
          <a:bodyPr wrap="square" lIns="0" tIns="0" rIns="0" bIns="0" rtlCol="0" anchor="t"/>
          <a:lstStyle/>
          <a:p>
            <a:pPr marL="0" indent="0" algn="ctr" rtl="1">
              <a:buNone/>
            </a:pPr>
            <a:r>
              <a:rPr lang="en-US" sz="1900" i="1" dirty="0">
                <a:solidFill>
                  <a:srgbClr val="FFFFFF"/>
                </a:solidFill>
                <a:latin typeface="Arial" pitchFamily="34" charset="0"/>
                <a:ea typeface="Arial" pitchFamily="34" charset="-122"/>
                <a:cs typeface="Arial" pitchFamily="34" charset="-120"/>
              </a:rPr>
              <a:t>(إنشاء مجلد، إعادة تسمية مجلد/ملف، حذف مجلد، استعادة ملف محذوف، نسخ وقص مجلد/ملف، البحث عن مجلد/ملف، تغيير خلفية سطح المكتب، تغيير الوقت والتاريخ، تفعيل وتغيير شاشة القفل، فتح وإغلاق النوافذ) وهي أيضاً داخلة ضمن الجانب النظري لذلك يرجى الاطلاع عليها.</a:t>
            </a:r>
            <a:endParaRPr lang="en-US" sz="1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1301</Words>
  <Application>Microsoft Office PowerPoint</Application>
  <PresentationFormat>شاشة عريضة</PresentationFormat>
  <Paragraphs>108</Paragraphs>
  <Slides>26</Slides>
  <Notes>26</Notes>
  <HiddenSlides>0</HiddenSlides>
  <MMClips>0</MMClips>
  <ScaleCrop>false</ScaleCrop>
  <HeadingPairs>
    <vt:vector size="6" baseType="variant">
      <vt:variant>
        <vt:lpstr>الخطوط المستخدمة</vt:lpstr>
      </vt:variant>
      <vt:variant>
        <vt:i4>6</vt:i4>
      </vt:variant>
      <vt:variant>
        <vt:lpstr>نسق</vt:lpstr>
      </vt:variant>
      <vt:variant>
        <vt:i4>1</vt:i4>
      </vt:variant>
      <vt:variant>
        <vt:lpstr>عناوين الشرائح</vt:lpstr>
      </vt:variant>
      <vt:variant>
        <vt:i4>26</vt:i4>
      </vt:variant>
    </vt:vector>
  </HeadingPairs>
  <TitlesOfParts>
    <vt:vector size="33" baseType="lpstr">
      <vt:lpstr>Alarabiya Font</vt:lpstr>
      <vt:lpstr>Arial</vt:lpstr>
      <vt:lpstr>Calibri</vt:lpstr>
      <vt:lpstr>Calibri Light</vt:lpstr>
      <vt:lpstr>Courier New</vt:lpstr>
      <vt:lpstr>Times New Roman</vt:lpstr>
      <vt:lpstr>Office Theme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Maher</cp:lastModifiedBy>
  <cp:revision>5</cp:revision>
  <dcterms:created xsi:type="dcterms:W3CDTF">2026-09-05T16:31:49Z</dcterms:created>
  <dcterms:modified xsi:type="dcterms:W3CDTF">2026-09-06T15:28:19Z</dcterms:modified>
</cp:coreProperties>
</file>