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5" d="100"/>
          <a:sy n="75" d="100"/>
        </p:scale>
        <p:origin x="-1236"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27/03/1448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مفاهيم بلاغية </a:t>
            </a:r>
            <a:endParaRPr lang="ar-IQ" b="1" dirty="0"/>
          </a:p>
        </p:txBody>
      </p:sp>
      <p:sp>
        <p:nvSpPr>
          <p:cNvPr id="3" name="عنصر نائب للمحتوى 2"/>
          <p:cNvSpPr>
            <a:spLocks noGrp="1"/>
          </p:cNvSpPr>
          <p:nvPr>
            <p:ph idx="1"/>
          </p:nvPr>
        </p:nvSpPr>
        <p:spPr/>
        <p:txBody>
          <a:bodyPr/>
          <a:lstStyle/>
          <a:p>
            <a:pPr marL="365760" lvl="0" indent="-283464" algn="ctr">
              <a:spcBef>
                <a:spcPts val="600"/>
              </a:spcBef>
              <a:buClr>
                <a:srgbClr val="3891A7"/>
              </a:buClr>
              <a:buSzPct val="80000"/>
              <a:buFont typeface="Wingdings 2"/>
              <a:buChar char=""/>
            </a:pPr>
            <a:r>
              <a:rPr lang="ar-IQ" b="1" dirty="0">
                <a:solidFill>
                  <a:prstClr val="black"/>
                </a:solidFill>
                <a:latin typeface="Gill Sans MT"/>
              </a:rPr>
              <a:t>كلية العلوم الإسلامية</a:t>
            </a:r>
          </a:p>
          <a:p>
            <a:pPr marL="365760" lvl="0" indent="-283464" algn="ctr">
              <a:spcBef>
                <a:spcPts val="600"/>
              </a:spcBef>
              <a:buClr>
                <a:srgbClr val="3891A7"/>
              </a:buClr>
              <a:buSzPct val="80000"/>
              <a:buFont typeface="Wingdings 2"/>
              <a:buChar char=""/>
            </a:pPr>
            <a:r>
              <a:rPr lang="ar-IQ" b="1" dirty="0">
                <a:solidFill>
                  <a:prstClr val="black"/>
                </a:solidFill>
                <a:latin typeface="Gill Sans MT"/>
              </a:rPr>
              <a:t>قسم اللغة العربية</a:t>
            </a:r>
          </a:p>
          <a:p>
            <a:pPr marL="365760" lvl="0" indent="-283464" algn="ctr">
              <a:spcBef>
                <a:spcPts val="600"/>
              </a:spcBef>
              <a:buClr>
                <a:srgbClr val="3891A7"/>
              </a:buClr>
              <a:buSzPct val="80000"/>
              <a:buFont typeface="Wingdings 2"/>
              <a:buChar char=""/>
            </a:pPr>
            <a:r>
              <a:rPr lang="ar-IQ" b="1" dirty="0">
                <a:solidFill>
                  <a:prstClr val="black"/>
                </a:solidFill>
                <a:latin typeface="Gill Sans MT"/>
              </a:rPr>
              <a:t>المرحلة الأولى</a:t>
            </a:r>
          </a:p>
          <a:p>
            <a:pPr marL="365760" lvl="0" indent="-283464" algn="ctr">
              <a:spcBef>
                <a:spcPts val="600"/>
              </a:spcBef>
              <a:buClr>
                <a:srgbClr val="3891A7"/>
              </a:buClr>
              <a:buSzPct val="80000"/>
              <a:buFont typeface="Wingdings 2"/>
              <a:buChar char=""/>
            </a:pPr>
            <a:r>
              <a:rPr lang="ar-IQ" b="1" dirty="0">
                <a:solidFill>
                  <a:prstClr val="black"/>
                </a:solidFill>
                <a:latin typeface="Gill Sans MT"/>
              </a:rPr>
              <a:t>مفاهيم بلاغية</a:t>
            </a:r>
          </a:p>
          <a:p>
            <a:pPr lvl="0" algn="ctr">
              <a:buClr>
                <a:srgbClr val="3891A7"/>
              </a:buClr>
            </a:pPr>
            <a:r>
              <a:rPr lang="ar-IQ" b="1" dirty="0">
                <a:solidFill>
                  <a:prstClr val="black"/>
                </a:solidFill>
                <a:latin typeface="Gill Sans MT"/>
              </a:rPr>
              <a:t>د. </a:t>
            </a:r>
            <a:r>
              <a:rPr lang="ar-IQ" b="1">
                <a:solidFill>
                  <a:prstClr val="black"/>
                </a:solidFill>
              </a:rPr>
              <a:t>دعاء عدنان توفيق</a:t>
            </a:r>
          </a:p>
          <a:p>
            <a:endParaRPr lang="ar-IQ" dirty="0"/>
          </a:p>
        </p:txBody>
      </p:sp>
    </p:spTree>
    <p:extLst>
      <p:ext uri="{BB962C8B-B14F-4D97-AF65-F5344CB8AC3E}">
        <p14:creationId xmlns:p14="http://schemas.microsoft.com/office/powerpoint/2010/main" val="860302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المدارس البلاغية</a:t>
            </a:r>
            <a:endParaRPr lang="ar-IQ" b="1" dirty="0"/>
          </a:p>
        </p:txBody>
      </p:sp>
      <p:sp>
        <p:nvSpPr>
          <p:cNvPr id="3" name="عنصر نائب للمحتوى 2"/>
          <p:cNvSpPr>
            <a:spLocks noGrp="1"/>
          </p:cNvSpPr>
          <p:nvPr>
            <p:ph idx="1"/>
          </p:nvPr>
        </p:nvSpPr>
        <p:spPr/>
        <p:txBody>
          <a:bodyPr>
            <a:normAutofit/>
          </a:bodyPr>
          <a:lstStyle/>
          <a:p>
            <a:pPr>
              <a:buFont typeface="Arial"/>
              <a:buChar char="•"/>
            </a:pPr>
            <a:r>
              <a:rPr lang="ar-IQ" dirty="0">
                <a:solidFill>
                  <a:srgbClr val="202124"/>
                </a:solidFill>
                <a:latin typeface="Roboto"/>
              </a:rPr>
              <a:t>المدارس البلاغية:</a:t>
            </a:r>
            <a:r>
              <a:rPr lang="ar-IQ" dirty="0"/>
              <a:t/>
            </a:r>
            <a:br>
              <a:rPr lang="ar-IQ" dirty="0"/>
            </a:br>
            <a:r>
              <a:rPr lang="ar-IQ" dirty="0"/>
              <a:t/>
            </a:r>
            <a:br>
              <a:rPr lang="ar-IQ" dirty="0"/>
            </a:br>
            <a:r>
              <a:rPr lang="ar-IQ" dirty="0">
                <a:solidFill>
                  <a:srgbClr val="202124"/>
                </a:solidFill>
                <a:latin typeface="Roboto"/>
              </a:rPr>
              <a:t>كانت العوامل المؤثرة في البلاغة كثيرة، منها الادبية ومنها الكلامية، وقد أدى هذا الاختلاف في المؤثرات الى أن تتجه البلاغة اتجاهين أطلق عليهما اسم المدرسة الكلامية، والمدرسة الأدبية .</a:t>
            </a:r>
            <a:r>
              <a:rPr lang="ar-IQ" dirty="0"/>
              <a:t/>
            </a:r>
            <a:br>
              <a:rPr lang="ar-IQ" dirty="0"/>
            </a:br>
            <a:endParaRPr lang="ar-IQ" dirty="0"/>
          </a:p>
        </p:txBody>
      </p:sp>
    </p:spTree>
    <p:extLst>
      <p:ext uri="{BB962C8B-B14F-4D97-AF65-F5344CB8AC3E}">
        <p14:creationId xmlns:p14="http://schemas.microsoft.com/office/powerpoint/2010/main" val="2359998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المدرسة الكلامية</a:t>
            </a:r>
            <a:endParaRPr lang="ar-IQ" b="1" dirty="0"/>
          </a:p>
        </p:txBody>
      </p:sp>
      <p:sp>
        <p:nvSpPr>
          <p:cNvPr id="3" name="عنصر نائب للمحتوى 2"/>
          <p:cNvSpPr>
            <a:spLocks noGrp="1"/>
          </p:cNvSpPr>
          <p:nvPr>
            <p:ph idx="1"/>
          </p:nvPr>
        </p:nvSpPr>
        <p:spPr/>
        <p:txBody>
          <a:bodyPr/>
          <a:lstStyle/>
          <a:p>
            <a:pPr lvl="0">
              <a:buFont typeface="Arial"/>
              <a:buChar char="•"/>
            </a:pPr>
            <a:r>
              <a:rPr lang="ar-IQ" sz="2700" dirty="0">
                <a:solidFill>
                  <a:srgbClr val="202124"/>
                </a:solidFill>
                <a:latin typeface="Roboto"/>
              </a:rPr>
              <a:t>المدرسة الكلامية:</a:t>
            </a:r>
          </a:p>
          <a:p>
            <a:pPr lvl="0"/>
            <a:r>
              <a:rPr lang="ar-IQ" sz="2700" dirty="0">
                <a:solidFill>
                  <a:srgbClr val="202124"/>
                </a:solidFill>
                <a:latin typeface="Roboto"/>
              </a:rPr>
              <a:t>كان للفلسفة وعلم الكلام أثر في الفكر العربي الاسلامي، وكان للبلاغة نصيب عظيم من ذلك الأثر، وتوثقت الصلة منذ عهد مبكر بينها وبين المنطق والفلسفة، وأخذت هذه الصلة تزداد قرناً بعد فرن، وقد انعكس ذلك على الدرس البلاغي، فكانت المدرسة الكلامية التي اهتمت بالمصطلحات البلاغية.</a:t>
            </a:r>
            <a:r>
              <a:rPr lang="ar-IQ" sz="2700" dirty="0">
                <a:solidFill>
                  <a:prstClr val="black"/>
                </a:solidFill>
              </a:rPr>
              <a:t/>
            </a:r>
            <a:br>
              <a:rPr lang="ar-IQ" sz="2700" dirty="0">
                <a:solidFill>
                  <a:prstClr val="black"/>
                </a:solidFill>
              </a:rPr>
            </a:br>
            <a:endParaRPr lang="ar-IQ" dirty="0"/>
          </a:p>
        </p:txBody>
      </p:sp>
    </p:spTree>
    <p:extLst>
      <p:ext uri="{BB962C8B-B14F-4D97-AF65-F5344CB8AC3E}">
        <p14:creationId xmlns:p14="http://schemas.microsoft.com/office/powerpoint/2010/main" val="1675643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خصائص المدرسة الكلامية</a:t>
            </a:r>
            <a:endParaRPr lang="ar-IQ" b="1" dirty="0"/>
          </a:p>
        </p:txBody>
      </p:sp>
      <p:sp>
        <p:nvSpPr>
          <p:cNvPr id="3" name="عنصر نائب للمحتوى 2"/>
          <p:cNvSpPr>
            <a:spLocks noGrp="1"/>
          </p:cNvSpPr>
          <p:nvPr>
            <p:ph idx="1"/>
          </p:nvPr>
        </p:nvSpPr>
        <p:spPr/>
        <p:txBody>
          <a:bodyPr/>
          <a:lstStyle/>
          <a:p>
            <a:r>
              <a:rPr lang="ar-IQ" dirty="0" smtClean="0">
                <a:solidFill>
                  <a:srgbClr val="202124"/>
                </a:solidFill>
                <a:latin typeface="Roboto"/>
              </a:rPr>
              <a:t>1- التحديد </a:t>
            </a:r>
            <a:r>
              <a:rPr lang="ar-IQ" dirty="0">
                <a:solidFill>
                  <a:srgbClr val="202124"/>
                </a:solidFill>
                <a:latin typeface="Roboto"/>
              </a:rPr>
              <a:t>الدقيق والتقسيم العقلي.</a:t>
            </a:r>
            <a:r>
              <a:rPr lang="ar-IQ" dirty="0"/>
              <a:t/>
            </a:r>
            <a:br>
              <a:rPr lang="ar-IQ" dirty="0"/>
            </a:br>
            <a:r>
              <a:rPr lang="ar-IQ" dirty="0"/>
              <a:t/>
            </a:r>
            <a:br>
              <a:rPr lang="ar-IQ" dirty="0"/>
            </a:br>
            <a:r>
              <a:rPr lang="ar-IQ" dirty="0" smtClean="0"/>
              <a:t>2- </a:t>
            </a:r>
            <a:r>
              <a:rPr lang="ar-IQ" dirty="0" smtClean="0">
                <a:solidFill>
                  <a:srgbClr val="202124"/>
                </a:solidFill>
                <a:latin typeface="Roboto"/>
              </a:rPr>
              <a:t>جعل </a:t>
            </a:r>
            <a:r>
              <a:rPr lang="ar-IQ" dirty="0">
                <a:solidFill>
                  <a:srgbClr val="202124"/>
                </a:solidFill>
                <a:latin typeface="Roboto"/>
              </a:rPr>
              <a:t>التعريف جامعاً مانعاً.</a:t>
            </a:r>
            <a:r>
              <a:rPr lang="ar-IQ" dirty="0"/>
              <a:t/>
            </a:r>
            <a:br>
              <a:rPr lang="ar-IQ" dirty="0"/>
            </a:br>
            <a:r>
              <a:rPr lang="ar-IQ" dirty="0"/>
              <a:t/>
            </a:r>
            <a:br>
              <a:rPr lang="ar-IQ" dirty="0"/>
            </a:br>
            <a:r>
              <a:rPr lang="ar-IQ" dirty="0" smtClean="0"/>
              <a:t>3- </a:t>
            </a:r>
            <a:r>
              <a:rPr lang="ar-IQ" dirty="0" smtClean="0">
                <a:solidFill>
                  <a:srgbClr val="202124"/>
                </a:solidFill>
                <a:latin typeface="Roboto"/>
              </a:rPr>
              <a:t>استعمال </a:t>
            </a:r>
            <a:r>
              <a:rPr lang="ar-IQ" dirty="0">
                <a:solidFill>
                  <a:srgbClr val="202124"/>
                </a:solidFill>
                <a:latin typeface="Roboto"/>
              </a:rPr>
              <a:t>اساليب المتكلمين في بحث الموضوعات وحصرها.</a:t>
            </a:r>
            <a:r>
              <a:rPr lang="ar-IQ" dirty="0"/>
              <a:t/>
            </a:r>
            <a:br>
              <a:rPr lang="ar-IQ" dirty="0"/>
            </a:br>
            <a:r>
              <a:rPr lang="ar-IQ" dirty="0"/>
              <a:t/>
            </a:r>
            <a:br>
              <a:rPr lang="ar-IQ" dirty="0"/>
            </a:br>
            <a:r>
              <a:rPr lang="ar-IQ" dirty="0" smtClean="0"/>
              <a:t>4- </a:t>
            </a:r>
            <a:r>
              <a:rPr lang="ar-IQ" dirty="0" smtClean="0">
                <a:solidFill>
                  <a:srgbClr val="202124"/>
                </a:solidFill>
                <a:latin typeface="Roboto"/>
              </a:rPr>
              <a:t>الإكثار </a:t>
            </a:r>
            <a:r>
              <a:rPr lang="ar-IQ" dirty="0">
                <a:solidFill>
                  <a:srgbClr val="202124"/>
                </a:solidFill>
                <a:latin typeface="Roboto"/>
              </a:rPr>
              <a:t>من الالفاظ الفلسفية المنطقية.</a:t>
            </a:r>
            <a:endParaRPr lang="ar-IQ" dirty="0"/>
          </a:p>
        </p:txBody>
      </p:sp>
    </p:spTree>
    <p:extLst>
      <p:ext uri="{BB962C8B-B14F-4D97-AF65-F5344CB8AC3E}">
        <p14:creationId xmlns:p14="http://schemas.microsoft.com/office/powerpoint/2010/main" val="371984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أهم أعلام المدرسة الكلامية ومصادرها</a:t>
            </a:r>
            <a:endParaRPr lang="ar-IQ" b="1" dirty="0"/>
          </a:p>
        </p:txBody>
      </p:sp>
      <p:sp>
        <p:nvSpPr>
          <p:cNvPr id="3" name="عنصر نائب للمحتوى 2"/>
          <p:cNvSpPr>
            <a:spLocks noGrp="1"/>
          </p:cNvSpPr>
          <p:nvPr>
            <p:ph idx="1"/>
          </p:nvPr>
        </p:nvSpPr>
        <p:spPr/>
        <p:txBody>
          <a:bodyPr>
            <a:normAutofit/>
          </a:bodyPr>
          <a:lstStyle/>
          <a:p>
            <a:pPr>
              <a:buFont typeface="Arial"/>
              <a:buChar char="•"/>
            </a:pPr>
            <a:r>
              <a:rPr lang="ar-IQ" dirty="0" smtClean="0">
                <a:solidFill>
                  <a:srgbClr val="202124"/>
                </a:solidFill>
                <a:latin typeface="Roboto"/>
              </a:rPr>
              <a:t>1- دلائل </a:t>
            </a:r>
            <a:r>
              <a:rPr lang="ar-IQ" dirty="0">
                <a:solidFill>
                  <a:srgbClr val="202124"/>
                </a:solidFill>
                <a:latin typeface="Roboto"/>
              </a:rPr>
              <a:t>الاعجاز لعبد القاهر الجرجاني (ت ٤٧١) أو (٤٧٤هـ</a:t>
            </a:r>
            <a:r>
              <a:rPr lang="ar-IQ" dirty="0" smtClean="0">
                <a:solidFill>
                  <a:srgbClr val="202124"/>
                </a:solidFill>
                <a:latin typeface="Roboto"/>
              </a:rPr>
              <a:t>).</a:t>
            </a:r>
            <a:r>
              <a:rPr lang="ar-IQ" dirty="0"/>
              <a:t/>
            </a:r>
            <a:br>
              <a:rPr lang="ar-IQ" dirty="0"/>
            </a:br>
            <a:r>
              <a:rPr lang="ar-IQ" dirty="0" smtClean="0"/>
              <a:t>2- </a:t>
            </a:r>
            <a:r>
              <a:rPr lang="ar-IQ" dirty="0" smtClean="0">
                <a:solidFill>
                  <a:srgbClr val="202124"/>
                </a:solidFill>
                <a:latin typeface="Roboto"/>
              </a:rPr>
              <a:t>نهاية </a:t>
            </a:r>
            <a:r>
              <a:rPr lang="ar-IQ" dirty="0">
                <a:solidFill>
                  <a:srgbClr val="202124"/>
                </a:solidFill>
                <a:latin typeface="Roboto"/>
              </a:rPr>
              <a:t>الايجاز في دراية الاعجاز لفخر الدين الرازي (ت ٦٠٦هـ</a:t>
            </a:r>
            <a:r>
              <a:rPr lang="ar-IQ" dirty="0" smtClean="0">
                <a:solidFill>
                  <a:srgbClr val="202124"/>
                </a:solidFill>
                <a:latin typeface="Roboto"/>
              </a:rPr>
              <a:t>).</a:t>
            </a:r>
          </a:p>
          <a:p>
            <a:pPr>
              <a:buFont typeface="Arial"/>
              <a:buChar char="•"/>
            </a:pPr>
            <a:r>
              <a:rPr lang="ar-IQ" dirty="0" smtClean="0">
                <a:solidFill>
                  <a:srgbClr val="202124"/>
                </a:solidFill>
                <a:latin typeface="Roboto"/>
              </a:rPr>
              <a:t>3-مفتاح </a:t>
            </a:r>
            <a:r>
              <a:rPr lang="ar-IQ" dirty="0">
                <a:solidFill>
                  <a:srgbClr val="202124"/>
                </a:solidFill>
                <a:latin typeface="Roboto"/>
              </a:rPr>
              <a:t>العلوم </a:t>
            </a:r>
            <a:r>
              <a:rPr lang="ar-IQ" dirty="0" err="1">
                <a:solidFill>
                  <a:srgbClr val="202124"/>
                </a:solidFill>
                <a:latin typeface="Roboto"/>
              </a:rPr>
              <a:t>للسكاكي</a:t>
            </a:r>
            <a:r>
              <a:rPr lang="ar-IQ" dirty="0">
                <a:solidFill>
                  <a:srgbClr val="202124"/>
                </a:solidFill>
                <a:latin typeface="Roboto"/>
              </a:rPr>
              <a:t> (ت ٦٢٦ هـ</a:t>
            </a:r>
            <a:r>
              <a:rPr lang="ar-IQ" dirty="0" smtClean="0">
                <a:solidFill>
                  <a:srgbClr val="202124"/>
                </a:solidFill>
                <a:latin typeface="Roboto"/>
              </a:rPr>
              <a:t>).</a:t>
            </a:r>
          </a:p>
          <a:p>
            <a:pPr>
              <a:buFont typeface="Arial"/>
              <a:buChar char="•"/>
            </a:pPr>
            <a:r>
              <a:rPr lang="ar-IQ" dirty="0" smtClean="0">
                <a:solidFill>
                  <a:srgbClr val="202124"/>
                </a:solidFill>
                <a:latin typeface="Roboto"/>
              </a:rPr>
              <a:t>4-الايضاح </a:t>
            </a:r>
            <a:r>
              <a:rPr lang="ar-IQ" dirty="0">
                <a:solidFill>
                  <a:srgbClr val="202124"/>
                </a:solidFill>
                <a:latin typeface="Roboto"/>
              </a:rPr>
              <a:t>في علوم البلاغة للخطيب القزويني (ت ۷۳۹ هـ). وغيرها.</a:t>
            </a:r>
            <a:r>
              <a:rPr lang="ar-IQ" dirty="0"/>
              <a:t/>
            </a:r>
            <a:br>
              <a:rPr lang="ar-IQ" dirty="0"/>
            </a:br>
            <a:endParaRPr lang="ar-IQ" dirty="0"/>
          </a:p>
        </p:txBody>
      </p:sp>
    </p:spTree>
    <p:extLst>
      <p:ext uri="{BB962C8B-B14F-4D97-AF65-F5344CB8AC3E}">
        <p14:creationId xmlns:p14="http://schemas.microsoft.com/office/powerpoint/2010/main" val="4190379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المدرسة الأدبية</a:t>
            </a:r>
            <a:endParaRPr lang="ar-IQ" b="1" dirty="0"/>
          </a:p>
        </p:txBody>
      </p:sp>
      <p:sp>
        <p:nvSpPr>
          <p:cNvPr id="3" name="عنصر نائب للمحتوى 2"/>
          <p:cNvSpPr>
            <a:spLocks noGrp="1"/>
          </p:cNvSpPr>
          <p:nvPr>
            <p:ph idx="1"/>
          </p:nvPr>
        </p:nvSpPr>
        <p:spPr/>
        <p:txBody>
          <a:bodyPr/>
          <a:lstStyle/>
          <a:p>
            <a:r>
              <a:rPr lang="ar-IQ" dirty="0">
                <a:solidFill>
                  <a:srgbClr val="202124"/>
                </a:solidFill>
                <a:latin typeface="Roboto"/>
              </a:rPr>
              <a:t>المدرسة الادبية:</a:t>
            </a:r>
            <a:r>
              <a:rPr lang="ar-IQ" dirty="0"/>
              <a:t/>
            </a:r>
            <a:br>
              <a:rPr lang="ar-IQ" dirty="0"/>
            </a:br>
            <a:r>
              <a:rPr lang="ar-IQ" dirty="0"/>
              <a:t/>
            </a:r>
            <a:br>
              <a:rPr lang="ar-IQ" dirty="0"/>
            </a:br>
            <a:r>
              <a:rPr lang="ar-IQ" dirty="0">
                <a:solidFill>
                  <a:srgbClr val="202124"/>
                </a:solidFill>
                <a:latin typeface="Roboto"/>
              </a:rPr>
              <a:t>كان القرآن الكريم من أهم العوامل التي طبعت بحوث البلاغة بطابع أدبي يعتمد على الذوق الرفيع قبل اعتماده على التحديد والتقسيم، وكان للكتاب والشعراء أثر واضح في البلاغة لما امتازوا به من أدب غزير وذوق سليم، وكانت نتيجة تلك العوامل أن اتجهت البلاغة منذ عهد مبكر اتجاها أدبياً، وسلكت طريقاً بعيداً عن المدرسة الكلامية.</a:t>
            </a:r>
            <a:endParaRPr lang="ar-IQ" dirty="0"/>
          </a:p>
        </p:txBody>
      </p:sp>
    </p:spTree>
    <p:extLst>
      <p:ext uri="{BB962C8B-B14F-4D97-AF65-F5344CB8AC3E}">
        <p14:creationId xmlns:p14="http://schemas.microsoft.com/office/powerpoint/2010/main" val="69161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خصائص المدرسة الأدبية</a:t>
            </a:r>
            <a:endParaRPr lang="ar-IQ" b="1" dirty="0"/>
          </a:p>
        </p:txBody>
      </p:sp>
      <p:sp>
        <p:nvSpPr>
          <p:cNvPr id="3" name="عنصر نائب للمحتوى 2"/>
          <p:cNvSpPr>
            <a:spLocks noGrp="1"/>
          </p:cNvSpPr>
          <p:nvPr>
            <p:ph idx="1"/>
          </p:nvPr>
        </p:nvSpPr>
        <p:spPr/>
        <p:txBody>
          <a:bodyPr>
            <a:normAutofit fontScale="85000" lnSpcReduction="20000"/>
          </a:bodyPr>
          <a:lstStyle/>
          <a:p>
            <a:pPr>
              <a:buFont typeface="Arial"/>
              <a:buChar char="•"/>
            </a:pPr>
            <a:r>
              <a:rPr lang="ar-IQ" dirty="0">
                <a:solidFill>
                  <a:srgbClr val="202124"/>
                </a:solidFill>
                <a:latin typeface="Roboto"/>
              </a:rPr>
              <a:t>ومن أهم خصائصها التي تميزها من المدرسة </a:t>
            </a:r>
            <a:r>
              <a:rPr lang="ar-IQ" dirty="0" smtClean="0">
                <a:solidFill>
                  <a:srgbClr val="202124"/>
                </a:solidFill>
                <a:latin typeface="Roboto"/>
              </a:rPr>
              <a:t>الأخرى:</a:t>
            </a:r>
            <a:r>
              <a:rPr lang="ar-IQ" dirty="0"/>
              <a:t/>
            </a:r>
            <a:br>
              <a:rPr lang="ar-IQ" dirty="0"/>
            </a:br>
            <a:r>
              <a:rPr lang="ar-IQ" dirty="0"/>
              <a:t/>
            </a:r>
            <a:br>
              <a:rPr lang="ar-IQ" dirty="0"/>
            </a:br>
            <a:r>
              <a:rPr lang="ar-IQ" dirty="0" smtClean="0"/>
              <a:t>1- </a:t>
            </a:r>
            <a:r>
              <a:rPr lang="ar-IQ" dirty="0" smtClean="0">
                <a:solidFill>
                  <a:srgbClr val="202124"/>
                </a:solidFill>
                <a:latin typeface="Roboto"/>
              </a:rPr>
              <a:t>انها </a:t>
            </a:r>
            <a:r>
              <a:rPr lang="ar-IQ" dirty="0">
                <a:solidFill>
                  <a:srgbClr val="202124"/>
                </a:solidFill>
                <a:latin typeface="Roboto"/>
              </a:rPr>
              <a:t>لم تهتم كثيراً بالتحديد </a:t>
            </a:r>
            <a:r>
              <a:rPr lang="ar-IQ" dirty="0" smtClean="0">
                <a:solidFill>
                  <a:srgbClr val="202124"/>
                </a:solidFill>
                <a:latin typeface="Roboto"/>
              </a:rPr>
              <a:t>والتقسيم.</a:t>
            </a:r>
            <a:endParaRPr lang="ar-IQ" dirty="0" smtClean="0"/>
          </a:p>
          <a:p>
            <a:pPr>
              <a:buFont typeface="Arial"/>
              <a:buChar char="•"/>
            </a:pPr>
            <a:r>
              <a:rPr lang="ar-IQ" dirty="0" smtClean="0">
                <a:solidFill>
                  <a:srgbClr val="202124"/>
                </a:solidFill>
                <a:latin typeface="Roboto"/>
              </a:rPr>
              <a:t>2-الالتزام </a:t>
            </a:r>
            <a:r>
              <a:rPr lang="ar-IQ" dirty="0">
                <a:solidFill>
                  <a:srgbClr val="202124"/>
                </a:solidFill>
                <a:latin typeface="Roboto"/>
              </a:rPr>
              <a:t>بالتصحيح التام للأصول المنطقية</a:t>
            </a:r>
            <a:r>
              <a:rPr lang="ar-IQ" dirty="0" smtClean="0">
                <a:solidFill>
                  <a:srgbClr val="202124"/>
                </a:solidFill>
                <a:latin typeface="Roboto"/>
              </a:rPr>
              <a:t>.</a:t>
            </a:r>
          </a:p>
          <a:p>
            <a:pPr>
              <a:buFont typeface="Arial"/>
              <a:buChar char="•"/>
            </a:pPr>
            <a:r>
              <a:rPr lang="ar-IQ" dirty="0" smtClean="0">
                <a:solidFill>
                  <a:srgbClr val="202124"/>
                </a:solidFill>
                <a:latin typeface="Roboto"/>
              </a:rPr>
              <a:t>3-م </a:t>
            </a:r>
            <a:r>
              <a:rPr lang="ar-IQ" dirty="0">
                <a:solidFill>
                  <a:srgbClr val="202124"/>
                </a:solidFill>
                <a:latin typeface="Roboto"/>
              </a:rPr>
              <a:t>تهتم باقتباس المنطقيات ومسائل الفلسفة، بل تركتها وحملت عليها وحاربتها</a:t>
            </a:r>
            <a:r>
              <a:rPr lang="ar-IQ" dirty="0" smtClean="0">
                <a:solidFill>
                  <a:srgbClr val="202124"/>
                </a:solidFill>
                <a:latin typeface="Roboto"/>
              </a:rPr>
              <a:t>.</a:t>
            </a:r>
          </a:p>
          <a:p>
            <a:pPr>
              <a:buFont typeface="Arial"/>
              <a:buChar char="•"/>
            </a:pPr>
            <a:r>
              <a:rPr lang="ar-IQ" dirty="0" smtClean="0">
                <a:solidFill>
                  <a:srgbClr val="202124"/>
                </a:solidFill>
                <a:latin typeface="Roboto"/>
              </a:rPr>
              <a:t>4-استعمال </a:t>
            </a:r>
            <a:r>
              <a:rPr lang="ar-IQ" dirty="0">
                <a:solidFill>
                  <a:srgbClr val="202124"/>
                </a:solidFill>
                <a:latin typeface="Roboto"/>
              </a:rPr>
              <a:t>المقاييس الفنية في الحكم على الأدب، ولذلك نجدها مرة تستطيع التعليل ومرة لا تستطيع ذلك، وترجعه الى الذوق والاحساس الفني</a:t>
            </a:r>
            <a:r>
              <a:rPr lang="ar-IQ" dirty="0" smtClean="0">
                <a:solidFill>
                  <a:srgbClr val="202124"/>
                </a:solidFill>
                <a:latin typeface="Roboto"/>
              </a:rPr>
              <a:t>.</a:t>
            </a:r>
          </a:p>
          <a:p>
            <a:pPr>
              <a:buFont typeface="Arial"/>
              <a:buChar char="•"/>
            </a:pPr>
            <a:r>
              <a:rPr lang="ar-IQ" dirty="0" smtClean="0">
                <a:solidFill>
                  <a:srgbClr val="202124"/>
                </a:solidFill>
                <a:latin typeface="Roboto"/>
              </a:rPr>
              <a:t>5-ومن </a:t>
            </a:r>
            <a:r>
              <a:rPr lang="ar-IQ" dirty="0">
                <a:solidFill>
                  <a:srgbClr val="202124"/>
                </a:solidFill>
                <a:latin typeface="Roboto"/>
              </a:rPr>
              <a:t>ذلك أن اسلوب كتبها سهل لا يحتاج الى عناء كبير في فهمه كما يحتاج في قراءة كتب المدرسة الأخرى</a:t>
            </a:r>
            <a:r>
              <a:rPr lang="ar-IQ" dirty="0" smtClean="0">
                <a:solidFill>
                  <a:srgbClr val="202124"/>
                </a:solidFill>
                <a:latin typeface="Roboto"/>
              </a:rPr>
              <a:t>.</a:t>
            </a:r>
          </a:p>
          <a:p>
            <a:pPr>
              <a:buFont typeface="Arial"/>
              <a:buChar char="•"/>
            </a:pPr>
            <a:r>
              <a:rPr lang="ar-IQ" dirty="0" smtClean="0">
                <a:solidFill>
                  <a:srgbClr val="202124"/>
                </a:solidFill>
                <a:latin typeface="Roboto"/>
              </a:rPr>
              <a:t>6-الإسراف </a:t>
            </a:r>
            <a:r>
              <a:rPr lang="ar-IQ" dirty="0">
                <a:solidFill>
                  <a:srgbClr val="202124"/>
                </a:solidFill>
                <a:latin typeface="Roboto"/>
              </a:rPr>
              <a:t>في ذكر الشواهد والأمثلة </a:t>
            </a:r>
            <a:r>
              <a:rPr lang="ar-IQ" dirty="0" smtClean="0">
                <a:solidFill>
                  <a:srgbClr val="202124"/>
                </a:solidFill>
                <a:latin typeface="Roboto"/>
              </a:rPr>
              <a:t>الكثيرة.</a:t>
            </a:r>
            <a:endParaRPr lang="ar-IQ" dirty="0">
              <a:solidFill>
                <a:srgbClr val="202124"/>
              </a:solidFill>
              <a:latin typeface="Roboto"/>
            </a:endParaRPr>
          </a:p>
          <a:p>
            <a:endParaRPr lang="ar-IQ" dirty="0"/>
          </a:p>
        </p:txBody>
      </p:sp>
    </p:spTree>
    <p:extLst>
      <p:ext uri="{BB962C8B-B14F-4D97-AF65-F5344CB8AC3E}">
        <p14:creationId xmlns:p14="http://schemas.microsoft.com/office/powerpoint/2010/main" val="477203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أهم أعلام ومصادر المدرسة الأدبية</a:t>
            </a:r>
            <a:endParaRPr lang="ar-IQ" b="1" dirty="0"/>
          </a:p>
        </p:txBody>
      </p:sp>
      <p:sp>
        <p:nvSpPr>
          <p:cNvPr id="3" name="عنصر نائب للمحتوى 2"/>
          <p:cNvSpPr>
            <a:spLocks noGrp="1"/>
          </p:cNvSpPr>
          <p:nvPr>
            <p:ph idx="1"/>
          </p:nvPr>
        </p:nvSpPr>
        <p:spPr/>
        <p:txBody>
          <a:bodyPr>
            <a:normAutofit fontScale="92500" lnSpcReduction="10000"/>
          </a:bodyPr>
          <a:lstStyle/>
          <a:p>
            <a:pPr>
              <a:buFont typeface="Arial"/>
              <a:buChar char="•"/>
            </a:pPr>
            <a:r>
              <a:rPr lang="ar-IQ" dirty="0" smtClean="0">
                <a:solidFill>
                  <a:srgbClr val="202124"/>
                </a:solidFill>
                <a:latin typeface="Roboto"/>
              </a:rPr>
              <a:t>1- (البديع</a:t>
            </a:r>
            <a:r>
              <a:rPr lang="ar-IQ" dirty="0">
                <a:solidFill>
                  <a:srgbClr val="202124"/>
                </a:solidFill>
                <a:latin typeface="Roboto"/>
              </a:rPr>
              <a:t>) لابن المعتز (ت ٢٩٦هـ).</a:t>
            </a:r>
          </a:p>
          <a:p>
            <a:pPr>
              <a:buFont typeface="Arial"/>
              <a:buChar char="•"/>
            </a:pPr>
            <a:r>
              <a:rPr lang="ar-IQ" dirty="0" smtClean="0">
                <a:solidFill>
                  <a:srgbClr val="202124"/>
                </a:solidFill>
                <a:latin typeface="Roboto"/>
              </a:rPr>
              <a:t>2- (الصناعتين</a:t>
            </a:r>
            <a:r>
              <a:rPr lang="ar-IQ" dirty="0">
                <a:solidFill>
                  <a:srgbClr val="202124"/>
                </a:solidFill>
                <a:latin typeface="Roboto"/>
              </a:rPr>
              <a:t>) لأبي هلال العسكري (ت ٣٩٥هـ)</a:t>
            </a:r>
            <a:r>
              <a:rPr lang="ar-IQ" dirty="0"/>
              <a:t/>
            </a:r>
            <a:br>
              <a:rPr lang="ar-IQ" dirty="0"/>
            </a:br>
            <a:r>
              <a:rPr lang="ar-IQ" dirty="0" smtClean="0"/>
              <a:t>3- </a:t>
            </a:r>
            <a:r>
              <a:rPr lang="ar-IQ" dirty="0" smtClean="0">
                <a:solidFill>
                  <a:srgbClr val="202124"/>
                </a:solidFill>
                <a:latin typeface="Roboto"/>
              </a:rPr>
              <a:t>العمدة </a:t>
            </a:r>
            <a:r>
              <a:rPr lang="ar-IQ" dirty="0">
                <a:solidFill>
                  <a:srgbClr val="202124"/>
                </a:solidFill>
                <a:latin typeface="Roboto"/>
              </a:rPr>
              <a:t>في محاسن الشعر وآدابه ونقده لابن رشيق القيرواني (ت ٤٥٦هـ).</a:t>
            </a:r>
          </a:p>
          <a:p>
            <a:pPr>
              <a:buFont typeface="Arial"/>
              <a:buChar char="•"/>
            </a:pPr>
            <a:r>
              <a:rPr lang="ar-IQ" dirty="0" smtClean="0">
                <a:solidFill>
                  <a:srgbClr val="202124"/>
                </a:solidFill>
                <a:latin typeface="Roboto"/>
              </a:rPr>
              <a:t>4- سر </a:t>
            </a:r>
            <a:r>
              <a:rPr lang="ar-IQ" dirty="0">
                <a:solidFill>
                  <a:srgbClr val="202124"/>
                </a:solidFill>
                <a:latin typeface="Roboto"/>
              </a:rPr>
              <a:t>الفصاحة لابن سنان الخفاجي (ت ٤٦٦هـ).</a:t>
            </a:r>
            <a:r>
              <a:rPr lang="ar-IQ" dirty="0"/>
              <a:t/>
            </a:r>
            <a:br>
              <a:rPr lang="ar-IQ" dirty="0"/>
            </a:br>
            <a:r>
              <a:rPr lang="ar-IQ" dirty="0"/>
              <a:t/>
            </a:r>
            <a:br>
              <a:rPr lang="ar-IQ" dirty="0"/>
            </a:br>
            <a:r>
              <a:rPr lang="ar-IQ" dirty="0" smtClean="0"/>
              <a:t>5- </a:t>
            </a:r>
            <a:r>
              <a:rPr lang="ar-IQ" dirty="0" smtClean="0">
                <a:solidFill>
                  <a:srgbClr val="202124"/>
                </a:solidFill>
                <a:latin typeface="Roboto"/>
              </a:rPr>
              <a:t>أسرار </a:t>
            </a:r>
            <a:r>
              <a:rPr lang="ar-IQ" dirty="0">
                <a:solidFill>
                  <a:srgbClr val="202124"/>
                </a:solidFill>
                <a:latin typeface="Roboto"/>
              </a:rPr>
              <a:t>البلاغة لعبد القاهر الجرجاني ( ٤٧١) أو (٤٧٤هـ).</a:t>
            </a:r>
            <a:r>
              <a:rPr lang="ar-IQ" dirty="0"/>
              <a:t/>
            </a:r>
            <a:br>
              <a:rPr lang="ar-IQ" dirty="0"/>
            </a:br>
            <a:r>
              <a:rPr lang="ar-IQ" dirty="0" smtClean="0"/>
              <a:t>6- </a:t>
            </a:r>
            <a:r>
              <a:rPr lang="ar-IQ" dirty="0" smtClean="0">
                <a:solidFill>
                  <a:srgbClr val="202124"/>
                </a:solidFill>
                <a:latin typeface="Roboto"/>
              </a:rPr>
              <a:t>المثل </a:t>
            </a:r>
            <a:r>
              <a:rPr lang="ar-IQ" dirty="0">
                <a:solidFill>
                  <a:srgbClr val="202124"/>
                </a:solidFill>
                <a:latin typeface="Roboto"/>
              </a:rPr>
              <a:t>السائر في أدب الكاتب والشاعر </a:t>
            </a:r>
            <a:r>
              <a:rPr lang="ar-IQ" dirty="0" smtClean="0">
                <a:solidFill>
                  <a:srgbClr val="202124"/>
                </a:solidFill>
                <a:latin typeface="Roboto"/>
              </a:rPr>
              <a:t>لضياء </a:t>
            </a:r>
            <a:r>
              <a:rPr lang="ar-IQ" dirty="0">
                <a:solidFill>
                  <a:srgbClr val="202124"/>
                </a:solidFill>
                <a:latin typeface="Roboto"/>
              </a:rPr>
              <a:t>الدين ابن الاثير (ت ٦٣٧هـ).</a:t>
            </a:r>
            <a:br>
              <a:rPr lang="ar-IQ" dirty="0">
                <a:solidFill>
                  <a:srgbClr val="202124"/>
                </a:solidFill>
                <a:latin typeface="Roboto"/>
              </a:rPr>
            </a:br>
            <a:endParaRPr lang="ar-IQ" dirty="0"/>
          </a:p>
        </p:txBody>
      </p:sp>
    </p:spTree>
    <p:extLst>
      <p:ext uri="{BB962C8B-B14F-4D97-AF65-F5344CB8AC3E}">
        <p14:creationId xmlns:p14="http://schemas.microsoft.com/office/powerpoint/2010/main" val="26001759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TotalTime>
  <Words>149</Words>
  <Application>Microsoft Office PowerPoint</Application>
  <PresentationFormat>On-screen Show (4:3)</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انقلاب</vt:lpstr>
      <vt:lpstr>مفاهيم بلاغية </vt:lpstr>
      <vt:lpstr>المدارس البلاغية</vt:lpstr>
      <vt:lpstr>المدرسة الكلامية</vt:lpstr>
      <vt:lpstr>خصائص المدرسة الكلامية</vt:lpstr>
      <vt:lpstr>أهم أعلام المدرسة الكلامية ومصادرها</vt:lpstr>
      <vt:lpstr>المدرسة الأدبية</vt:lpstr>
      <vt:lpstr>خصائص المدرسة الأدبية</vt:lpstr>
      <vt:lpstr>أهم أعلام ومصادر المدرسة الأدبية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Digital</dc:creator>
  <cp:lastModifiedBy>Maher</cp:lastModifiedBy>
  <cp:revision>3</cp:revision>
  <dcterms:created xsi:type="dcterms:W3CDTF">2025-03-01T15:15:02Z</dcterms:created>
  <dcterms:modified xsi:type="dcterms:W3CDTF">2026-09-09T09:45:13Z</dcterms:modified>
</cp:coreProperties>
</file>