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94CA532-4E5D-4E72-8292-EC69F84B0DB2}" type="datetimeFigureOut">
              <a:rPr lang="ar-IQ" smtClean="0"/>
              <a:t>26/03/1448</a:t>
            </a:fld>
            <a:endParaRPr lang="ar-IQ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IQ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4FC913D-285A-4772-A9B1-28D135CD29A1}" type="slidenum">
              <a:rPr lang="ar-IQ" smtClean="0"/>
              <a:t>‹#›</a:t>
            </a:fld>
            <a:endParaRPr lang="ar-IQ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النحو /المفعول له (لأجله)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err="1" smtClean="0"/>
              <a:t>م.د</a:t>
            </a:r>
            <a:r>
              <a:rPr lang="ar-IQ" dirty="0" smtClean="0"/>
              <a:t> سارة كاظم عبد الرضا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16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14000"/>
              </a:lnSpc>
            </a:pPr>
            <a:r>
              <a:rPr lang="ar-IQ" sz="1600" dirty="0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ينصب مفعولا له المصدر إن </a:t>
            </a:r>
            <a:r>
              <a:rPr lang="ar-IQ" sz="1600" dirty="0" smtClean="0">
                <a:solidFill>
                  <a:srgbClr val="FF0000"/>
                </a:solidFill>
                <a:effectLst/>
                <a:latin typeface="Simplified Arabic"/>
                <a:ea typeface="Calibri"/>
                <a:cs typeface="Arial"/>
              </a:rPr>
              <a:t>   </a:t>
            </a:r>
            <a:r>
              <a:rPr lang="ar-IQ" sz="1600" dirty="0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       أبان تعليلا ك (جد شكرا ودن)</a:t>
            </a:r>
            <a:r>
              <a:rPr lang="ar-IQ" sz="1600" dirty="0">
                <a:cs typeface="Arial"/>
              </a:rPr>
              <a:t/>
            </a:r>
            <a:br>
              <a:rPr lang="ar-IQ" sz="1600" dirty="0">
                <a:cs typeface="Arial"/>
              </a:rPr>
            </a:br>
            <a:r>
              <a:rPr lang="ar-IQ" sz="1600" dirty="0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وهو بما يعمل فيه متحــــــــــــــد           وقتا وفاعلا وإن شرط فقـــــــــــد</a:t>
            </a:r>
            <a:r>
              <a:rPr lang="ar-IQ" sz="1600" dirty="0">
                <a:cs typeface="Arial"/>
              </a:rPr>
              <a:t/>
            </a:r>
            <a:br>
              <a:rPr lang="ar-IQ" sz="1600" dirty="0">
                <a:cs typeface="Arial"/>
              </a:rPr>
            </a:br>
            <a:r>
              <a:rPr lang="ar-IQ" sz="1600" dirty="0" err="1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فاجرره</a:t>
            </a:r>
            <a:r>
              <a:rPr lang="ar-IQ" sz="1600" dirty="0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 بالحرف وليس يمتنع           مع الشروط: </a:t>
            </a:r>
            <a:r>
              <a:rPr lang="ar-IQ" sz="1600" dirty="0" err="1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كــــــــــلزهد</a:t>
            </a:r>
            <a:r>
              <a:rPr lang="ar-IQ" sz="1600" dirty="0" smtClean="0">
                <a:solidFill>
                  <a:srgbClr val="000000"/>
                </a:solidFill>
                <a:effectLst/>
                <a:latin typeface="Simplified Arabic"/>
                <a:ea typeface="Calibri"/>
                <a:cs typeface="Arial"/>
              </a:rPr>
              <a:t> ذا قنع</a:t>
            </a:r>
            <a:r>
              <a:rPr lang="ar-IQ" sz="1600" dirty="0">
                <a:cs typeface="Arial"/>
              </a:rPr>
              <a:t/>
            </a:r>
            <a:br>
              <a:rPr lang="ar-IQ" sz="1600" dirty="0">
                <a:cs typeface="Arial"/>
              </a:rPr>
            </a:br>
            <a:endParaRPr lang="ar-IQ" sz="1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1600" dirty="0"/>
              <a:t>المفعول له: المصدر </a:t>
            </a:r>
            <a:r>
              <a:rPr lang="ar-IQ" sz="1600" dirty="0" err="1"/>
              <a:t>المفهم</a:t>
            </a:r>
            <a:r>
              <a:rPr lang="ar-IQ" sz="1600" dirty="0"/>
              <a:t> علة المشارك لعامله في الوقت والفاعل نحو: جد شكرا فشكرا مصدر وهو مفهم للتعليل؛ لأنّ المعنى جد لأجل الشكر ومشارك لعامله وهو جد </a:t>
            </a:r>
            <a:r>
              <a:rPr lang="ar-IQ" sz="1600" dirty="0" err="1"/>
              <a:t>فى</a:t>
            </a:r>
            <a:r>
              <a:rPr lang="ar-IQ" sz="1600" dirty="0"/>
              <a:t> الوقت؛ لأنّ زمن الشكر هو زمن الجود ومشارك له في الفاعل؛ لأنّ فاعل الجود هو المخاطب وهو فاعل الشكر.</a:t>
            </a:r>
          </a:p>
          <a:p>
            <a:r>
              <a:rPr lang="ar-IQ" sz="1600" dirty="0"/>
              <a:t>  وكذلك ضربت ابني تأديبا فتأديبا مصدر وهو مفهم للتعليل إذ يصح أن يقع في جواب لم فعلت الضرب؟ وهو مشارك لضربت في الوقت والفاعل.</a:t>
            </a:r>
          </a:p>
          <a:p>
            <a:r>
              <a:rPr lang="ar-IQ" sz="1600" dirty="0"/>
              <a:t> وحكمه جواز النصب إن وجدت فيه هذه الشروط الثلاثة أعني المصدرية وإبانة التعليل واتحاده مع عامله في الوقت والفاعل.</a:t>
            </a:r>
          </a:p>
          <a:p>
            <a:r>
              <a:rPr lang="ar-IQ" sz="1600" dirty="0"/>
              <a:t>   فإن فقد شرط من هذه الشروط تعين جره بحرف التعليل وهو اللام أو من أو في أو الباء فمثال ما عدمت فيه المصدرية قولك: جئتك للسمن.</a:t>
            </a:r>
          </a:p>
          <a:p>
            <a:r>
              <a:rPr lang="ar-IQ" sz="1600" dirty="0"/>
              <a:t>    ومثال ما لم يتحد مع عامله في الوقت: جئتك اليوم للإكرام غدا, ومثال ما لم يتحد مع عامله في الفاعل: جاء زيد لإكرام عمرو له ولا يمتنع الجر بالحرف مع استكمال الشروط نحو: هذا قنع لزهد.</a:t>
            </a:r>
          </a:p>
          <a:p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227571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IQ" sz="1600" dirty="0"/>
              <a:t>وقل أن يصحبها المجرد     والعكس في مصحوب أل وأنشدوا</a:t>
            </a:r>
            <a:br>
              <a:rPr lang="ar-IQ" sz="1600" dirty="0"/>
            </a:br>
            <a:r>
              <a:rPr lang="ar-IQ" sz="1600" dirty="0"/>
              <a:t>             لا أقعد الجبن عن الهيجاء     ولو توالت زمر الأعــــــــــــــــــــــــــداء</a:t>
            </a:r>
            <a:br>
              <a:rPr lang="ar-IQ" sz="1600" dirty="0"/>
            </a:br>
            <a:r>
              <a:rPr lang="ar-IQ" sz="1600" dirty="0"/>
              <a:t> </a:t>
            </a:r>
            <a:br>
              <a:rPr lang="ar-IQ" sz="1600" dirty="0"/>
            </a:br>
            <a:endParaRPr lang="ar-IQ" sz="1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1600" dirty="0"/>
              <a:t>المفعول له المستكمل للشروط المتقدمة له ثلاثة أحوال:</a:t>
            </a:r>
          </a:p>
          <a:p>
            <a:r>
              <a:rPr lang="ar-IQ" sz="1600" dirty="0"/>
              <a:t>أحدها: أن يكون مجردا عن الألف واللام والإضافة</a:t>
            </a:r>
          </a:p>
          <a:p>
            <a:r>
              <a:rPr lang="ar-IQ" sz="1600" dirty="0"/>
              <a:t>والثاني: أن يكون محلى بالألف واللام</a:t>
            </a:r>
          </a:p>
          <a:p>
            <a:r>
              <a:rPr lang="ar-IQ" sz="1600" dirty="0"/>
              <a:t>والثالث: أن يكون مضافا</a:t>
            </a:r>
          </a:p>
          <a:p>
            <a:r>
              <a:rPr lang="ar-IQ" sz="1600" dirty="0"/>
              <a:t>    وكلّها يجوز أن تجر بحرف التعليل لكن الأكثر فيما تجرد عن الألف واللام والإضافة النصب نحو: ضربت ابني تأديبا ويجوز جره فتقول ضربت ابني لتأديب.</a:t>
            </a:r>
          </a:p>
          <a:p>
            <a:r>
              <a:rPr lang="ar-IQ" sz="1600" dirty="0"/>
              <a:t>وما صحب الألف واللام بعكس المجرد فالأكثر جره ويجوز النصب ف ضربت ابني للتأديب أكثر من ضربت ابني التأديب.</a:t>
            </a:r>
          </a:p>
          <a:p>
            <a:r>
              <a:rPr lang="ar-IQ" sz="1600" dirty="0"/>
              <a:t> وممّا جاء فيه منصوبا قول الشاعر :</a:t>
            </a:r>
          </a:p>
          <a:p>
            <a:r>
              <a:rPr lang="ar-IQ" sz="1600" dirty="0"/>
              <a:t>لا أقعد الجبن عن الهيجاء     ولو توالت زمر الأعداء</a:t>
            </a:r>
          </a:p>
          <a:p>
            <a:r>
              <a:rPr lang="ar-IQ" sz="1600" dirty="0"/>
              <a:t> الشاهد فيه: قوله: الجبن إذ  وقع مفعولا لأجله، ونصبه مع كونه محلى بأل.</a:t>
            </a:r>
          </a:p>
          <a:p>
            <a:r>
              <a:rPr lang="ar-IQ" sz="1600" dirty="0"/>
              <a:t>وقول الشاعر:</a:t>
            </a:r>
          </a:p>
          <a:p>
            <a:r>
              <a:rPr lang="ar-IQ" sz="1600" dirty="0"/>
              <a:t>فليت لي بهم قوما إذا ركبوا      شنوا الإغارة فرسانا وركبانا</a:t>
            </a:r>
          </a:p>
          <a:p>
            <a:r>
              <a:rPr lang="ar-IQ" sz="1600" dirty="0"/>
              <a:t>الشاهد فيه: قوله الاغارة إذ وقع مفعولا لأجله منصوبا مع اقترانه بأل</a:t>
            </a:r>
            <a:r>
              <a:rPr lang="ar-IQ" sz="1600" dirty="0" smtClean="0"/>
              <a:t>.</a:t>
            </a:r>
          </a:p>
          <a:p>
            <a:endParaRPr lang="ar-IQ" sz="1600" dirty="0"/>
          </a:p>
          <a:p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52416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1600" dirty="0"/>
              <a:t> </a:t>
            </a:r>
            <a:r>
              <a:rPr lang="ar-IQ" sz="1600" dirty="0" smtClean="0"/>
              <a:t> </a:t>
            </a:r>
          </a:p>
          <a:p>
            <a:endParaRPr lang="ar-IQ" sz="1600" dirty="0"/>
          </a:p>
          <a:p>
            <a:r>
              <a:rPr lang="ar-IQ" sz="1600" dirty="0" smtClean="0"/>
              <a:t>وأمّا </a:t>
            </a:r>
            <a:r>
              <a:rPr lang="ar-IQ" sz="1600" dirty="0"/>
              <a:t>المضاف فيجوز فيه الأمران النصب والجر على السواء فتقول: ضربت ابني تأديبَه ولتأديبِه, وممّا جاء منصوبا قوله تعالى: {يَجْعَلُونَ أَصَابِعَهُمْ فِي آذَانِهِمْ مِنَ الصَّوَاعِقِ حَذَرَ الْمَوْتِ} ومنه قوله:</a:t>
            </a:r>
          </a:p>
          <a:p>
            <a:endParaRPr lang="ar-IQ" sz="1600" dirty="0" smtClean="0"/>
          </a:p>
          <a:p>
            <a:endParaRPr lang="ar-IQ" sz="1600" dirty="0"/>
          </a:p>
          <a:p>
            <a:r>
              <a:rPr lang="ar-IQ" sz="1600" dirty="0" smtClean="0"/>
              <a:t>وأغفر </a:t>
            </a:r>
            <a:r>
              <a:rPr lang="ar-IQ" sz="1600" dirty="0"/>
              <a:t>عوراء الكريم ادخاره      وأعرض عن شتم اللئيم تكرما</a:t>
            </a:r>
          </a:p>
          <a:p>
            <a:r>
              <a:rPr lang="ar-IQ" sz="1600" dirty="0"/>
              <a:t>الشاهد فيه: قوله ادخاره إذ وقع مفعولا لأجله منصوبا مع أنّه مضاف للضمير ولو جره باللام فقال: لادخاره؛ لكان سائغا مقبولا.</a:t>
            </a:r>
          </a:p>
          <a:p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3548112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</TotalTime>
  <Words>416</Words>
  <Application>Microsoft Office PowerPoint</Application>
  <PresentationFormat>عرض على الشاشة (3:4)‏</PresentationFormat>
  <Paragraphs>28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انقلاب</vt:lpstr>
      <vt:lpstr>النحو /المفعول له (لأجله)</vt:lpstr>
      <vt:lpstr>ينصب مفعولا له المصدر إن           أبان تعليلا ك (جد شكرا ودن) وهو بما يعمل فيه متحــــــــــــــد           وقتا وفاعلا وإن شرط فقـــــــــــد فاجرره بالحرف وليس يمتنع           مع الشروط: كــــــــــلزهد ذا قنع </vt:lpstr>
      <vt:lpstr>وقل أن يصحبها المجرد     والعكس في مصحوب أل وأنشدوا              لا أقعد الجبن عن الهيجاء     ولو توالت زمر الأعــــــــــــــــــــــــــداء   </vt:lpstr>
      <vt:lpstr>عرض تقديمي في PowerPoint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النحو /المفعول له (لأجله)</dc:title>
  <dc:creator>Maher</dc:creator>
  <cp:lastModifiedBy>Maher</cp:lastModifiedBy>
  <cp:revision>1</cp:revision>
  <dcterms:created xsi:type="dcterms:W3CDTF">2026-09-08T09:12:33Z</dcterms:created>
  <dcterms:modified xsi:type="dcterms:W3CDTF">2026-09-08T09:18:54Z</dcterms:modified>
</cp:coreProperties>
</file>