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عنوان 28"/>
          <p:cNvSpPr>
            <a:spLocks noGrp="1"/>
          </p:cNvSpPr>
          <p:nvPr>
            <p:ph type="ctrTitle"/>
          </p:nvPr>
        </p:nvSpPr>
        <p:spPr>
          <a:xfrm>
            <a:off x="381000" y="4853411"/>
            <a:ext cx="8458200" cy="1222375"/>
          </a:xfrm>
        </p:spPr>
        <p:txBody>
          <a:bodyPr anchor="t"/>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16" name="عنصر نائب للتاريخ 15"/>
          <p:cNvSpPr>
            <a:spLocks noGrp="1"/>
          </p:cNvSpPr>
          <p:nvPr>
            <p:ph type="dt" sz="half" idx="10"/>
          </p:nvPr>
        </p:nvSpPr>
        <p:spPr/>
        <p:txBody>
          <a:bodyPr/>
          <a:lstStyle/>
          <a:p>
            <a:fld id="{83694345-C76B-4A8C-9FC9-E930889BEEC9}" type="datetimeFigureOut">
              <a:rPr lang="en-US" smtClean="0"/>
              <a:t>5/2/2026</a:t>
            </a:fld>
            <a:endParaRPr lang="en-US"/>
          </a:p>
        </p:txBody>
      </p:sp>
      <p:sp>
        <p:nvSpPr>
          <p:cNvPr id="2" name="عنصر نائب للتذييل 1"/>
          <p:cNvSpPr>
            <a:spLocks noGrp="1"/>
          </p:cNvSpPr>
          <p:nvPr>
            <p:ph type="ftr" sz="quarter" idx="11"/>
          </p:nvPr>
        </p:nvSpPr>
        <p:spPr/>
        <p:txBody>
          <a:bodyPr/>
          <a:lstStyle/>
          <a:p>
            <a:endParaRPr lang="en-US"/>
          </a:p>
        </p:txBody>
      </p:sp>
      <p:sp>
        <p:nvSpPr>
          <p:cNvPr id="15" name="عنصر نائب لرقم الشريحة 14"/>
          <p:cNvSpPr>
            <a:spLocks noGrp="1"/>
          </p:cNvSpPr>
          <p:nvPr>
            <p:ph type="sldNum" sz="quarter" idx="12"/>
          </p:nvPr>
        </p:nvSpPr>
        <p:spPr>
          <a:xfrm>
            <a:off x="8229600" y="6473952"/>
            <a:ext cx="758952" cy="246888"/>
          </a:xfrm>
        </p:spPr>
        <p:txBody>
          <a:bodyPr/>
          <a:lstStyle/>
          <a:p>
            <a:fld id="{24CB0D6C-DB9C-48D7-9484-76138E3B645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2" name="عنوان 21"/>
          <p:cNvSpPr>
            <a:spLocks noGrp="1"/>
          </p:cNvSpPr>
          <p:nvPr>
            <p:ph type="title"/>
          </p:nvPr>
        </p:nvSpPr>
        <p:spPr/>
        <p:txBody>
          <a:bodyPr/>
          <a:lstStyle/>
          <a:p>
            <a:r>
              <a:rPr kumimoji="0" lang="ar-SA" smtClean="0"/>
              <a:t>انقر لتحرير نمط العنوان الرئيسي</a:t>
            </a:r>
            <a:endParaRPr kumimoji="0" lang="en-US"/>
          </a:p>
        </p:txBody>
      </p:sp>
      <p:sp>
        <p:nvSpPr>
          <p:cNvPr id="27" name="عنصر نائب للمحتوى 26"/>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83694345-C76B-4A8C-9FC9-E930889BEEC9}" type="datetimeFigureOut">
              <a:rPr lang="en-US" smtClean="0"/>
              <a:t>5/2/2026</a:t>
            </a:fld>
            <a:endParaRPr lang="en-US"/>
          </a:p>
        </p:txBody>
      </p:sp>
      <p:sp>
        <p:nvSpPr>
          <p:cNvPr id="19" name="عنصر نائب للتذييل 18"/>
          <p:cNvSpPr>
            <a:spLocks noGrp="1"/>
          </p:cNvSpPr>
          <p:nvPr>
            <p:ph type="ftr" sz="quarter" idx="11"/>
          </p:nvPr>
        </p:nvSpPr>
        <p:spPr>
          <a:xfrm>
            <a:off x="3581400" y="76200"/>
            <a:ext cx="2895600" cy="288925"/>
          </a:xfrm>
        </p:spPr>
        <p:txBody>
          <a:bodyPr/>
          <a:lstStyle/>
          <a:p>
            <a:endParaRPr lang="en-US"/>
          </a:p>
        </p:txBody>
      </p:sp>
      <p:sp>
        <p:nvSpPr>
          <p:cNvPr id="16" name="عنصر نائب لرقم الشريحة 15"/>
          <p:cNvSpPr>
            <a:spLocks noGrp="1"/>
          </p:cNvSpPr>
          <p:nvPr>
            <p:ph type="sldNum" sz="quarter" idx="12"/>
          </p:nvPr>
        </p:nvSpPr>
        <p:spPr>
          <a:xfrm>
            <a:off x="8229600" y="6473952"/>
            <a:ext cx="758952" cy="246888"/>
          </a:xfrm>
        </p:spPr>
        <p:txBody>
          <a:bodyPr/>
          <a:lstStyle/>
          <a:p>
            <a:fld id="{24CB0D6C-DB9C-48D7-9484-76138E3B645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لنص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19" name="عنصر نائب للتاريخ 18"/>
          <p:cNvSpPr>
            <a:spLocks noGrp="1"/>
          </p:cNvSpPr>
          <p:nvPr>
            <p:ph type="dt" sz="half" idx="10"/>
          </p:nvPr>
        </p:nvSpPr>
        <p:spPr/>
        <p:txBody>
          <a:bodyPr/>
          <a:lstStyle/>
          <a:p>
            <a:fld id="{83694345-C76B-4A8C-9FC9-E930889BEEC9}" type="datetimeFigureOut">
              <a:rPr lang="en-US" smtClean="0"/>
              <a:t>5/2/2026</a:t>
            </a:fld>
            <a:endParaRPr lang="en-US"/>
          </a:p>
        </p:txBody>
      </p:sp>
      <p:sp>
        <p:nvSpPr>
          <p:cNvPr id="11" name="عنصر نائب للتذييل 10"/>
          <p:cNvSpPr>
            <a:spLocks noGrp="1"/>
          </p:cNvSpPr>
          <p:nvPr>
            <p:ph type="ftr" sz="quarter" idx="11"/>
          </p:nvPr>
        </p:nvSpPr>
        <p:spPr/>
        <p:txBody>
          <a:bodyPr/>
          <a:lstStyle/>
          <a:p>
            <a:endParaRPr lang="en-US"/>
          </a:p>
        </p:txBody>
      </p:sp>
      <p:sp>
        <p:nvSpPr>
          <p:cNvPr id="16" name="عنصر نائب لرقم الشريحة 15"/>
          <p:cNvSpPr>
            <a:spLocks noGrp="1"/>
          </p:cNvSpPr>
          <p:nvPr>
            <p:ph type="sldNum" sz="quarter" idx="12"/>
          </p:nvPr>
        </p:nvSpPr>
        <p:spPr/>
        <p:txBody>
          <a:bodyPr/>
          <a:lstStyle/>
          <a:p>
            <a:fld id="{24CB0D6C-DB9C-48D7-9484-76138E3B645D}" type="slidenum">
              <a:rPr lang="en-US" smtClean="0"/>
              <a:t>‹#›</a:t>
            </a:fld>
            <a:endParaRPr lang="en-US"/>
          </a:p>
        </p:txBody>
      </p:sp>
      <p:sp>
        <p:nvSpPr>
          <p:cNvPr id="8" name="عنوان 7"/>
          <p:cNvSpPr>
            <a:spLocks noGrp="1"/>
          </p:cNvSpPr>
          <p:nvPr>
            <p:ph type="title"/>
          </p:nvPr>
        </p:nvSpPr>
        <p:spPr>
          <a:xfrm>
            <a:off x="180475" y="2947085"/>
            <a:ext cx="8686800" cy="1184825"/>
          </a:xfrm>
        </p:spPr>
        <p:txBody>
          <a:bodyPr rtlCol="0" anchor="t"/>
          <a:lstStyle>
            <a:lvl1pPr algn="r">
              <a:defRPr/>
            </a:lvl1pPr>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0" name="عنوان 1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4" name="عنصر نائب للمحتوى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0"/>
          </p:nvPr>
        </p:nvSpPr>
        <p:spPr/>
        <p:txBody>
          <a:bodyPr/>
          <a:lstStyle/>
          <a:p>
            <a:fld id="{83694345-C76B-4A8C-9FC9-E930889BEEC9}" type="datetimeFigureOut">
              <a:rPr lang="en-US" smtClean="0"/>
              <a:t>5/2/2026</a:t>
            </a:fld>
            <a:endParaRPr lang="en-US"/>
          </a:p>
        </p:txBody>
      </p:sp>
      <p:sp>
        <p:nvSpPr>
          <p:cNvPr id="10" name="عنصر نائب للتذييل 9"/>
          <p:cNvSpPr>
            <a:spLocks noGrp="1"/>
          </p:cNvSpPr>
          <p:nvPr>
            <p:ph type="ftr" sz="quarter" idx="11"/>
          </p:nvPr>
        </p:nvSpPr>
        <p:spPr/>
        <p:txBody>
          <a:bodyPr/>
          <a:lstStyle/>
          <a:p>
            <a:endParaRPr lang="en-US"/>
          </a:p>
        </p:txBody>
      </p:sp>
      <p:sp>
        <p:nvSpPr>
          <p:cNvPr id="31" name="عنصر نائب لرقم الشريحة 30"/>
          <p:cNvSpPr>
            <a:spLocks noGrp="1"/>
          </p:cNvSpPr>
          <p:nvPr>
            <p:ph type="sldNum" sz="quarter" idx="12"/>
          </p:nvPr>
        </p:nvSpPr>
        <p:spPr/>
        <p:txBody>
          <a:bodyPr/>
          <a:lstStyle/>
          <a:p>
            <a:fld id="{24CB0D6C-DB9C-48D7-9484-76138E3B645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9" name="عنوان 28"/>
          <p:cNvSpPr>
            <a:spLocks noGrp="1"/>
          </p:cNvSpPr>
          <p:nvPr>
            <p:ph type="title"/>
          </p:nvPr>
        </p:nvSpPr>
        <p:spPr>
          <a:xfrm>
            <a:off x="304800" y="5410200"/>
            <a:ext cx="8610600" cy="882650"/>
          </a:xfrm>
        </p:spPr>
        <p:txBody>
          <a:bodyPr anchor="ctr"/>
          <a:lstStyle>
            <a:lvl1pPr>
              <a:defRPr/>
            </a:lvl1p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25" name="عنصر نائب للنص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8" name="عنصر نائب للمحتوى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0" name="عنصر نائب للتاريخ 9"/>
          <p:cNvSpPr>
            <a:spLocks noGrp="1"/>
          </p:cNvSpPr>
          <p:nvPr>
            <p:ph type="dt" sz="half" idx="10"/>
          </p:nvPr>
        </p:nvSpPr>
        <p:spPr/>
        <p:txBody>
          <a:bodyPr/>
          <a:lstStyle/>
          <a:p>
            <a:fld id="{83694345-C76B-4A8C-9FC9-E930889BEEC9}" type="datetimeFigureOut">
              <a:rPr lang="en-US" smtClean="0"/>
              <a:t>5/2/2026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a:xfrm>
            <a:off x="8229600" y="6477000"/>
            <a:ext cx="762000" cy="246888"/>
          </a:xfrm>
        </p:spPr>
        <p:txBody>
          <a:bodyPr/>
          <a:lstStyle/>
          <a:p>
            <a:fld id="{24CB0D6C-DB9C-48D7-9484-76138E3B645D}" type="slidenum">
              <a:rPr lang="en-US" smtClean="0"/>
              <a:t>‹#›</a:t>
            </a:fld>
            <a:endParaRPr lang="en-US"/>
          </a:p>
        </p:txBody>
      </p:sp>
      <p:sp>
        <p:nvSpPr>
          <p:cNvPr id="11" name="رابط مستقيم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0" name="عنوان 29"/>
          <p:cNvSpPr>
            <a:spLocks noGrp="1"/>
          </p:cNvSpPr>
          <p:nvPr>
            <p:ph type="title"/>
          </p:nvPr>
        </p:nvSpPr>
        <p:spPr>
          <a:xfrm>
            <a:off x="301752" y="457200"/>
            <a:ext cx="8686800" cy="841248"/>
          </a:xfrm>
        </p:spPr>
        <p:txBody>
          <a:bodyPr/>
          <a:lstStyle/>
          <a:p>
            <a:r>
              <a:rPr kumimoji="0" lang="ar-SA" smtClean="0"/>
              <a:t>انقر لتحرير نمط العنوان الرئيسي</a:t>
            </a:r>
            <a:endParaRPr kumimoji="0" lang="en-US"/>
          </a:p>
        </p:txBody>
      </p:sp>
      <p:sp>
        <p:nvSpPr>
          <p:cNvPr id="12" name="عنصر نائب للتاريخ 11"/>
          <p:cNvSpPr>
            <a:spLocks noGrp="1"/>
          </p:cNvSpPr>
          <p:nvPr>
            <p:ph type="dt" sz="half" idx="10"/>
          </p:nvPr>
        </p:nvSpPr>
        <p:spPr/>
        <p:txBody>
          <a:bodyPr/>
          <a:lstStyle/>
          <a:p>
            <a:fld id="{83694345-C76B-4A8C-9FC9-E930889BEEC9}" type="datetimeFigureOut">
              <a:rPr lang="en-US" smtClean="0"/>
              <a:t>5/2/2026</a:t>
            </a:fld>
            <a:endParaRPr lang="en-US"/>
          </a:p>
        </p:txBody>
      </p:sp>
      <p:sp>
        <p:nvSpPr>
          <p:cNvPr id="21" name="عنصر نائب للتذييل 20"/>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4CB0D6C-DB9C-48D7-9484-76138E3B645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p>
            <a:fld id="{83694345-C76B-4A8C-9FC9-E930889BEEC9}" type="datetimeFigureOut">
              <a:rPr lang="en-US" smtClean="0"/>
              <a:t>5/2/2026</a:t>
            </a:fld>
            <a:endParaRPr lang="en-US"/>
          </a:p>
        </p:txBody>
      </p:sp>
      <p:sp>
        <p:nvSpPr>
          <p:cNvPr id="24" name="عنصر نائب للتذييل 23"/>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4CB0D6C-DB9C-48D7-9484-76138E3B645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رابط مستقيم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عنوان 11"/>
          <p:cNvSpPr>
            <a:spLocks noGrp="1"/>
          </p:cNvSpPr>
          <p:nvPr>
            <p:ph type="title"/>
          </p:nvPr>
        </p:nvSpPr>
        <p:spPr>
          <a:xfrm>
            <a:off x="457200" y="5486400"/>
            <a:ext cx="8458200" cy="520700"/>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14" name="عنصر نائب للمحتوى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5" name="عنصر نائب للتاريخ 24"/>
          <p:cNvSpPr>
            <a:spLocks noGrp="1"/>
          </p:cNvSpPr>
          <p:nvPr>
            <p:ph type="dt" sz="half" idx="10"/>
          </p:nvPr>
        </p:nvSpPr>
        <p:spPr/>
        <p:txBody>
          <a:bodyPr/>
          <a:lstStyle/>
          <a:p>
            <a:fld id="{83694345-C76B-4A8C-9FC9-E930889BEEC9}" type="datetimeFigureOut">
              <a:rPr lang="en-US" smtClean="0"/>
              <a:t>5/2/2026</a:t>
            </a:fld>
            <a:endParaRPr lang="en-US"/>
          </a:p>
        </p:txBody>
      </p:sp>
      <p:sp>
        <p:nvSpPr>
          <p:cNvPr id="29" name="عنصر نائب للتذييل 28"/>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24CB0D6C-DB9C-48D7-9484-76138E3B645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3" name="عنصر نائب للصورة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ar-SA" smtClean="0"/>
              <a:t>انقر فوق الأيقونة لإضافة صورة</a:t>
            </a:r>
            <a:endParaRPr kumimoji="0" lang="en-US" dirty="0"/>
          </a:p>
        </p:txBody>
      </p:sp>
      <p:sp>
        <p:nvSpPr>
          <p:cNvPr id="7" name="عنصر نائب للتاريخ 6"/>
          <p:cNvSpPr>
            <a:spLocks noGrp="1"/>
          </p:cNvSpPr>
          <p:nvPr>
            <p:ph type="dt" sz="half" idx="10"/>
          </p:nvPr>
        </p:nvSpPr>
        <p:spPr/>
        <p:txBody>
          <a:bodyPr/>
          <a:lstStyle/>
          <a:p>
            <a:fld id="{83694345-C76B-4A8C-9FC9-E930889BEEC9}" type="datetimeFigureOut">
              <a:rPr lang="en-US" smtClean="0"/>
              <a:t>5/2/2026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31" name="عنصر نائب لرقم الشريحة 30"/>
          <p:cNvSpPr>
            <a:spLocks noGrp="1"/>
          </p:cNvSpPr>
          <p:nvPr>
            <p:ph type="sldNum" sz="quarter" idx="12"/>
          </p:nvPr>
        </p:nvSpPr>
        <p:spPr/>
        <p:txBody>
          <a:bodyPr/>
          <a:lstStyle/>
          <a:p>
            <a:fld id="{24CB0D6C-DB9C-48D7-9484-76138E3B645D}" type="slidenum">
              <a:rPr lang="en-US" smtClean="0"/>
              <a:t>‹#›</a:t>
            </a:fld>
            <a:endParaRPr lang="en-US"/>
          </a:p>
        </p:txBody>
      </p:sp>
      <p:sp>
        <p:nvSpPr>
          <p:cNvPr id="17" name="عنوان 16"/>
          <p:cNvSpPr>
            <a:spLocks noGrp="1"/>
          </p:cNvSpPr>
          <p:nvPr>
            <p:ph type="title"/>
          </p:nvPr>
        </p:nvSpPr>
        <p:spPr>
          <a:xfrm>
            <a:off x="381000" y="4993760"/>
            <a:ext cx="5867400" cy="522288"/>
          </a:xfrm>
        </p:spPr>
        <p:txBody>
          <a:bodyPr anchor="ctr"/>
          <a:lstStyle>
            <a:lvl1pPr algn="l">
              <a:buNone/>
              <a:defRPr sz="2000" b="1"/>
            </a:lvl1pPr>
          </a:lstStyle>
          <a:p>
            <a:r>
              <a:rPr kumimoji="0" lang="ar-SA" smtClean="0"/>
              <a:t>انقر لتحرير نمط العنوان الرئيسي</a:t>
            </a:r>
            <a:endParaRPr kumimoji="0" lang="en-US"/>
          </a:p>
        </p:txBody>
      </p:sp>
      <p:sp>
        <p:nvSpPr>
          <p:cNvPr id="26" name="عنصر نائب للنص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83694345-C76B-4A8C-9FC9-E930889BEEC9}" type="datetimeFigureOut">
              <a:rPr lang="en-US" smtClean="0"/>
              <a:t>5/2/2026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4CB0D6C-DB9C-48D7-9484-76138E3B645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549276"/>
            <a:ext cx="18288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549276"/>
            <a:ext cx="62484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83694345-C76B-4A8C-9FC9-E930889BEEC9}" type="datetimeFigureOut">
              <a:rPr lang="en-US" smtClean="0"/>
              <a:t>5/2/2026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24CB0D6C-DB9C-48D7-9484-76138E3B645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رابط مستقيم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عنصر نائب للنص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1" name="عنصر نائب للتاريخ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83694345-C76B-4A8C-9FC9-E930889BEEC9}" type="datetimeFigureOut">
              <a:rPr lang="en-US" smtClean="0"/>
              <a:t>5/2/2026</a:t>
            </a:fld>
            <a:endParaRPr lang="en-US"/>
          </a:p>
        </p:txBody>
      </p:sp>
      <p:sp>
        <p:nvSpPr>
          <p:cNvPr id="28" name="عنصر نائب للتذييل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عنصر نائب لرقم الشريحة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24CB0D6C-DB9C-48D7-9484-76138E3B645D}" type="slidenum">
              <a:rPr lang="en-US" smtClean="0"/>
              <a:t>‹#›</a:t>
            </a:fld>
            <a:endParaRPr lang="en-US"/>
          </a:p>
        </p:txBody>
      </p:sp>
      <p:sp>
        <p:nvSpPr>
          <p:cNvPr id="10" name="عنصر نائب للعنوان 9"/>
          <p:cNvSpPr>
            <a:spLocks noGrp="1"/>
          </p:cNvSpPr>
          <p:nvPr>
            <p:ph type="title"/>
          </p:nvPr>
        </p:nvSpPr>
        <p:spPr>
          <a:xfrm>
            <a:off x="304800" y="457200"/>
            <a:ext cx="8686800" cy="838200"/>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9" name="رابط مستقيم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رابط مستقيم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pPr algn="r" rtl="1"/>
            <a:r>
              <a:rPr lang="ar-IQ" dirty="0" smtClean="0">
                <a:effectLst/>
              </a:rPr>
              <a:t>حسن التعليل</a:t>
            </a:r>
            <a:endParaRPr lang="en-US" dirty="0"/>
          </a:p>
        </p:txBody>
      </p:sp>
      <p:sp>
        <p:nvSpPr>
          <p:cNvPr id="3" name="عنوان فرعي 2"/>
          <p:cNvSpPr>
            <a:spLocks noGrp="1"/>
          </p:cNvSpPr>
          <p:nvPr>
            <p:ph type="subTitle" idx="1"/>
          </p:nvPr>
        </p:nvSpPr>
        <p:spPr/>
        <p:txBody>
          <a:bodyPr>
            <a:normAutofit fontScale="77500" lnSpcReduction="20000"/>
          </a:bodyPr>
          <a:lstStyle/>
          <a:p>
            <a:pPr algn="r" rtl="1"/>
            <a:r>
              <a:rPr lang="ar-IQ" dirty="0" smtClean="0"/>
              <a:t>علم البديع</a:t>
            </a:r>
            <a:endParaRPr lang="ar-IQ" dirty="0" smtClean="0"/>
          </a:p>
          <a:p>
            <a:pPr algn="r" rtl="1"/>
            <a:r>
              <a:rPr lang="ar-IQ" dirty="0" smtClean="0"/>
              <a:t>المرحلة </a:t>
            </a:r>
            <a:r>
              <a:rPr lang="ar-IQ" dirty="0" smtClean="0"/>
              <a:t>الثانية/ شعبة د</a:t>
            </a:r>
            <a:endParaRPr lang="ar-IQ" dirty="0" smtClean="0"/>
          </a:p>
          <a:p>
            <a:pPr algn="r" rtl="1"/>
            <a:r>
              <a:rPr lang="ar-IQ" dirty="0" smtClean="0"/>
              <a:t>. د. أم البنين جعفر الصادق</a:t>
            </a:r>
          </a:p>
          <a:p>
            <a:pPr algn="r" rtl="1"/>
            <a:endParaRPr lang="en-US" dirty="0" smtClean="0"/>
          </a:p>
          <a:p>
            <a:pPr algn="r" rtl="1"/>
            <a:endParaRPr lang="en-US" dirty="0"/>
          </a:p>
        </p:txBody>
      </p:sp>
    </p:spTree>
    <p:extLst>
      <p:ext uri="{BB962C8B-B14F-4D97-AF65-F5344CB8AC3E}">
        <p14:creationId xmlns:p14="http://schemas.microsoft.com/office/powerpoint/2010/main" val="3275949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endParaRPr lang="en-US" dirty="0"/>
          </a:p>
        </p:txBody>
      </p:sp>
      <p:sp>
        <p:nvSpPr>
          <p:cNvPr id="3" name="عنصر نائب للمحتوى 2"/>
          <p:cNvSpPr>
            <a:spLocks noGrp="1"/>
          </p:cNvSpPr>
          <p:nvPr>
            <p:ph idx="1"/>
          </p:nvPr>
        </p:nvSpPr>
        <p:spPr/>
        <p:txBody>
          <a:bodyPr>
            <a:normAutofit/>
          </a:bodyPr>
          <a:lstStyle/>
          <a:p>
            <a:r>
              <a:rPr lang="ar-SA" dirty="0"/>
              <a:t>لعل عبد القاهر الجرجاني هو أول بلاغي درس موضوع حسن الليل واضعا له حده وتعريفه وراوياً شواهده وامثلته منوهاً بأنواعه واضربه، وذلك في أثناء بحثه التخييل وأضرب من تشبيه الصورة وسوق العلل. فقد تحدث عنه بصورة مباشرة قائلاً: وهو أن يدعي في الصفة الثابتة للشيء أنه انما كان لعلة يضعها الشاعر ويختلقها، أما لأمر يرجع إلى تعظيم الممدوح أو تعظيم أمر من الامور.</a:t>
            </a:r>
            <a:endParaRPr lang="en-US" dirty="0"/>
          </a:p>
          <a:p>
            <a:endParaRPr lang="en-US" dirty="0"/>
          </a:p>
        </p:txBody>
      </p:sp>
    </p:spTree>
    <p:extLst>
      <p:ext uri="{BB962C8B-B14F-4D97-AF65-F5344CB8AC3E}">
        <p14:creationId xmlns:p14="http://schemas.microsoft.com/office/powerpoint/2010/main" val="1112088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rtl="1"/>
            <a:r>
              <a:rPr lang="ar-SA" dirty="0"/>
              <a:t>تعريف حسن التعليل</a:t>
            </a:r>
            <a:r>
              <a:rPr lang="en-US" dirty="0"/>
              <a:t/>
            </a:r>
            <a:br>
              <a:rPr lang="en-US" dirty="0"/>
            </a:br>
            <a:endParaRPr lang="en-US" dirty="0"/>
          </a:p>
        </p:txBody>
      </p:sp>
      <p:sp>
        <p:nvSpPr>
          <p:cNvPr id="3" name="عنصر نائب للمحتوى 2"/>
          <p:cNvSpPr>
            <a:spLocks noGrp="1"/>
          </p:cNvSpPr>
          <p:nvPr>
            <p:ph idx="1"/>
          </p:nvPr>
        </p:nvSpPr>
        <p:spPr/>
        <p:txBody>
          <a:bodyPr>
            <a:normAutofit fontScale="85000" lnSpcReduction="20000"/>
          </a:bodyPr>
          <a:lstStyle/>
          <a:p>
            <a:pPr algn="r" rtl="1"/>
            <a:r>
              <a:rPr lang="ar-SA" dirty="0" smtClean="0"/>
              <a:t>وتلقف </a:t>
            </a:r>
            <a:r>
              <a:rPr lang="ar-SA" dirty="0"/>
              <a:t>علماء البلاغة المتأخرون دراسة عبد القاهر وأدخلوها في أنواع البديع مقررين له حدا جامعا مانعا وجاعلين اياه من المحسنات المعنوية متتبعين أضربه واقسامه من اشاراته في ضوء شواهده.</a:t>
            </a:r>
            <a:endParaRPr lang="en-US" dirty="0"/>
          </a:p>
          <a:p>
            <a:pPr algn="r" rtl="1"/>
            <a:r>
              <a:rPr lang="en-US" dirty="0"/>
              <a:t> </a:t>
            </a:r>
          </a:p>
          <a:p>
            <a:pPr algn="r" rtl="1"/>
            <a:r>
              <a:rPr lang="ar-SA" dirty="0"/>
              <a:t>وملاك الامر عندهم أن حسن التعليل هو أن ينكر الأديب صراحة او ضمنا علة الشيء المعروفة ويأتي بعلة اخرى أدبية طريفة، لها اعتبار لطيف ومشتملة على دقة النظر، بحيث تناسب الغرض الذي يرمي إليه  وعليه فأن الأديب في هذا الفن يدعي لوصف علة مناسبة غير حقيقية، ولكن فيها حسنا وطرافة  فيزداد بها المعنى المراد الذي يرمي اليه جمالا وشرفا.</a:t>
            </a:r>
            <a:endParaRPr lang="en-US" dirty="0"/>
          </a:p>
          <a:p>
            <a:pPr algn="r"/>
            <a:endParaRPr lang="en-US" dirty="0"/>
          </a:p>
        </p:txBody>
      </p:sp>
    </p:spTree>
    <p:extLst>
      <p:ext uri="{BB962C8B-B14F-4D97-AF65-F5344CB8AC3E}">
        <p14:creationId xmlns:p14="http://schemas.microsoft.com/office/powerpoint/2010/main" val="2422654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r" rtl="1"/>
            <a:r>
              <a:rPr lang="ar-SA" dirty="0"/>
              <a:t>أضرب حسن التعليل</a:t>
            </a:r>
            <a:r>
              <a:rPr lang="en-US" dirty="0"/>
              <a:t/>
            </a:r>
            <a:br>
              <a:rPr lang="en-US" dirty="0"/>
            </a:br>
            <a:endParaRPr lang="en-US" dirty="0"/>
          </a:p>
        </p:txBody>
      </p:sp>
      <p:sp>
        <p:nvSpPr>
          <p:cNvPr id="3" name="عنصر نائب للمحتوى 2"/>
          <p:cNvSpPr>
            <a:spLocks noGrp="1"/>
          </p:cNvSpPr>
          <p:nvPr>
            <p:ph idx="1"/>
          </p:nvPr>
        </p:nvSpPr>
        <p:spPr/>
        <p:txBody>
          <a:bodyPr>
            <a:normAutofit fontScale="55000" lnSpcReduction="20000"/>
          </a:bodyPr>
          <a:lstStyle/>
          <a:p>
            <a:pPr algn="r" rtl="1"/>
            <a:r>
              <a:rPr lang="ar-SA" dirty="0" smtClean="0"/>
              <a:t>أما </a:t>
            </a:r>
            <a:r>
              <a:rPr lang="ar-SA" dirty="0"/>
              <a:t>أضربه قهي عندهم اربعة اقسام، لأن الوصف الذي أدعي له علة مناسبة، أما ثابت أريد أثباته أو غير ثابت، والأول اما أن لا يظهر له في العادة علة أو </a:t>
            </a:r>
            <a:r>
              <a:rPr lang="ar-SA" dirty="0" err="1"/>
              <a:t>يظهرله</a:t>
            </a:r>
            <a:r>
              <a:rPr lang="ar-SA" dirty="0"/>
              <a:t> علة غير المذكورة والثاني اما ممكن أو غير ممكن.</a:t>
            </a:r>
            <a:endParaRPr lang="en-US" dirty="0"/>
          </a:p>
          <a:p>
            <a:pPr algn="r" rtl="1"/>
            <a:r>
              <a:rPr lang="en-US" dirty="0"/>
              <a:t> </a:t>
            </a:r>
          </a:p>
          <a:p>
            <a:pPr algn="r" rtl="1"/>
            <a:r>
              <a:rPr lang="ar-SA" dirty="0"/>
              <a:t>أما الأول: وهو الذي لا يظهر له في العادة علة فكقول الشيخ جمال الدين الحلي</a:t>
            </a:r>
            <a:r>
              <a:rPr lang="ar-SA" dirty="0" smtClean="0"/>
              <a:t>:</a:t>
            </a:r>
            <a:endParaRPr lang="en-US" dirty="0"/>
          </a:p>
          <a:p>
            <a:pPr algn="r" rtl="1"/>
            <a:r>
              <a:rPr lang="ar-SA" dirty="0"/>
              <a:t>ولما نضا وجه الربيع نقابه</a:t>
            </a:r>
            <a:r>
              <a:rPr lang="ar-IQ" dirty="0"/>
              <a:t>		</a:t>
            </a:r>
            <a:r>
              <a:rPr lang="ar-SA" dirty="0"/>
              <a:t>وفاحت </a:t>
            </a:r>
            <a:r>
              <a:rPr lang="ar-SA" dirty="0" err="1"/>
              <a:t>باطراف</a:t>
            </a:r>
            <a:r>
              <a:rPr lang="ar-SA" dirty="0"/>
              <a:t> الرياض النسائم</a:t>
            </a:r>
            <a:endParaRPr lang="en-US" dirty="0"/>
          </a:p>
          <a:p>
            <a:pPr algn="r" rtl="1"/>
            <a:r>
              <a:rPr lang="ar-SA" dirty="0"/>
              <a:t>فطارت عقول الطير لما </a:t>
            </a:r>
            <a:r>
              <a:rPr lang="ar-SA" dirty="0" err="1"/>
              <a:t>رأىنه</a:t>
            </a:r>
            <a:r>
              <a:rPr lang="ar-SA" dirty="0"/>
              <a:t> 	وقد بهتت من بينهن الحمام</a:t>
            </a:r>
            <a:endParaRPr lang="en-US" dirty="0"/>
          </a:p>
          <a:p>
            <a:pPr algn="r" rtl="1"/>
            <a:r>
              <a:rPr lang="ar-SA" dirty="0"/>
              <a:t>خشين جنوناً بالرياض وحسنها 	فرحن وفي اعناقهن التمائم</a:t>
            </a:r>
            <a:endParaRPr lang="en-US" dirty="0"/>
          </a:p>
          <a:p>
            <a:pPr algn="r" rtl="1"/>
            <a:r>
              <a:rPr lang="en-US" dirty="0"/>
              <a:t> </a:t>
            </a:r>
          </a:p>
          <a:p>
            <a:pPr algn="r" rtl="1"/>
            <a:r>
              <a:rPr lang="ar-SA" dirty="0"/>
              <a:t>وأما الثاني:  وهو الذي يظهر له في العادة علة غير المذكورة، فكقول الشاعر:</a:t>
            </a:r>
            <a:endParaRPr lang="en-US" dirty="0"/>
          </a:p>
          <a:p>
            <a:pPr algn="r" rtl="1"/>
            <a:r>
              <a:rPr lang="ar-SA" dirty="0"/>
              <a:t>اتتني تؤنبني </a:t>
            </a:r>
            <a:r>
              <a:rPr lang="ar-SA" dirty="0" err="1"/>
              <a:t>بالبكا</a:t>
            </a:r>
            <a:r>
              <a:rPr lang="ar-SA" dirty="0"/>
              <a:t>			ء فأهلا بها وبتأنيبها</a:t>
            </a:r>
            <a:endParaRPr lang="en-US" dirty="0"/>
          </a:p>
          <a:p>
            <a:pPr algn="r" rtl="1"/>
            <a:r>
              <a:rPr lang="ar-SA" dirty="0"/>
              <a:t>تقول وفي عينها حشمة		أتبكي بعين تراني بها</a:t>
            </a:r>
            <a:endParaRPr lang="en-US" dirty="0"/>
          </a:p>
          <a:p>
            <a:pPr algn="r" rtl="1"/>
            <a:r>
              <a:rPr lang="ar-SA" dirty="0"/>
              <a:t>فقلت اذا استحسنت غيركم </a:t>
            </a:r>
            <a:r>
              <a:rPr lang="ar-IQ" dirty="0"/>
              <a:t>		</a:t>
            </a:r>
            <a:r>
              <a:rPr lang="ar-SA" dirty="0"/>
              <a:t>أمرت الدموع بتأديبها</a:t>
            </a:r>
            <a:endParaRPr lang="en-US" dirty="0"/>
          </a:p>
          <a:p>
            <a:pPr algn="r" rtl="1"/>
            <a:r>
              <a:rPr lang="en-US" dirty="0"/>
              <a:t> </a:t>
            </a:r>
            <a:r>
              <a:rPr lang="ar-SA" dirty="0" smtClean="0"/>
              <a:t>فان </a:t>
            </a:r>
            <a:r>
              <a:rPr lang="ar-SA" dirty="0"/>
              <a:t>العادة في دمع العين أن يكون السبب فيه اعراض الحبيب واعتراض الرقيب ونحو ذلك من الاسباب الموجبة للاكتئاب، لا ما جعله من التأديب على الاساءة باستحسان غير الحبيب.</a:t>
            </a:r>
            <a:endParaRPr lang="en-US" dirty="0"/>
          </a:p>
          <a:p>
            <a:pPr algn="r" rtl="1"/>
            <a:endParaRPr lang="en-US" dirty="0"/>
          </a:p>
        </p:txBody>
      </p:sp>
    </p:spTree>
    <p:extLst>
      <p:ext uri="{BB962C8B-B14F-4D97-AF65-F5344CB8AC3E}">
        <p14:creationId xmlns:p14="http://schemas.microsoft.com/office/powerpoint/2010/main" val="17266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en-US"/>
          </a:p>
        </p:txBody>
      </p:sp>
      <p:sp>
        <p:nvSpPr>
          <p:cNvPr id="3" name="عنصر نائب للمحتوى 2"/>
          <p:cNvSpPr>
            <a:spLocks noGrp="1"/>
          </p:cNvSpPr>
          <p:nvPr>
            <p:ph idx="1"/>
          </p:nvPr>
        </p:nvSpPr>
        <p:spPr/>
        <p:txBody>
          <a:bodyPr>
            <a:normAutofit fontScale="32500" lnSpcReduction="20000"/>
          </a:bodyPr>
          <a:lstStyle/>
          <a:p>
            <a:pPr algn="r" rtl="1"/>
            <a:r>
              <a:rPr lang="ar-SA" sz="5400" dirty="0"/>
              <a:t>وأما الثالث: وهو الوصف غير الثابت الذي أريد إثباته وهو ممكن، فكقول الشاعر:</a:t>
            </a:r>
            <a:endParaRPr lang="en-US" sz="5400" dirty="0"/>
          </a:p>
          <a:p>
            <a:pPr algn="r" rtl="1"/>
            <a:r>
              <a:rPr lang="ar-SA" sz="5400" dirty="0"/>
              <a:t>ولقد هممت بقتلها من حبها 		كيما تكون </a:t>
            </a:r>
            <a:r>
              <a:rPr lang="ar-SA" sz="5400" dirty="0" err="1"/>
              <a:t>خصيمتي</a:t>
            </a:r>
            <a:r>
              <a:rPr lang="ar-SA" sz="5400" dirty="0"/>
              <a:t> في المحشر </a:t>
            </a:r>
            <a:endParaRPr lang="en-US" sz="5400" dirty="0"/>
          </a:p>
          <a:p>
            <a:pPr algn="r" rtl="1"/>
            <a:r>
              <a:rPr lang="ar-SA" sz="5400" dirty="0"/>
              <a:t>حتى يطول على الصراط وقوفنا 	فيلذ عيني من لذيذ المنظر</a:t>
            </a:r>
            <a:endParaRPr lang="en-US" sz="5400" dirty="0"/>
          </a:p>
          <a:p>
            <a:pPr algn="r" rtl="1"/>
            <a:r>
              <a:rPr lang="ar-SA" sz="5400" dirty="0"/>
              <a:t>لما ادعى أمراً غير ثابت ولا معتاد، وهو هم العاشق بقتل محبوبته، علله بطول الوقوف معها للمخاصمة يوم المحشر على الصراط، لتلتذ عينه بالنظر إليها.</a:t>
            </a:r>
            <a:endParaRPr lang="en-US" sz="5400" dirty="0"/>
          </a:p>
          <a:p>
            <a:pPr algn="r" rtl="1"/>
            <a:r>
              <a:rPr lang="ar-SA" sz="5400" dirty="0"/>
              <a:t>وأما الرابع: وهو الوصف المذكور غير الممكن، فكقول الشاعر:</a:t>
            </a:r>
            <a:endParaRPr lang="en-US" sz="5400" dirty="0"/>
          </a:p>
          <a:p>
            <a:pPr algn="r" rtl="1"/>
            <a:r>
              <a:rPr lang="ar-SA" sz="5400" dirty="0"/>
              <a:t>لولم تكن نية الجوزاء خدمته 		لما رأيت عليها عِقْدَ مُنْتَطِقٍ </a:t>
            </a:r>
            <a:endParaRPr lang="en-US" sz="5400" dirty="0"/>
          </a:p>
          <a:p>
            <a:pPr algn="r" rtl="1"/>
            <a:r>
              <a:rPr lang="ar-SA" sz="5400" dirty="0"/>
              <a:t>فنية الجوزاء خدمة الممدوح وصف غير ممكن، أراد الشاعر اثباته، فجعل </a:t>
            </a:r>
            <a:r>
              <a:rPr lang="ar-SA" sz="5400" dirty="0" err="1"/>
              <a:t>الانتطاق</a:t>
            </a:r>
            <a:r>
              <a:rPr lang="ar-SA" sz="5400" dirty="0"/>
              <a:t> علة له. وإلى جانب هذه </a:t>
            </a:r>
            <a:r>
              <a:rPr lang="ar-SA" sz="5400" dirty="0" err="1"/>
              <a:t>الأضرب</a:t>
            </a:r>
            <a:r>
              <a:rPr lang="ar-SA" sz="5400" dirty="0"/>
              <a:t> الأربعة الحق بحسن التعليل ما بني على الشك، وإنما الحق به ولم يجعل منه، لأن حسن التعليل فيه ادعاء واصرار والشك ينافيه، ومثاله قول أبي تمام</a:t>
            </a:r>
            <a:endParaRPr lang="en-US" sz="5400" dirty="0"/>
          </a:p>
          <a:p>
            <a:pPr algn="r" rtl="1"/>
            <a:r>
              <a:rPr lang="ar-SA" sz="5400" dirty="0"/>
              <a:t>ربي شفعت ريح الصبا بنسيمها		إلى المزن حتى جادها وهو هامع </a:t>
            </a:r>
            <a:endParaRPr lang="en-US" sz="5400" dirty="0"/>
          </a:p>
          <a:p>
            <a:pPr algn="r" rtl="1"/>
            <a:r>
              <a:rPr lang="ar-SA" sz="5400" dirty="0"/>
              <a:t>كأن السحاب الغر غيبن تحتها 		حبيباً فما ترقى لهن مدامع </a:t>
            </a:r>
            <a:endParaRPr lang="en-US" sz="5400" dirty="0"/>
          </a:p>
          <a:p>
            <a:pPr algn="r" rtl="1"/>
            <a:r>
              <a:rPr lang="ar-SA" sz="5400" dirty="0"/>
              <a:t>فعلل على سبيل الشك نزول المطر من السحاب بانها غيبت حبيباً تحت تلك الربي فهي تبكي عليه.</a:t>
            </a:r>
            <a:endParaRPr lang="en-US" sz="5400" dirty="0"/>
          </a:p>
          <a:p>
            <a:pPr algn="r" rtl="1"/>
            <a:endParaRPr lang="en-US" sz="5400" dirty="0"/>
          </a:p>
        </p:txBody>
      </p:sp>
    </p:spTree>
    <p:extLst>
      <p:ext uri="{BB962C8B-B14F-4D97-AF65-F5344CB8AC3E}">
        <p14:creationId xmlns:p14="http://schemas.microsoft.com/office/powerpoint/2010/main" val="315475913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حلة">
  <a:themeElements>
    <a:clrScheme name="رحلة">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رحلة">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رحلة">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10</TotalTime>
  <Words>185</Words>
  <Application>Microsoft Office PowerPoint</Application>
  <PresentationFormat>عرض على الشاشة (3:4)‏</PresentationFormat>
  <Paragraphs>32</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رحلة</vt:lpstr>
      <vt:lpstr>حسن التعليل</vt:lpstr>
      <vt:lpstr>عرض تقديمي في PowerPoint</vt:lpstr>
      <vt:lpstr>تعريف حسن التعليل </vt:lpstr>
      <vt:lpstr>أضرب حسن التعليل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الكناية</dc:title>
  <dc:creator>user1806</dc:creator>
  <cp:lastModifiedBy>user1806</cp:lastModifiedBy>
  <cp:revision>3</cp:revision>
  <dcterms:created xsi:type="dcterms:W3CDTF">2025-12-27T17:57:37Z</dcterms:created>
  <dcterms:modified xsi:type="dcterms:W3CDTF">2026-05-02T20:19:54Z</dcterms:modified>
</cp:coreProperties>
</file>