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  <p:sldId id="266" r:id="rId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زهراء سعد فاضل 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</a:t>
            </a:r>
            <a:r>
              <a:rPr lang="ar-IQ" sz="2800" b="1" smtClean="0">
                <a:solidFill>
                  <a:schemeClr val="tx1"/>
                </a:solidFill>
                <a:cs typeface="Simple Bold Jut Out" pitchFamily="2" charset="-78"/>
              </a:rPr>
              <a:t>قسم الفلسفة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الفلسفة اليونانية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المرحلة الثانية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endParaRPr lang="ar-IQ" sz="3200" b="1" dirty="0">
              <a:cs typeface="Simple Bold Jut Out" pitchFamily="2" charset="-78"/>
            </a:endParaRPr>
          </a:p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r>
              <a:rPr lang="ar-IQ" sz="3200" b="1" dirty="0" smtClean="0">
                <a:cs typeface="Simple Bold Jut Out" pitchFamily="2" charset="-78"/>
              </a:rPr>
              <a:t>التعريف بالفلسفة </a:t>
            </a:r>
            <a:r>
              <a:rPr lang="ar-IQ" sz="3200" b="1" dirty="0" smtClean="0">
                <a:cs typeface="Simple Bold Jut Out" pitchFamily="2" charset="-78"/>
              </a:rPr>
              <a:t>الرواقية</a:t>
            </a:r>
            <a:endParaRPr lang="ar-IQ" sz="32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فلسفة المدرسة الرواقية.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المحاضرة </a:t>
            </a:r>
            <a:r>
              <a:rPr lang="ar-IQ" sz="4000" dirty="0" smtClean="0">
                <a:cs typeface="Simple Bold Jut Out" pitchFamily="2" charset="-78"/>
              </a:rPr>
              <a:t>الخامسة</a:t>
            </a:r>
            <a:r>
              <a:rPr lang="ar-IQ" sz="4000" dirty="0" smtClean="0">
                <a:cs typeface="Simple Bold Jut Out" pitchFamily="2" charset="-78"/>
              </a:rPr>
              <a:t/>
            </a:r>
            <a:br>
              <a:rPr lang="ar-IQ" sz="4000" dirty="0" smtClean="0">
                <a:cs typeface="Simple Bold Jut Out" pitchFamily="2" charset="-78"/>
              </a:rPr>
            </a:br>
            <a:r>
              <a:rPr lang="ar-IQ" sz="4000" dirty="0" smtClean="0">
                <a:cs typeface="Simple Bold Jut Out" pitchFamily="2" charset="-78"/>
              </a:rPr>
              <a:t>المدرسة الرواقية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الخامسة</a:t>
            </a:r>
            <a:endParaRPr lang="ar-IQ" dirty="0" smtClean="0">
              <a:cs typeface="Simple Bold Jut Out" pitchFamily="2" charset="-78"/>
            </a:endParaRPr>
          </a:p>
          <a:p>
            <a:pPr algn="ctr"/>
            <a:r>
              <a:rPr lang="ar-IQ" dirty="0" err="1" smtClean="0">
                <a:cs typeface="Simple Bold Jut Out" pitchFamily="2" charset="-78"/>
              </a:rPr>
              <a:t>المدرسةالرواقية</a:t>
            </a:r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• أسسها زينون في أثينا في القرن الثالث ق.م.</a:t>
            </a:r>
          </a:p>
          <a:p>
            <a:r>
              <a:rPr lang="ar-IQ" sz="2400" dirty="0">
                <a:cs typeface="Simple Bold Jut Out" pitchFamily="2" charset="-78"/>
              </a:rPr>
              <a:t>• سُمّيت بالرواقية نسبةً إلى الرواق المنقوش.</a:t>
            </a:r>
          </a:p>
          <a:p>
            <a:r>
              <a:rPr lang="ar-IQ" sz="2400" dirty="0">
                <a:cs typeface="Simple Bold Jut Out" pitchFamily="2" charset="-78"/>
              </a:rPr>
              <a:t>• أبرز فلاسفتها: زينون، </a:t>
            </a:r>
            <a:r>
              <a:rPr lang="ar-IQ" sz="2400" dirty="0" err="1">
                <a:cs typeface="Simple Bold Jut Out" pitchFamily="2" charset="-78"/>
              </a:rPr>
              <a:t>كليانتس</a:t>
            </a:r>
            <a:r>
              <a:rPr lang="ar-IQ" sz="2400" dirty="0">
                <a:cs typeface="Simple Bold Jut Out" pitchFamily="2" charset="-78"/>
              </a:rPr>
              <a:t>، </a:t>
            </a:r>
            <a:r>
              <a:rPr lang="ar-IQ" sz="2400" dirty="0" err="1">
                <a:cs typeface="Simple Bold Jut Out" pitchFamily="2" charset="-78"/>
              </a:rPr>
              <a:t>كريزيبوس</a:t>
            </a:r>
            <a:r>
              <a:rPr lang="ar-IQ" sz="2400" dirty="0">
                <a:cs typeface="Simple Bold Jut Out" pitchFamily="2" charset="-78"/>
              </a:rPr>
              <a:t>.</a:t>
            </a:r>
            <a:endParaRPr lang="ar-IQ" sz="2400" dirty="0">
              <a:cs typeface="Simple Bold Jut Out" pitchFamily="2" charset="-78"/>
            </a:endParaRP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الخامسة: </a:t>
            </a:r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 نظرية المعرفة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اعتمد الرواقيون على الحس في اكتساب المعرفة.</a:t>
            </a:r>
          </a:p>
          <a:p>
            <a:r>
              <a:rPr lang="ar-IQ" sz="2400" dirty="0">
                <a:cs typeface="Simple Bold Jut Out" pitchFamily="2" charset="-78"/>
              </a:rPr>
              <a:t>• تبدأ المعرفة بـ التصور الناتج عن الانطباعات الحسية.</a:t>
            </a:r>
          </a:p>
          <a:p>
            <a:r>
              <a:rPr lang="ar-IQ" sz="2400" dirty="0">
                <a:cs typeface="Simple Bold Jut Out" pitchFamily="2" charset="-78"/>
              </a:rPr>
              <a:t>• التصور الواضح والصحيح يُسمّى التصور المحيط، وهو معيار الحقيقة</a:t>
            </a:r>
            <a:r>
              <a:rPr lang="ar-IQ" sz="2400" dirty="0" smtClean="0">
                <a:cs typeface="Simple Bold Jut Out" pitchFamily="2" charset="-7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048000" y="25518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IQ" dirty="0" smtClean="0">
                <a:cs typeface="Simple Bold Jut Out" pitchFamily="2" charset="-78"/>
              </a:rPr>
              <a:t>المنطق عند فلاسفة المدرسة الرواقية</a:t>
            </a:r>
            <a:endParaRPr lang="ar-IQ" dirty="0">
              <a:cs typeface="Simple Bold Jut Out" pitchFamily="2" charset="-78"/>
            </a:endParaRPr>
          </a:p>
          <a:p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• اعتمد منطقهم على الحوادث والوقائع الجزئية والروابط بينها.</a:t>
            </a:r>
          </a:p>
          <a:p>
            <a:r>
              <a:rPr lang="ar-IQ" dirty="0">
                <a:cs typeface="Simple Bold Jut Out" pitchFamily="2" charset="-78"/>
              </a:rPr>
              <a:t>• اختلف عن منطق أرسطو القائم على القياس والماهيات.</a:t>
            </a:r>
          </a:p>
          <a:p>
            <a:r>
              <a:rPr lang="ar-IQ" dirty="0">
                <a:cs typeface="Simple Bold Jut Out" pitchFamily="2" charset="-78"/>
              </a:rPr>
              <a:t>• اعتبر الرواقيون المنطق جزءًا </a:t>
            </a:r>
            <a:r>
              <a:rPr lang="ar-IQ">
                <a:cs typeface="Simple Bold Jut Out" pitchFamily="2" charset="-78"/>
              </a:rPr>
              <a:t>من </a:t>
            </a:r>
            <a:r>
              <a:rPr lang="ar-IQ" smtClean="0">
                <a:cs typeface="Simple Bold Jut Out" pitchFamily="2" charset="-78"/>
              </a:rPr>
              <a:t>الفلسفة</a:t>
            </a:r>
            <a:endParaRPr lang="ar-IQ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564878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</TotalTime>
  <Words>156</Words>
  <Application>Microsoft Office PowerPoint</Application>
  <PresentationFormat>مخصص</PresentationFormat>
  <Paragraphs>39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واجهة</vt:lpstr>
      <vt:lpstr>عرض تقديمي في PowerPoint</vt:lpstr>
      <vt:lpstr>عرض تقديمي في PowerPoint</vt:lpstr>
      <vt:lpstr>عرض تقديمي في PowerPoint</vt:lpstr>
      <vt:lpstr>المحاضرة الخامسة المدرسة الرواقية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21</cp:revision>
  <dcterms:created xsi:type="dcterms:W3CDTF">2026-09-13T12:42:28Z</dcterms:created>
  <dcterms:modified xsi:type="dcterms:W3CDTF">2026-09-14T21:57:46Z</dcterms:modified>
</cp:coreProperties>
</file>