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  <p:sldId id="266" r:id="rId8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زهراء سعد فاضل 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</a:t>
            </a:r>
            <a:r>
              <a:rPr lang="ar-IQ" sz="2800" b="1" smtClean="0">
                <a:solidFill>
                  <a:schemeClr val="tx1"/>
                </a:solidFill>
                <a:cs typeface="Simple Bold Jut Out" pitchFamily="2" charset="-78"/>
              </a:rPr>
              <a:t>قسم الفلسفة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الفلسفة اليونانية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المرحلة الثانية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endParaRPr lang="ar-IQ" sz="3200" b="1" dirty="0">
              <a:cs typeface="Simple Bold Jut Out" pitchFamily="2" charset="-78"/>
            </a:endParaRPr>
          </a:p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r>
              <a:rPr lang="ar-IQ" sz="3200" b="1" dirty="0" smtClean="0">
                <a:cs typeface="Simple Bold Jut Out" pitchFamily="2" charset="-78"/>
              </a:rPr>
              <a:t>التعريف بالخلاق  في فلسفة ارسطو </a:t>
            </a:r>
            <a:endParaRPr lang="ar-IQ" sz="3200" dirty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</a:t>
            </a:r>
            <a:r>
              <a:rPr lang="ar-IQ" sz="9600" smtClean="0">
                <a:solidFill>
                  <a:schemeClr val="tx1"/>
                </a:solidFill>
                <a:cs typeface="Simple Bold Jut Out" pitchFamily="2" charset="-78"/>
              </a:rPr>
              <a:t>الفلسفة </a:t>
            </a:r>
            <a:r>
              <a:rPr lang="ar-IQ" sz="9600" smtClean="0">
                <a:solidFill>
                  <a:schemeClr val="tx1"/>
                </a:solidFill>
                <a:cs typeface="Simple Bold Jut Out" pitchFamily="2" charset="-78"/>
              </a:rPr>
              <a:t>الاخلاقية عند ارسطو.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المحاضرة </a:t>
            </a:r>
            <a:r>
              <a:rPr lang="ar-IQ" sz="4000" dirty="0" smtClean="0">
                <a:cs typeface="Simple Bold Jut Out" pitchFamily="2" charset="-78"/>
              </a:rPr>
              <a:t>الثالثة</a:t>
            </a:r>
            <a:br>
              <a:rPr lang="ar-IQ" sz="4000" dirty="0" smtClean="0">
                <a:cs typeface="Simple Bold Jut Out" pitchFamily="2" charset="-78"/>
              </a:rPr>
            </a:br>
            <a:r>
              <a:rPr lang="ar-IQ" sz="4000" dirty="0" smtClean="0">
                <a:cs typeface="Simple Bold Jut Out" pitchFamily="2" charset="-78"/>
              </a:rPr>
              <a:t>الاخلاق عند </a:t>
            </a:r>
            <a:r>
              <a:rPr lang="ar-IQ" sz="4000" dirty="0">
                <a:cs typeface="Simple Bold Jut Out" pitchFamily="2" charset="-78"/>
              </a:rPr>
              <a:t>ارسطو 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502031" y="905069"/>
            <a:ext cx="3128785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الثالثة</a:t>
            </a:r>
          </a:p>
          <a:p>
            <a:pPr algn="ctr"/>
            <a:r>
              <a:rPr lang="ar-IQ" dirty="0" smtClean="0">
                <a:cs typeface="Simple Bold Jut Out" pitchFamily="2" charset="-78"/>
              </a:rPr>
              <a:t>الاخلاق والسعادى عند ارسطو </a:t>
            </a:r>
            <a:endParaRPr lang="ar-IQ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230832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IQ" sz="2400" dirty="0">
                <a:solidFill>
                  <a:schemeClr val="bg2"/>
                </a:solidFill>
                <a:cs typeface="Simple Bold Jut Out" pitchFamily="2" charset="-78"/>
              </a:rPr>
              <a:t>• يرى أرسطو أن الخير هو ما يهدف إليه الجميع.</a:t>
            </a:r>
          </a:p>
          <a:p>
            <a:r>
              <a:rPr lang="ar-IQ" sz="2400" dirty="0">
                <a:solidFill>
                  <a:schemeClr val="bg2"/>
                </a:solidFill>
                <a:cs typeface="Simple Bold Jut Out" pitchFamily="2" charset="-78"/>
              </a:rPr>
              <a:t>• لكل فعل غاية، والغايات تنتهي إلى غاية قصوى.</a:t>
            </a:r>
          </a:p>
          <a:p>
            <a:r>
              <a:rPr lang="ar-IQ" sz="2400" dirty="0">
                <a:solidFill>
                  <a:schemeClr val="bg2"/>
                </a:solidFill>
                <a:cs typeface="Simple Bold Jut Out" pitchFamily="2" charset="-78"/>
              </a:rPr>
              <a:t>• الغاية القصوى للإنسان هي السعادة.</a:t>
            </a:r>
          </a:p>
          <a:p>
            <a:r>
              <a:rPr lang="ar-IQ" sz="2400" dirty="0">
                <a:solidFill>
                  <a:schemeClr val="bg2"/>
                </a:solidFill>
                <a:cs typeface="Simple Bold Jut Out" pitchFamily="2" charset="-78"/>
              </a:rPr>
              <a:t>• السعادة غاية نهائية وكاملة ومكتفية بذاتها.</a:t>
            </a:r>
          </a:p>
          <a:p>
            <a:r>
              <a:rPr lang="ar-IQ" sz="2400" dirty="0">
                <a:solidFill>
                  <a:schemeClr val="bg2"/>
                </a:solidFill>
                <a:cs typeface="Simple Bold Jut Out" pitchFamily="2" charset="-78"/>
              </a:rPr>
              <a:t>• لا تتحقق السعادة باللذة وحدها، بل من خلال ممارسة الفضيلة.</a:t>
            </a: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الثالثة: </a:t>
            </a:r>
            <a:endParaRPr lang="ar-IQ" dirty="0">
              <a:cs typeface="Simple Bold Jut Out" pitchFamily="2" charset="-78"/>
            </a:endParaRPr>
          </a:p>
          <a:p>
            <a:r>
              <a:rPr lang="ar-IQ" dirty="0">
                <a:cs typeface="Simple Bold Jut Out" pitchFamily="2" charset="-78"/>
              </a:rPr>
              <a:t>تعريف أرسطو </a:t>
            </a:r>
            <a:r>
              <a:rPr lang="ar-IQ" dirty="0" smtClean="0">
                <a:cs typeface="Simple Bold Jut Out" pitchFamily="2" charset="-78"/>
              </a:rPr>
              <a:t>للفضيلة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• الفضيلة هي الوسيلة الأساسية لتحقيق السعادة.</a:t>
            </a:r>
          </a:p>
          <a:p>
            <a:r>
              <a:rPr lang="ar-IQ" sz="2400" dirty="0">
                <a:cs typeface="Simple Bold Jut Out" pitchFamily="2" charset="-78"/>
              </a:rPr>
              <a:t>• قسم أرسطو الفضائل إلى:</a:t>
            </a:r>
          </a:p>
          <a:p>
            <a:r>
              <a:rPr lang="ar-IQ" sz="2400" dirty="0">
                <a:cs typeface="Simple Bold Jut Out" pitchFamily="2" charset="-78"/>
              </a:rPr>
              <a:t> • فضائل عقلية: تنشأ بالتعليم والخبرة والتجربة.</a:t>
            </a:r>
          </a:p>
          <a:p>
            <a:r>
              <a:rPr lang="ar-IQ" sz="2400" dirty="0">
                <a:cs typeface="Simple Bold Jut Out" pitchFamily="2" charset="-78"/>
              </a:rPr>
              <a:t> • فضائل أخلاقية: تنشأ بالعادة والتربية والممارسة.</a:t>
            </a:r>
          </a:p>
          <a:p>
            <a:r>
              <a:rPr lang="ar-IQ" sz="2400" dirty="0">
                <a:cs typeface="Simple Bold Jut Out" pitchFamily="2" charset="-78"/>
              </a:rPr>
              <a:t>• الإنسان لا يولد فاضلًا، وإنما يكتسب الفضيلة بممارسة الأفعال الفاضلة.</a:t>
            </a:r>
          </a:p>
          <a:p>
            <a:r>
              <a:rPr lang="ar-IQ" sz="2400" dirty="0">
                <a:cs typeface="Simple Bold Jut Out" pitchFamily="2" charset="-78"/>
              </a:rPr>
              <a:t>• فكما يصبح الإنسان موسيقيًا بممارسة الموسيقى، يصبح عادلًا بممارسة العدل وشجاعًا بممارسة الشجاعة. </a:t>
            </a: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0" y="227483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IQ" dirty="0"/>
              <a:t> </a:t>
            </a:r>
            <a:r>
              <a:rPr lang="ar-IQ" dirty="0">
                <a:cs typeface="Simple Bold Jut Out" pitchFamily="2" charset="-78"/>
              </a:rPr>
              <a:t>مبدأ الوسط عند ارسطو</a:t>
            </a:r>
          </a:p>
          <a:p>
            <a:endParaRPr lang="ar-IQ" dirty="0">
              <a:cs typeface="Simple Bold Jut Out" pitchFamily="2" charset="-78"/>
            </a:endParaRPr>
          </a:p>
          <a:p>
            <a:r>
              <a:rPr lang="ar-IQ" dirty="0">
                <a:cs typeface="Simple Bold Jut Out" pitchFamily="2" charset="-78"/>
              </a:rPr>
              <a:t>• تقوم الفضيلة الأخلاقية على الوسط بين الإفراط والتفريط.</a:t>
            </a:r>
          </a:p>
          <a:p>
            <a:r>
              <a:rPr lang="ar-IQ" dirty="0">
                <a:cs typeface="Simple Bold Jut Out" pitchFamily="2" charset="-78"/>
              </a:rPr>
              <a:t>• الشجاعة: وسط بين الجبن والتهور.</a:t>
            </a:r>
          </a:p>
          <a:p>
            <a:r>
              <a:rPr lang="ar-IQ" dirty="0">
                <a:cs typeface="Simple Bold Jut Out" pitchFamily="2" charset="-78"/>
              </a:rPr>
              <a:t>• العفة: وسط بين الإفراط في اللذات والإحجام عنها تمامًا.</a:t>
            </a:r>
          </a:p>
          <a:p>
            <a:r>
              <a:rPr lang="ar-IQ" dirty="0">
                <a:cs typeface="Simple Bold Jut Out" pitchFamily="2" charset="-78"/>
              </a:rPr>
              <a:t>• الإفراط والتفريط يؤديان إلى الرذيلة.</a:t>
            </a:r>
          </a:p>
          <a:p>
            <a:r>
              <a:rPr lang="ar-IQ" dirty="0">
                <a:cs typeface="Simple Bold Jut Out" pitchFamily="2" charset="-78"/>
              </a:rPr>
              <a:t>• لذلك تتحقق الحياة الأخلاقية والسعادة من خلال الاعتدال وممارسة </a:t>
            </a:r>
            <a:r>
              <a:rPr lang="ar-IQ" dirty="0" smtClean="0">
                <a:cs typeface="Simple Bold Jut Out" pitchFamily="2" charset="-78"/>
              </a:rPr>
              <a:t>الفضائل.</a:t>
            </a:r>
            <a:endParaRPr lang="ar-IQ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564878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</TotalTime>
  <Words>238</Words>
  <Application>Microsoft Office PowerPoint</Application>
  <PresentationFormat>مخصص</PresentationFormat>
  <Paragraphs>45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واجهة</vt:lpstr>
      <vt:lpstr>عرض تقديمي في PowerPoint</vt:lpstr>
      <vt:lpstr>عرض تقديمي في PowerPoint</vt:lpstr>
      <vt:lpstr>عرض تقديمي في PowerPoint</vt:lpstr>
      <vt:lpstr>المحاضرة الثالثة الاخلاق عند ارسطو 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21</cp:revision>
  <dcterms:created xsi:type="dcterms:W3CDTF">2026-09-13T12:42:28Z</dcterms:created>
  <dcterms:modified xsi:type="dcterms:W3CDTF">2026-09-14T21:45:48Z</dcterms:modified>
</cp:coreProperties>
</file>