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52" r:id="rId1"/>
  </p:sldMasterIdLst>
  <p:sldIdLst>
    <p:sldId id="256" r:id="rId2"/>
    <p:sldId id="257" r:id="rId3"/>
    <p:sldId id="259" r:id="rId4"/>
    <p:sldId id="262" r:id="rId5"/>
    <p:sldId id="261" r:id="rId6"/>
    <p:sldId id="265" r:id="rId7"/>
    <p:sldId id="266" r:id="rId8"/>
  </p:sldIdLst>
  <p:sldSz cx="12192000" cy="6858000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>
        <p:scale>
          <a:sx n="81" d="100"/>
          <a:sy n="81" d="100"/>
        </p:scale>
        <p:origin x="-72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839946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969049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097745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631972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104025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760549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05104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15365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057803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219827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54479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164633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62436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494387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3575867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774605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706055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32791" y="0"/>
            <a:ext cx="6934200" cy="4607169"/>
          </a:xfrm>
        </p:spPr>
        <p:txBody>
          <a:bodyPr>
            <a:noAutofit/>
          </a:bodyPr>
          <a:lstStyle/>
          <a:p>
            <a:endParaRPr lang="ar-IQ" sz="2800" b="1" dirty="0" smtClean="0">
              <a:solidFill>
                <a:schemeClr val="tx1"/>
              </a:solidFill>
            </a:endParaRPr>
          </a:p>
          <a:p>
            <a:endParaRPr lang="ar-IQ" sz="2800" b="1" dirty="0">
              <a:solidFill>
                <a:schemeClr val="tx1"/>
              </a:solidFill>
            </a:endParaRPr>
          </a:p>
          <a:p>
            <a:r>
              <a:rPr lang="ar-IQ" sz="2800" b="1" dirty="0" smtClean="0">
                <a:solidFill>
                  <a:schemeClr val="tx1"/>
                </a:solidFill>
              </a:rPr>
              <a:t>                            </a:t>
            </a:r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إعداد</a:t>
            </a: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م </a:t>
            </a:r>
            <a:r>
              <a:rPr lang="ar-IQ" sz="2800" b="1" dirty="0" err="1" smtClean="0">
                <a:solidFill>
                  <a:schemeClr val="tx1"/>
                </a:solidFill>
                <a:cs typeface="Simple Bold Jut Out" pitchFamily="2" charset="-78"/>
              </a:rPr>
              <a:t>م</a:t>
            </a:r>
            <a:r>
              <a:rPr lang="ar-IQ" sz="2800" b="1" dirty="0">
                <a:solidFill>
                  <a:schemeClr val="tx1"/>
                </a:solidFill>
                <a:cs typeface="Simple Bold Jut Out" pitchFamily="2" charset="-78"/>
              </a:rPr>
              <a:t> </a:t>
            </a:r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زهراء سعد فاضل </a:t>
            </a:r>
            <a:endParaRPr lang="ar-IQ" sz="2800" b="1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endParaRPr lang="ar-IQ" sz="2800" b="1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جامعة بغداد _ كلية العلوم الإسلامية_</a:t>
            </a: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  </a:t>
            </a:r>
            <a:r>
              <a:rPr lang="ar-IQ" sz="2800" b="1" smtClean="0">
                <a:solidFill>
                  <a:schemeClr val="tx1"/>
                </a:solidFill>
                <a:cs typeface="Simple Bold Jut Out" pitchFamily="2" charset="-78"/>
              </a:rPr>
              <a:t>قسم </a:t>
            </a:r>
            <a:r>
              <a:rPr lang="ar-IQ" sz="2800" b="1" smtClean="0">
                <a:solidFill>
                  <a:schemeClr val="tx1"/>
                </a:solidFill>
                <a:cs typeface="Simple Bold Jut Out" pitchFamily="2" charset="-78"/>
              </a:rPr>
              <a:t>الفلسفة</a:t>
            </a:r>
            <a:endParaRPr lang="ar-IQ" sz="2800" b="1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endParaRPr lang="ar-IQ" sz="2800" b="1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      مادة </a:t>
            </a:r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الفلسفة اليونانية</a:t>
            </a:r>
            <a:endParaRPr lang="ar-IQ" sz="2800" b="1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 منهج </a:t>
            </a:r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المرحلة الثانية</a:t>
            </a:r>
            <a:endParaRPr lang="ar-IQ" sz="2800" b="1" dirty="0">
              <a:solidFill>
                <a:schemeClr val="tx1"/>
              </a:solidFill>
              <a:cs typeface="Simple Bold Jut Ou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3212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1521069" y="386862"/>
            <a:ext cx="7658100" cy="7385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40014" y="386862"/>
            <a:ext cx="7766936" cy="1096899"/>
          </a:xfrm>
        </p:spPr>
        <p:txBody>
          <a:bodyPr>
            <a:noAutofit/>
          </a:bodyPr>
          <a:lstStyle/>
          <a:p>
            <a:pPr algn="ctr"/>
            <a:endParaRPr lang="ar-IQ" sz="3200" b="1" dirty="0" smtClean="0">
              <a:cs typeface="Simple Bold Jut Out" pitchFamily="2" charset="-78"/>
            </a:endParaRPr>
          </a:p>
          <a:p>
            <a:pPr algn="ctr"/>
            <a:endParaRPr lang="ar-IQ" sz="3200" b="1" dirty="0">
              <a:cs typeface="Simple Bold Jut Out" pitchFamily="2" charset="-78"/>
            </a:endParaRPr>
          </a:p>
          <a:p>
            <a:pPr algn="ctr"/>
            <a:endParaRPr lang="ar-IQ" sz="3200" b="1" dirty="0" smtClean="0">
              <a:cs typeface="Simple Bold Jut Out" pitchFamily="2" charset="-78"/>
            </a:endParaRPr>
          </a:p>
          <a:p>
            <a:pPr algn="ctr"/>
            <a:r>
              <a:rPr lang="ar-IQ" sz="3200" b="1" dirty="0" smtClean="0">
                <a:cs typeface="Simple Bold Jut Out" pitchFamily="2" charset="-78"/>
              </a:rPr>
              <a:t>التعريف بالفلسفة اليونانية</a:t>
            </a:r>
            <a:endParaRPr lang="ar-IQ" sz="3200" dirty="0">
              <a:solidFill>
                <a:schemeClr val="tx1"/>
              </a:solidFill>
              <a:cs typeface="Simple Bold Jut Out" pitchFamily="2" charset="-78"/>
            </a:endParaRPr>
          </a:p>
          <a:p>
            <a:endParaRPr lang="ar-IQ" sz="2400" dirty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2400" dirty="0" smtClean="0">
                <a:cs typeface="Simple Bold Jut Out" pitchFamily="2" charset="-78"/>
              </a:rPr>
              <a:t>.</a:t>
            </a:r>
            <a:r>
              <a:rPr lang="ar-IQ" sz="2400" dirty="0"/>
              <a:t/>
            </a:r>
            <a:br>
              <a:rPr lang="ar-IQ" sz="2400" dirty="0"/>
            </a:br>
            <a:r>
              <a:rPr lang="ar-IQ" sz="2400" dirty="0"/>
              <a:t/>
            </a:r>
            <a:br>
              <a:rPr lang="ar-IQ" sz="2400" dirty="0"/>
            </a:br>
            <a:endParaRPr lang="ar-IQ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86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 hidden="1"/>
          <p:cNvSpPr>
            <a:spLocks noGrp="1"/>
          </p:cNvSpPr>
          <p:nvPr>
            <p:ph type="ctrTitle"/>
          </p:nvPr>
        </p:nvSpPr>
        <p:spPr>
          <a:xfrm>
            <a:off x="3349868" y="6013938"/>
            <a:ext cx="4693211" cy="613044"/>
          </a:xfrm>
        </p:spPr>
        <p:txBody>
          <a:bodyPr/>
          <a:lstStyle/>
          <a:p>
            <a:endParaRPr lang="ar-IQ" dirty="0"/>
          </a:p>
        </p:txBody>
      </p:sp>
      <p:sp>
        <p:nvSpPr>
          <p:cNvPr id="4" name="مستطيل 3"/>
          <p:cNvSpPr/>
          <p:nvPr/>
        </p:nvSpPr>
        <p:spPr>
          <a:xfrm>
            <a:off x="5579706" y="438539"/>
            <a:ext cx="3601616" cy="8024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27455" y="586485"/>
            <a:ext cx="7766936" cy="1096899"/>
          </a:xfrm>
        </p:spPr>
        <p:txBody>
          <a:bodyPr>
            <a:normAutofit fontScale="25000" lnSpcReduction="20000"/>
          </a:bodyPr>
          <a:lstStyle/>
          <a:p>
            <a:r>
              <a:rPr lang="ar-IQ" sz="11200" dirty="0" smtClean="0">
                <a:solidFill>
                  <a:schemeClr val="tx1"/>
                </a:solidFill>
                <a:cs typeface="Simple Bold Jut Out" pitchFamily="2" charset="-78"/>
              </a:rPr>
              <a:t>أولا : أهداف المحاضرة</a:t>
            </a:r>
          </a:p>
          <a:p>
            <a:endParaRPr lang="ar-IQ" sz="11200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في </a:t>
            </a:r>
            <a:r>
              <a:rPr lang="ar-IQ" sz="9600" dirty="0">
                <a:solidFill>
                  <a:schemeClr val="tx1"/>
                </a:solidFill>
                <a:cs typeface="Simple Bold Jut Out" pitchFamily="2" charset="-78"/>
              </a:rPr>
              <a:t>نهاية المحاضرة يُتوقع من الطالب أن يكون قادرًا </a:t>
            </a:r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على:</a:t>
            </a:r>
          </a:p>
          <a:p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 التعرّف </a:t>
            </a:r>
            <a:r>
              <a:rPr lang="ar-IQ" sz="9600" dirty="0">
                <a:solidFill>
                  <a:schemeClr val="tx1"/>
                </a:solidFill>
                <a:cs typeface="Simple Bold Jut Out" pitchFamily="2" charset="-78"/>
              </a:rPr>
              <a:t>على </a:t>
            </a:r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الفلسفة اليونانية.</a:t>
            </a:r>
            <a:endParaRPr lang="ar-IQ" sz="9600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 </a:t>
            </a:r>
            <a:r>
              <a:rPr lang="ar-IQ" sz="9600" dirty="0" smtClean="0">
                <a:solidFill>
                  <a:schemeClr val="tx1"/>
                </a:solidFill>
              </a:rPr>
              <a:t> </a:t>
            </a:r>
            <a:endParaRPr lang="ar-IQ" sz="11200" dirty="0">
              <a:solidFill>
                <a:schemeClr val="tx1"/>
              </a:solidFill>
            </a:endParaRPr>
          </a:p>
          <a:p>
            <a:endParaRPr lang="ar-IQ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89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 hidden="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72061" y="655216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ar-IQ" sz="4000" dirty="0">
                <a:cs typeface="Simple Bold Jut Out" pitchFamily="2" charset="-78"/>
              </a:rPr>
              <a:t>المحاضرة الاولى </a:t>
            </a:r>
            <a:r>
              <a:rPr lang="ar-IQ" sz="4000" dirty="0" smtClean="0">
                <a:cs typeface="Simple Bold Jut Out" pitchFamily="2" charset="-78"/>
              </a:rPr>
              <a:t/>
            </a:r>
            <a:br>
              <a:rPr lang="ar-IQ" sz="4000" dirty="0" smtClean="0">
                <a:cs typeface="Simple Bold Jut Out" pitchFamily="2" charset="-78"/>
              </a:rPr>
            </a:br>
            <a:r>
              <a:rPr lang="ar-IQ" sz="4000" dirty="0" smtClean="0">
                <a:cs typeface="Simple Bold Jut Out" pitchFamily="2" charset="-78"/>
              </a:rPr>
              <a:t>المنطق </a:t>
            </a:r>
            <a:r>
              <a:rPr lang="ar-IQ" sz="4000" dirty="0">
                <a:cs typeface="Simple Bold Jut Out" pitchFamily="2" charset="-78"/>
              </a:rPr>
              <a:t>عند ارسطو </a:t>
            </a:r>
            <a:endParaRPr lang="ar-IQ" sz="4000" dirty="0">
              <a:solidFill>
                <a:schemeClr val="tx1"/>
              </a:solidFill>
              <a:cs typeface="Simple Bold Jut Ou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2584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0347649" y="-195943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3" name="مستطيل 2"/>
          <p:cNvSpPr/>
          <p:nvPr/>
        </p:nvSpPr>
        <p:spPr>
          <a:xfrm>
            <a:off x="5971592" y="905069"/>
            <a:ext cx="2659224" cy="8024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dirty="0">
                <a:cs typeface="Simple Bold Jut Out" pitchFamily="2" charset="-78"/>
              </a:rPr>
              <a:t>المحاضرة </a:t>
            </a:r>
            <a:r>
              <a:rPr lang="ar-IQ" dirty="0" smtClean="0">
                <a:cs typeface="Simple Bold Jut Out" pitchFamily="2" charset="-78"/>
              </a:rPr>
              <a:t>الاولى</a:t>
            </a:r>
          </a:p>
          <a:p>
            <a:pPr algn="ctr"/>
            <a:r>
              <a:rPr lang="ar-IQ" dirty="0" smtClean="0">
                <a:cs typeface="Simple Bold Jut Out" pitchFamily="2" charset="-78"/>
              </a:rPr>
              <a:t>المنطق عند ارسطو </a:t>
            </a:r>
            <a:endParaRPr lang="ar-IQ" dirty="0"/>
          </a:p>
        </p:txBody>
      </p:sp>
      <p:sp>
        <p:nvSpPr>
          <p:cNvPr id="5" name="مربع نص 4"/>
          <p:cNvSpPr txBox="1"/>
          <p:nvPr/>
        </p:nvSpPr>
        <p:spPr>
          <a:xfrm>
            <a:off x="802434" y="2603239"/>
            <a:ext cx="7389845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sz="2400" dirty="0">
                <a:cs typeface="Simple Bold Jut Out" pitchFamily="2" charset="-78"/>
              </a:rPr>
              <a:t>• وضع أرسطو علم المنطق في صورته الكاملة ضمن مؤلفاته.</a:t>
            </a:r>
          </a:p>
          <a:p>
            <a:r>
              <a:rPr lang="ar-IQ" sz="2400" dirty="0">
                <a:cs typeface="Simple Bold Jut Out" pitchFamily="2" charset="-78"/>
              </a:rPr>
              <a:t>• عُرف لاحقًا باسم العلم التحليلي.</a:t>
            </a:r>
          </a:p>
          <a:p>
            <a:r>
              <a:rPr lang="ar-IQ" sz="2400" dirty="0">
                <a:cs typeface="Simple Bold Jut Out" pitchFamily="2" charset="-78"/>
              </a:rPr>
              <a:t>• أُطلقت تسمية «المنطق» على مؤلفاته من قبل الشُّرّاح الذين جاءوا بعده.</a:t>
            </a:r>
            <a:endParaRPr lang="ar-IQ" sz="2400" dirty="0">
              <a:cs typeface="Simple Bold Jut Out" pitchFamily="2" charset="-78"/>
            </a:endParaRPr>
          </a:p>
        </p:txBody>
      </p:sp>
      <p:pic>
        <p:nvPicPr>
          <p:cNvPr id="6" name="صورة 5" hidden="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75" y="1571625"/>
            <a:ext cx="5429250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04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864290" y="1035697"/>
            <a:ext cx="2715208" cy="7557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IQ" dirty="0">
                <a:cs typeface="Simple Bold Jut Out" pitchFamily="2" charset="-78"/>
              </a:rPr>
              <a:t>المحاضرة </a:t>
            </a:r>
            <a:r>
              <a:rPr lang="ar-IQ" dirty="0" smtClean="0">
                <a:cs typeface="Simple Bold Jut Out" pitchFamily="2" charset="-78"/>
              </a:rPr>
              <a:t>الاولى: </a:t>
            </a:r>
            <a:endParaRPr lang="ar-IQ" dirty="0">
              <a:cs typeface="Simple Bold Jut Out" pitchFamily="2" charset="-78"/>
            </a:endParaRPr>
          </a:p>
          <a:p>
            <a:r>
              <a:rPr lang="ar-IQ" dirty="0">
                <a:cs typeface="Simple Bold Jut Out" pitchFamily="2" charset="-78"/>
              </a:rPr>
              <a:t>تعريف أرسطو للمنطق</a:t>
            </a:r>
            <a:endParaRPr lang="ar-IQ" dirty="0">
              <a:cs typeface="Simple Bold Jut Out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755780" y="2696545"/>
            <a:ext cx="8164286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IQ" sz="2400" dirty="0">
              <a:cs typeface="Simple Bold Jut Out" pitchFamily="2" charset="-78"/>
            </a:endParaRPr>
          </a:p>
          <a:p>
            <a:r>
              <a:rPr lang="ar-IQ" sz="2400" dirty="0">
                <a:cs typeface="Simple Bold Jut Out" pitchFamily="2" charset="-78"/>
              </a:rPr>
              <a:t>• عرّف أرسطو المنطق بأنه «آلة للعلم وموضوعه الحقيقي هو العلم نفسه».</a:t>
            </a:r>
          </a:p>
          <a:p>
            <a:r>
              <a:rPr lang="ar-IQ" sz="2400" dirty="0">
                <a:cs typeface="Simple Bold Jut Out" pitchFamily="2" charset="-78"/>
              </a:rPr>
              <a:t>• تأثر بهذا التعريف علماء المنطق في العصور الوسطى، الإسلامية والمسيحية.</a:t>
            </a:r>
          </a:p>
          <a:p>
            <a:r>
              <a:rPr lang="ar-IQ" sz="2400" dirty="0">
                <a:cs typeface="Simple Bold Jut Out" pitchFamily="2" charset="-78"/>
              </a:rPr>
              <a:t>• أصبح المنطق أداة أساسية لتنظيم المعرفة والعلم. </a:t>
            </a:r>
            <a:endParaRPr lang="ar-IQ" sz="2400" dirty="0">
              <a:cs typeface="Simple Bold Jut Ou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2761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100" y="2189163"/>
            <a:ext cx="9321800" cy="2481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564878"/>
      </p:ext>
    </p:extLst>
  </p:cSld>
  <p:clrMapOvr>
    <a:masterClrMapping/>
  </p:clrMapOvr>
</p:sld>
</file>

<file path=ppt/theme/theme1.xml><?xml version="1.0" encoding="utf-8"?>
<a:theme xmlns:a="http://schemas.openxmlformats.org/drawingml/2006/main" name="واجهة">
  <a:themeElements>
    <a:clrScheme name="واجهة">
      <a:dk1>
        <a:sysClr val="windowText" lastClr="3D3D3D"/>
      </a:dk1>
      <a:lt1>
        <a:sysClr val="window" lastClr="FFFAE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واجهة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137</TotalTime>
  <Words>135</Words>
  <Application>Microsoft Office PowerPoint</Application>
  <PresentationFormat>مخصص</PresentationFormat>
  <Paragraphs>33</Paragraphs>
  <Slides>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واجهة</vt:lpstr>
      <vt:lpstr>عرض تقديمي في PowerPoint</vt:lpstr>
      <vt:lpstr>عرض تقديمي في PowerPoint</vt:lpstr>
      <vt:lpstr>عرض تقديمي في PowerPoint</vt:lpstr>
      <vt:lpstr>المحاضرة الاولى  المنطق عند ارسطو 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مادة المسيحية</dc:title>
  <dc:creator>LENOVO</dc:creator>
  <cp:lastModifiedBy>ZN</cp:lastModifiedBy>
  <cp:revision>19</cp:revision>
  <dcterms:created xsi:type="dcterms:W3CDTF">2026-09-13T12:42:28Z</dcterms:created>
  <dcterms:modified xsi:type="dcterms:W3CDTF">2026-09-14T20:27:24Z</dcterms:modified>
</cp:coreProperties>
</file>