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عنصر نائب للتاريخ 14"/>
          <p:cNvSpPr>
            <a:spLocks noGrp="1"/>
          </p:cNvSpPr>
          <p:nvPr>
            <p:ph type="dt" sz="half" idx="10"/>
          </p:nvPr>
        </p:nvSpPr>
        <p:spPr/>
        <p:txBody>
          <a:bodyPr/>
          <a:lstStyle/>
          <a:p>
            <a:fld id="{83694345-C76B-4A8C-9FC9-E930889BEEC9}" type="datetimeFigureOut">
              <a:rPr lang="en-US" smtClean="0"/>
              <a:t>5/2/2026</a:t>
            </a:fld>
            <a:endParaRPr lang="en-US"/>
          </a:p>
        </p:txBody>
      </p:sp>
      <p:sp>
        <p:nvSpPr>
          <p:cNvPr id="16" name="عنصر نائب لرقم الشريحة 15"/>
          <p:cNvSpPr>
            <a:spLocks noGrp="1"/>
          </p:cNvSpPr>
          <p:nvPr>
            <p:ph type="sldNum" sz="quarter" idx="11"/>
          </p:nvPr>
        </p:nvSpPr>
        <p:spPr/>
        <p:txBody>
          <a:bodyPr/>
          <a:lstStyle/>
          <a:p>
            <a:fld id="{24CB0D6C-DB9C-48D7-9484-76138E3B645D}" type="slidenum">
              <a:rPr lang="en-US" smtClean="0"/>
              <a:t>‹#›</a:t>
            </a:fld>
            <a:endParaRPr lang="en-US"/>
          </a:p>
        </p:txBody>
      </p:sp>
      <p:sp>
        <p:nvSpPr>
          <p:cNvPr id="17" name="عنصر نائب للتذييل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83694345-C76B-4A8C-9FC9-E930889BEEC9}" type="datetimeFigureOut">
              <a:rPr lang="en-US" smtClean="0"/>
              <a:t>5/2/2026</a:t>
            </a:fld>
            <a:endParaRPr lang="en-US"/>
          </a:p>
        </p:txBody>
      </p:sp>
      <p:sp>
        <p:nvSpPr>
          <p:cNvPr id="15" name="عنصر نائب لرقم الشريحة 14"/>
          <p:cNvSpPr>
            <a:spLocks noGrp="1"/>
          </p:cNvSpPr>
          <p:nvPr>
            <p:ph type="sldNum" sz="quarter" idx="15"/>
          </p:nvPr>
        </p:nvSpPr>
        <p:spPr/>
        <p:txBody>
          <a:bodyPr/>
          <a:lstStyle>
            <a:lvl1pPr algn="ctr">
              <a:defRPr/>
            </a:lvl1pPr>
          </a:lstStyle>
          <a:p>
            <a:fld id="{24CB0D6C-DB9C-48D7-9484-76138E3B645D}" type="slidenum">
              <a:rPr lang="en-US" smtClean="0"/>
              <a:t>‹#›</a:t>
            </a:fld>
            <a:endParaRPr lang="en-US"/>
          </a:p>
        </p:txBody>
      </p:sp>
      <p:sp>
        <p:nvSpPr>
          <p:cNvPr id="16" name="عنصر نائب للتذييل 15"/>
          <p:cNvSpPr>
            <a:spLocks noGrp="1"/>
          </p:cNvSpPr>
          <p:nvPr>
            <p:ph type="ftr" sz="quarter" idx="16"/>
          </p:nvPr>
        </p:nvSpPr>
        <p:spPr/>
        <p:txBody>
          <a:bodyPr/>
          <a:lstStyle/>
          <a:p>
            <a:endParaRPr lang="en-US"/>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83694345-C76B-4A8C-9FC9-E930889BEEC9}" type="datetimeFigureOut">
              <a:rPr lang="en-US" smtClean="0"/>
              <a:t>5/2/2026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4CB0D6C-DB9C-48D7-9484-76138E3B645D}" type="slidenum">
              <a:rPr lang="en-US" smtClean="0"/>
              <a:t>‹#›</a:t>
            </a:fld>
            <a:endParaRPr lang="en-US"/>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24CB0D6C-DB9C-48D7-9484-76138E3B645D}" type="slidenum">
              <a:rPr lang="en-US" smtClean="0"/>
              <a:t>‹#›</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7" name="عنصر نائب للتاريخ 6"/>
          <p:cNvSpPr>
            <a:spLocks noGrp="1"/>
          </p:cNvSpPr>
          <p:nvPr>
            <p:ph type="dt" sz="half" idx="10"/>
          </p:nvPr>
        </p:nvSpPr>
        <p:spPr/>
        <p:txBody>
          <a:bodyPr/>
          <a:lstStyle/>
          <a:p>
            <a:fld id="{83694345-C76B-4A8C-9FC9-E930889BEEC9}" type="datetimeFigureOut">
              <a:rPr lang="en-US" smtClean="0"/>
              <a:t>5/2/2026</a:t>
            </a:fld>
            <a:endParaRPr lang="en-US"/>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83694345-C76B-4A8C-9FC9-E930889BEEC9}" type="datetimeFigureOut">
              <a:rPr lang="en-US" smtClean="0"/>
              <a:t>5/2/2026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4CB0D6C-DB9C-48D7-9484-76138E3B645D}" type="slidenum">
              <a:rPr lang="en-US" smtClean="0"/>
              <a:t>‹#›</a:t>
            </a:fld>
            <a:endParaRPr lang="en-US"/>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3694345-C76B-4A8C-9FC9-E930889BEEC9}" type="datetimeFigureOut">
              <a:rPr lang="en-US" smtClean="0"/>
              <a:t>5/2/2026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83694345-C76B-4A8C-9FC9-E930889BEEC9}" type="datetimeFigureOut">
              <a:rPr lang="en-US" smtClean="0"/>
              <a:t>5/2/2026</a:t>
            </a:fld>
            <a:endParaRPr lang="en-US"/>
          </a:p>
        </p:txBody>
      </p:sp>
      <p:sp>
        <p:nvSpPr>
          <p:cNvPr id="9" name="عنصر نائب لرقم الشريحة 8"/>
          <p:cNvSpPr>
            <a:spLocks noGrp="1"/>
          </p:cNvSpPr>
          <p:nvPr>
            <p:ph type="sldNum" sz="quarter" idx="15"/>
          </p:nvPr>
        </p:nvSpPr>
        <p:spPr/>
        <p:txBody>
          <a:bodyPr/>
          <a:lstStyle/>
          <a:p>
            <a:fld id="{24CB0D6C-DB9C-48D7-9484-76138E3B645D}" type="slidenum">
              <a:rPr lang="en-US" smtClean="0"/>
              <a:t>‹#›</a:t>
            </a:fld>
            <a:endParaRPr lang="en-US"/>
          </a:p>
        </p:txBody>
      </p:sp>
      <p:sp>
        <p:nvSpPr>
          <p:cNvPr id="10" name="عنصر نائب للتذييل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smtClean="0"/>
              <a:t>انقر فوق الأيقونة لإضافة صورة</a:t>
            </a:r>
            <a:endParaRPr kumimoji="0" lang="en-US"/>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83694345-C76B-4A8C-9FC9-E930889BEEC9}" type="datetimeFigureOut">
              <a:rPr lang="en-US" smtClean="0"/>
              <a:t>5/2/2026</a:t>
            </a:fld>
            <a:endParaRPr lang="en-US"/>
          </a:p>
        </p:txBody>
      </p:sp>
      <p:sp>
        <p:nvSpPr>
          <p:cNvPr id="9" name="عنصر نائب لرقم الشريحة 8"/>
          <p:cNvSpPr>
            <a:spLocks noGrp="1"/>
          </p:cNvSpPr>
          <p:nvPr>
            <p:ph type="sldNum" sz="quarter" idx="11"/>
          </p:nvPr>
        </p:nvSpPr>
        <p:spPr/>
        <p:txBody>
          <a:bodyPr/>
          <a:lstStyle/>
          <a:p>
            <a:fld id="{24CB0D6C-DB9C-48D7-9484-76138E3B645D}" type="slidenum">
              <a:rPr lang="en-US" smtClean="0"/>
              <a:t>‹#›</a:t>
            </a:fld>
            <a:endParaRPr lang="en-US"/>
          </a:p>
        </p:txBody>
      </p:sp>
      <p:sp>
        <p:nvSpPr>
          <p:cNvPr id="10" name="عنصر نائب للتذييل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3694345-C76B-4A8C-9FC9-E930889BEEC9}" type="datetimeFigureOut">
              <a:rPr lang="en-US" smtClean="0"/>
              <a:t>5/2/2026</a:t>
            </a:fld>
            <a:endParaRPr lang="en-US"/>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4CB0D6C-DB9C-48D7-9484-76138E3B645D}" type="slidenum">
              <a:rPr lang="en-US" smtClean="0"/>
              <a:t>‹#›</a:t>
            </a:fld>
            <a:endParaRPr lang="en-US"/>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lstStyle/>
          <a:p>
            <a:r>
              <a:rPr lang="ar-IQ" dirty="0" smtClean="0"/>
              <a:t>علم </a:t>
            </a:r>
            <a:r>
              <a:rPr lang="ar-IQ" dirty="0" smtClean="0"/>
              <a:t>البديع</a:t>
            </a:r>
            <a:endParaRPr lang="ar-IQ" dirty="0" smtClean="0"/>
          </a:p>
          <a:p>
            <a:r>
              <a:rPr lang="ar-IQ" dirty="0" smtClean="0"/>
              <a:t>المرحلة الثانية شعبة (د)</a:t>
            </a:r>
          </a:p>
          <a:p>
            <a:r>
              <a:rPr lang="ar-IQ" dirty="0" smtClean="0"/>
              <a:t>. د. أم البنين جعفر الصادق</a:t>
            </a:r>
          </a:p>
          <a:p>
            <a:endParaRPr lang="en-US" dirty="0" smtClean="0"/>
          </a:p>
          <a:p>
            <a:endParaRPr lang="en-US" dirty="0"/>
          </a:p>
        </p:txBody>
      </p:sp>
      <p:sp>
        <p:nvSpPr>
          <p:cNvPr id="2" name="عنوان 1"/>
          <p:cNvSpPr>
            <a:spLocks noGrp="1"/>
          </p:cNvSpPr>
          <p:nvPr>
            <p:ph type="ctrTitle"/>
          </p:nvPr>
        </p:nvSpPr>
        <p:spPr/>
        <p:txBody>
          <a:bodyPr/>
          <a:lstStyle/>
          <a:p>
            <a:r>
              <a:rPr lang="ar-IQ" smtClean="0"/>
              <a:t>فنون البديع</a:t>
            </a:r>
            <a:endParaRPr lang="en-US" dirty="0"/>
          </a:p>
        </p:txBody>
      </p:sp>
    </p:spTree>
    <p:extLst>
      <p:ext uri="{BB962C8B-B14F-4D97-AF65-F5344CB8AC3E}">
        <p14:creationId xmlns:p14="http://schemas.microsoft.com/office/powerpoint/2010/main" val="3275949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en-US" dirty="0"/>
              <a:t> </a:t>
            </a:r>
          </a:p>
          <a:p>
            <a:pPr algn="r" rtl="1"/>
            <a:r>
              <a:rPr lang="ar-SA" dirty="0"/>
              <a:t>لقد التزم الخطيب القزويني ) - (</a:t>
            </a:r>
            <a:r>
              <a:rPr lang="fa-IR" dirty="0"/>
              <a:t>۷۳۹</a:t>
            </a:r>
            <a:r>
              <a:rPr lang="ar-SA" dirty="0"/>
              <a:t> هـ ) بقسمة </a:t>
            </a:r>
            <a:r>
              <a:rPr lang="ar-SA" dirty="0" err="1"/>
              <a:t>السكاكي</a:t>
            </a:r>
            <a:r>
              <a:rPr lang="ar-SA" dirty="0"/>
              <a:t> لفنون البديع إلى محسنات معنوية ومحسنات لفظية، مضيفاً إلى ما أورد </a:t>
            </a:r>
            <a:r>
              <a:rPr lang="ar-SA" dirty="0" err="1"/>
              <a:t>السكاكي</a:t>
            </a:r>
            <a:r>
              <a:rPr lang="ar-SA" dirty="0"/>
              <a:t> فنوناً جديدة ذلك لأنه ذكر من المحسنات المعنوية اثنين وثلاثين نوعاً ومن المحسنات اللفظية تسعة أنواع وفصله عن البلاغة فصلاً تاماً. إذ عد البلاغة علمين هما: علم المعاني وعلم البيان</a:t>
            </a:r>
            <a:r>
              <a:rPr lang="en-US" dirty="0"/>
              <a:t>.</a:t>
            </a:r>
          </a:p>
          <a:p>
            <a:pPr algn="r"/>
            <a:endParaRPr lang="en-US" dirty="0"/>
          </a:p>
        </p:txBody>
      </p:sp>
      <p:sp>
        <p:nvSpPr>
          <p:cNvPr id="2" name="عنوان 1"/>
          <p:cNvSpPr>
            <a:spLocks noGrp="1"/>
          </p:cNvSpPr>
          <p:nvPr>
            <p:ph type="title"/>
          </p:nvPr>
        </p:nvSpPr>
        <p:spPr/>
        <p:txBody>
          <a:bodyPr>
            <a:normAutofit fontScale="90000"/>
          </a:bodyPr>
          <a:lstStyle/>
          <a:p>
            <a:pPr algn="ctr" rtl="1"/>
            <a:r>
              <a:rPr lang="ar-SA" dirty="0"/>
              <a:t>فنون البديع بين محسنات معنوية ومحسنات لفظية</a:t>
            </a:r>
            <a:r>
              <a:rPr lang="en-US" dirty="0"/>
              <a:t/>
            </a:r>
            <a:br>
              <a:rPr lang="en-US" dirty="0"/>
            </a:br>
            <a:endParaRPr lang="en-US" dirty="0"/>
          </a:p>
        </p:txBody>
      </p:sp>
    </p:spTree>
    <p:extLst>
      <p:ext uri="{BB962C8B-B14F-4D97-AF65-F5344CB8AC3E}">
        <p14:creationId xmlns:p14="http://schemas.microsoft.com/office/powerpoint/2010/main" val="111208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r" rtl="1"/>
            <a:r>
              <a:rPr lang="ar-SA" dirty="0" smtClean="0"/>
              <a:t>علم </a:t>
            </a:r>
            <a:r>
              <a:rPr lang="ar-SA" dirty="0"/>
              <a:t>يعرف به وجوه تحسين الكلام بعد رعاية تطبيقه على مقتضى الحال ووضوح الدلالة </a:t>
            </a:r>
            <a:r>
              <a:rPr lang="ar-SA" dirty="0" smtClean="0"/>
              <a:t>.</a:t>
            </a:r>
            <a:endParaRPr lang="ar-IQ" dirty="0" smtClean="0"/>
          </a:p>
          <a:p>
            <a:pPr algn="r" rtl="1"/>
            <a:r>
              <a:rPr lang="ar-SA" dirty="0"/>
              <a:t>وفي ضوء هذا التعريف اقصى عن البديع ما عده بعضهم من فنونه نحو ما يرجع في التحسين إلى الخط دون اللفظ مع أنه لا يخلو من التكليف، ككون الكلمتين متماثلتين في الخط، وكون الحروف منقوطة أو غير منقوطة، ونحو ما لا اثر له في التحسين، كما يسمى الترديد</a:t>
            </a:r>
            <a:r>
              <a:rPr lang="en-US" dirty="0"/>
              <a:t>.</a:t>
            </a:r>
          </a:p>
          <a:p>
            <a:pPr algn="r" rtl="1"/>
            <a:endParaRPr lang="en-US" dirty="0"/>
          </a:p>
        </p:txBody>
      </p:sp>
      <p:sp>
        <p:nvSpPr>
          <p:cNvPr id="2" name="عنوان 1"/>
          <p:cNvSpPr>
            <a:spLocks noGrp="1"/>
          </p:cNvSpPr>
          <p:nvPr>
            <p:ph type="title"/>
          </p:nvPr>
        </p:nvSpPr>
        <p:spPr/>
        <p:txBody>
          <a:bodyPr/>
          <a:lstStyle/>
          <a:p>
            <a:r>
              <a:rPr lang="ar-IQ" dirty="0" smtClean="0"/>
              <a:t>تعريف علم البديع</a:t>
            </a:r>
            <a:endParaRPr lang="en-US" dirty="0"/>
          </a:p>
        </p:txBody>
      </p:sp>
    </p:spTree>
    <p:extLst>
      <p:ext uri="{BB962C8B-B14F-4D97-AF65-F5344CB8AC3E}">
        <p14:creationId xmlns:p14="http://schemas.microsoft.com/office/powerpoint/2010/main" val="24226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r" rtl="1"/>
            <a:r>
              <a:rPr lang="ar-SA" dirty="0"/>
              <a:t>إن البلاغيين بعد القزويني لم يأتوا بشيء ذي بال في قسمة المحسنات البديعية إلى محسنات معنوية ومحسنات لفظية وغاية ما انتهوا إليه أنهم علقوا المحسنات المعنوية بما يدخل في التحسين المعنوي وتزيين الكلام من حيث مضمونه</a:t>
            </a:r>
            <a:r>
              <a:rPr lang="en-US" dirty="0"/>
              <a:t>.</a:t>
            </a:r>
          </a:p>
          <a:p>
            <a:pPr algn="r" rtl="1"/>
            <a:r>
              <a:rPr lang="en-US" dirty="0"/>
              <a:t> </a:t>
            </a:r>
          </a:p>
          <a:p>
            <a:pPr algn="r" rtl="1"/>
            <a:r>
              <a:rPr lang="ar-SA" dirty="0"/>
              <a:t>أما المحسنات اللفظية فقد جعلوها خاصة بالمسموع من ظواهر الألفاظ -وأجراسها فاصلين بذلك بين اللفظ والمعنى في بنية النص الأدبي الذي لا يمكن -تصور ذلك الفصل فيه إلا فرضاً وتوهماً</a:t>
            </a:r>
            <a:r>
              <a:rPr lang="en-US" dirty="0"/>
              <a:t>.</a:t>
            </a:r>
          </a:p>
          <a:p>
            <a:pPr algn="r" rtl="1"/>
            <a:endParaRPr lang="en-US" dirty="0"/>
          </a:p>
        </p:txBody>
      </p:sp>
      <p:sp>
        <p:nvSpPr>
          <p:cNvPr id="2" name="عنوان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7266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rtl="1"/>
            <a:endParaRPr lang="ar-IQ" dirty="0" smtClean="0"/>
          </a:p>
          <a:p>
            <a:pPr algn="ctr" rtl="1"/>
            <a:endParaRPr lang="ar-IQ" dirty="0"/>
          </a:p>
          <a:p>
            <a:pPr algn="ctr" rtl="1"/>
            <a:endParaRPr lang="ar-IQ" dirty="0" smtClean="0"/>
          </a:p>
          <a:p>
            <a:pPr algn="ctr" rtl="1"/>
            <a:r>
              <a:rPr lang="ar-IQ" sz="5400" dirty="0" smtClean="0"/>
              <a:t>شكراً لكم</a:t>
            </a:r>
            <a:endParaRPr lang="en-US" sz="5400" dirty="0"/>
          </a:p>
        </p:txBody>
      </p:sp>
      <p:sp>
        <p:nvSpPr>
          <p:cNvPr id="2" name="عنوان 1"/>
          <p:cNvSpPr>
            <a:spLocks noGrp="1"/>
          </p:cNvSpPr>
          <p:nvPr>
            <p:ph type="title"/>
          </p:nvPr>
        </p:nvSpPr>
        <p:spPr/>
        <p:txBody>
          <a:bodyPr/>
          <a:lstStyle/>
          <a:p>
            <a:endParaRPr lang="en-US"/>
          </a:p>
        </p:txBody>
      </p:sp>
    </p:spTree>
    <p:extLst>
      <p:ext uri="{BB962C8B-B14F-4D97-AF65-F5344CB8AC3E}">
        <p14:creationId xmlns:p14="http://schemas.microsoft.com/office/powerpoint/2010/main" val="31547591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ورق">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ورق">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34</TotalTime>
  <Words>134</Words>
  <Application>Microsoft Office PowerPoint</Application>
  <PresentationFormat>عرض على الشاشة (3:4)‏</PresentationFormat>
  <Paragraphs>17</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ورق</vt:lpstr>
      <vt:lpstr>فنون البديع</vt:lpstr>
      <vt:lpstr>فنون البديع بين محسنات معنوية ومحسنات لفظية </vt:lpstr>
      <vt:lpstr>تعريف علم البديع</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الكناية</dc:title>
  <dc:creator>user1806</dc:creator>
  <cp:lastModifiedBy>user1806</cp:lastModifiedBy>
  <cp:revision>3</cp:revision>
  <dcterms:created xsi:type="dcterms:W3CDTF">2025-12-27T17:57:37Z</dcterms:created>
  <dcterms:modified xsi:type="dcterms:W3CDTF">2026-05-02T19:44:10Z</dcterms:modified>
</cp:coreProperties>
</file>