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Noto Kufi Arabic Bold" charset="0"/>
      <p:regular r:id="rId12"/>
    </p:embeddedFont>
    <p:embeddedFont>
      <p:font typeface="Open Sans Bold" charset="0"/>
      <p:regular r:id="rId13"/>
    </p:embeddedFont>
    <p:embeddedFont>
      <p:font typeface="Calibri" pitchFamily="34" charset="0"/>
      <p:regular r:id="rId14"/>
      <p:bold r:id="rId15"/>
    </p:embeddedFont>
    <p:embeddedFont>
      <p:font typeface="Simplified Arabic" pitchFamily="18" charset="-78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7800" y="4147093"/>
            <a:ext cx="14200519" cy="5712875"/>
            <a:chOff x="0" y="0"/>
            <a:chExt cx="2020381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0381" cy="812800"/>
            </a:xfrm>
            <a:custGeom>
              <a:avLst/>
              <a:gdLst/>
              <a:ahLst/>
              <a:cxnLst/>
              <a:rect l="l" t="t" r="r" b="b"/>
              <a:pathLst>
                <a:path w="2020381" h="812800">
                  <a:moveTo>
                    <a:pt x="1010190" y="0"/>
                  </a:moveTo>
                  <a:cubicBezTo>
                    <a:pt x="452278" y="0"/>
                    <a:pt x="0" y="181951"/>
                    <a:pt x="0" y="406400"/>
                  </a:cubicBezTo>
                  <a:cubicBezTo>
                    <a:pt x="0" y="630849"/>
                    <a:pt x="452278" y="812800"/>
                    <a:pt x="1010190" y="812800"/>
                  </a:cubicBezTo>
                  <a:cubicBezTo>
                    <a:pt x="1568103" y="812800"/>
                    <a:pt x="2020381" y="630849"/>
                    <a:pt x="2020381" y="406400"/>
                  </a:cubicBezTo>
                  <a:cubicBezTo>
                    <a:pt x="2020381" y="181951"/>
                    <a:pt x="1568103" y="0"/>
                    <a:pt x="1010190" y="0"/>
                  </a:cubicBezTo>
                  <a:close/>
                </a:path>
              </a:pathLst>
            </a:custGeom>
            <a:solidFill>
              <a:srgbClr val="C5DA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89411" y="38100"/>
              <a:ext cx="1641559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61483" y="7253848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969117" y="-1316925"/>
            <a:ext cx="4580366" cy="4691251"/>
          </a:xfrm>
          <a:custGeom>
            <a:avLst/>
            <a:gdLst/>
            <a:ahLst/>
            <a:cxnLst/>
            <a:rect l="l" t="t" r="r" b="b"/>
            <a:pathLst>
              <a:path w="4580366" h="4691251">
                <a:moveTo>
                  <a:pt x="0" y="0"/>
                </a:moveTo>
                <a:lnTo>
                  <a:pt x="4580366" y="0"/>
                </a:lnTo>
                <a:lnTo>
                  <a:pt x="4580366" y="4691250"/>
                </a:lnTo>
                <a:lnTo>
                  <a:pt x="0" y="46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51957" y="394769"/>
            <a:ext cx="10042029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5400"/>
              </a:lnSpc>
              <a:spcBef>
                <a:spcPct val="0"/>
              </a:spcBef>
            </a:pPr>
            <a:r>
              <a:rPr lang="ar-IQ" sz="110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النحو</a:t>
            </a:r>
            <a:endParaRPr lang="ar-EG" sz="110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56707" y="5217663"/>
            <a:ext cx="10974586" cy="365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جامعة بغداد كلية_ العلوم الاسلامية</a:t>
            </a:r>
          </a:p>
          <a:p>
            <a:pPr algn="ctr" rtl="1">
              <a:lnSpc>
                <a:spcPts val="7279"/>
              </a:lnSpc>
            </a:pPr>
            <a:r>
              <a:rPr lang="ar-EG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قسم اللغة العربية_ المرحلة </a:t>
            </a: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الأولى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r>
              <a:rPr lang="ar-IQ" sz="5199" b="1" dirty="0" smtClean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rtl/>
              </a:rPr>
              <a:t>  أ . د سلمان عباس عبد </a:t>
            </a: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  <a:p>
            <a:pPr algn="ctr" rtl="1">
              <a:lnSpc>
                <a:spcPts val="7279"/>
              </a:lnSpc>
            </a:pPr>
            <a:endParaRPr lang="ar-EG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  <a:rt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359220" y="-1005525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3"/>
                </a:lnTo>
                <a:lnTo>
                  <a:pt x="0" y="34730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669735" y="1542961"/>
            <a:ext cx="12948530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00"/>
              </a:lnSpc>
            </a:pP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88355" y="3051555"/>
            <a:ext cx="16511290" cy="1545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300"/>
              </a:lnSpc>
              <a:spcBef>
                <a:spcPct val="0"/>
              </a:spcBef>
            </a:pPr>
            <a:r>
              <a:rPr lang="ar-IQ" dirty="0" smtClean="0"/>
              <a:t> </a:t>
            </a: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300"/>
              </a:lnSpc>
              <a:spcBef>
                <a:spcPct val="0"/>
              </a:spcBef>
            </a:pPr>
            <a:endParaRPr lang="ar-EG" sz="45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028700"/>
            <a:ext cx="13603170" cy="6985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09009" y="3338620"/>
            <a:ext cx="13838848" cy="737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299"/>
              </a:lnSpc>
            </a:pPr>
            <a:r>
              <a:rPr lang="ar-IQ" sz="44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4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49163" y="1592897"/>
            <a:ext cx="14758541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100"/>
              </a:lnSpc>
            </a:pP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08" y="285142"/>
            <a:ext cx="13505391" cy="7525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4008" y="3200400"/>
            <a:ext cx="17080557" cy="1545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299"/>
              </a:lnSpc>
            </a:pPr>
            <a:r>
              <a:rPr lang="ar-IQ" dirty="0" smtClean="0"/>
              <a:t> </a:t>
            </a:r>
            <a:endParaRPr lang="ar-EG" sz="44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299"/>
              </a:lnSpc>
              <a:spcBef>
                <a:spcPct val="0"/>
              </a:spcBef>
            </a:pPr>
            <a:endParaRPr lang="ar-EG" sz="44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76826" y="914400"/>
            <a:ext cx="12406759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59"/>
              </a:lnSpc>
            </a:pPr>
            <a:r>
              <a:rPr lang="ar-IQ" sz="6399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39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  <a:p>
            <a:pPr algn="ctr" rtl="1">
              <a:lnSpc>
                <a:spcPts val="8959"/>
              </a:lnSpc>
              <a:spcBef>
                <a:spcPct val="0"/>
              </a:spcBef>
            </a:pPr>
            <a:endParaRPr lang="ar-EG" sz="639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9" y="1577595"/>
            <a:ext cx="11544985" cy="752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139238" y="4264978"/>
            <a:ext cx="9525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2880"/>
              </a:lnSpc>
              <a:spcBef>
                <a:spcPct val="0"/>
              </a:spcBef>
            </a:pPr>
            <a:r>
              <a:rPr lang="ar-IQ" dirty="0" smtClean="0"/>
              <a:t> </a:t>
            </a:r>
            <a:endParaRPr dirty="0"/>
          </a:p>
        </p:txBody>
      </p:sp>
      <p:sp>
        <p:nvSpPr>
          <p:cNvPr id="8" name="TextBox 8"/>
          <p:cNvSpPr txBox="1"/>
          <p:nvPr/>
        </p:nvSpPr>
        <p:spPr>
          <a:xfrm>
            <a:off x="2573166" y="1624288"/>
            <a:ext cx="13132142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939"/>
              </a:lnSpc>
              <a:spcBef>
                <a:spcPct val="0"/>
              </a:spcBef>
            </a:pPr>
            <a:r>
              <a:rPr lang="ar-IQ" sz="7099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7099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61334"/>
            <a:ext cx="11277599" cy="812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15186" y="3186506"/>
            <a:ext cx="14475768" cy="164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27872" y="1447634"/>
            <a:ext cx="14763082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 b="1" dirty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</a:rPr>
              <a:t> </a:t>
            </a:r>
            <a:r>
              <a:rPr lang="ar-IQ" sz="6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3352800" y="1714500"/>
            <a:ext cx="11734800" cy="6056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س8 : ما الفرق بين جمع التكسير ، واسم الجنس الجمعي ؟.</a:t>
            </a:r>
            <a:endParaRPr lang="en-US" sz="2800" dirty="0">
              <a:ea typeface="Calibri"/>
              <a:cs typeface="Arial"/>
            </a:endParaRPr>
          </a:p>
          <a:p>
            <a:pPr algn="justLow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ج : الفرق بينهما : جمع التكسير لا بدَّ أن يكون على وزن معين من أوزان الجموع المعروفة ، وأما اسم الجنس الجمعي ، فلا يلزم فيه ذلك .</a:t>
            </a:r>
            <a:endParaRPr lang="en-US" sz="2800" dirty="0">
              <a:ea typeface="Calibri"/>
              <a:cs typeface="Arial"/>
            </a:endParaRPr>
          </a:p>
          <a:p>
            <a:pPr algn="justLow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س9: ما علاماتُ الاسم ؟.</a:t>
            </a:r>
            <a:endParaRPr lang="en-US" sz="2800" dirty="0">
              <a:ea typeface="Calibri"/>
              <a:cs typeface="Arial"/>
            </a:endParaRPr>
          </a:p>
          <a:p>
            <a:pPr algn="justLow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ج : علاماتُ الاسم هي : </a:t>
            </a:r>
            <a:endParaRPr lang="en-US" sz="2800" dirty="0">
              <a:ea typeface="Calibri"/>
              <a:cs typeface="Arial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cs"/>
              <a:buAutoNum type="arabic1Minus"/>
            </a:pPr>
            <a:r>
              <a:rPr lang="ar-IQ" sz="2800" dirty="0">
                <a:ea typeface="Calibri"/>
                <a:cs typeface="Simplified Arabic"/>
              </a:rPr>
              <a:t>الجرُّ : ويشملُ الجرَّ بالحرف ، أو الإضافة ، أو التبعية ، نحو : مررتً بغلامِ زيدٍ الفاضلِ .</a:t>
            </a:r>
            <a:endParaRPr lang="en-US" sz="2800" dirty="0">
              <a:ea typeface="Calibri"/>
              <a:cs typeface="Arial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cs"/>
              <a:buAutoNum type="arabic1Minus"/>
            </a:pPr>
            <a:r>
              <a:rPr lang="ar-IQ" sz="2800" dirty="0">
                <a:ea typeface="Calibri"/>
                <a:cs typeface="Simplified Arabic"/>
              </a:rPr>
              <a:t>النداء : نحو : يا زيدُ ، يا رجلُ .</a:t>
            </a:r>
            <a:endParaRPr lang="en-US" sz="2800" dirty="0">
              <a:ea typeface="Calibri"/>
              <a:cs typeface="Arial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cs"/>
              <a:buAutoNum type="arabic1Minus"/>
            </a:pPr>
            <a:r>
              <a:rPr lang="ar-IQ" sz="2800" dirty="0">
                <a:ea typeface="Calibri"/>
                <a:cs typeface="Simplified Arabic"/>
              </a:rPr>
              <a:t>(أل) التعريفية ، نحو : الرجل ، الكتاب .</a:t>
            </a:r>
            <a:endParaRPr lang="en-US" sz="2800" dirty="0">
              <a:ea typeface="Calibri"/>
              <a:cs typeface="Arial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cs"/>
              <a:buAutoNum type="arabic1Minus"/>
            </a:pPr>
            <a:r>
              <a:rPr lang="ar-IQ" sz="2800" dirty="0">
                <a:ea typeface="Calibri"/>
                <a:cs typeface="Simplified Arabic"/>
              </a:rPr>
              <a:t>الإسنادُ إليهِ : يعني به : ( الابتداء) ، أنا مؤمنٌ ، فالضمير ( أنا) مسندٌ إليهِ ، و ( مؤمنٌ ) مُسندٌ ، فإسناد الإيمان إلى الضمير ( أنا) دليلٌ على اسميتِهِ .</a:t>
            </a:r>
            <a:endParaRPr lang="en-US" sz="2800" dirty="0">
              <a:ea typeface="Calibri"/>
              <a:cs typeface="Arial"/>
            </a:endParaRPr>
          </a:p>
          <a:p>
            <a:pPr marL="342900" marR="0" lvl="0" indent="-342900" algn="justLow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cs"/>
              <a:buAutoNum type="arabic1Minus"/>
            </a:pPr>
            <a:r>
              <a:rPr lang="ar-IQ" sz="2800" dirty="0">
                <a:ea typeface="Calibri"/>
                <a:cs typeface="Simplified Arabic"/>
              </a:rPr>
              <a:t>التنوين : هو نونٌ ساكنة تلحق آخر الاسم لفظًا لا خطًّا لغير توكيد ، وهو أربعة أنواع : </a:t>
            </a:r>
            <a:endParaRPr lang="en-US" sz="2800" dirty="0">
              <a:ea typeface="Calibri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114711" y="3230353"/>
            <a:ext cx="18258383" cy="164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IQ" sz="4799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 </a:t>
            </a: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799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61626" y="1216943"/>
            <a:ext cx="13964749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8"/>
              </a:lnSpc>
              <a:spcBef>
                <a:spcPct val="0"/>
              </a:spcBef>
            </a:pPr>
            <a:r>
              <a:rPr lang="ar-IQ" sz="6377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 </a:t>
            </a:r>
            <a:endParaRPr lang="ar-EG" sz="6377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1513875"/>
            <a:ext cx="11658600" cy="675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4008" y="1470820"/>
            <a:ext cx="16392352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8920"/>
              </a:lnSpc>
            </a:pPr>
            <a:r>
              <a:rPr lang="ar-IQ" sz="6372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6372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3546" y="4370070"/>
            <a:ext cx="18106380" cy="164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36119"/>
            <a:ext cx="12773920" cy="7214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2008" y="515808"/>
            <a:ext cx="6401949" cy="15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900"/>
              </a:lnSpc>
              <a:spcBef>
                <a:spcPct val="0"/>
              </a:spcBef>
            </a:pPr>
            <a:r>
              <a:rPr lang="ar-IQ" sz="8500" b="1" dirty="0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endParaRPr lang="ar-EG" sz="8500" b="1" dirty="0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7092" y="3341370"/>
            <a:ext cx="17475579" cy="2502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6719"/>
              </a:lnSpc>
            </a:pPr>
            <a:endParaRPr dirty="0"/>
          </a:p>
          <a:p>
            <a:pPr algn="ctr" rtl="1">
              <a:lnSpc>
                <a:spcPts val="6719"/>
              </a:lnSpc>
            </a:pPr>
            <a:r>
              <a:rPr lang="ar-IQ" sz="4800" b="1" dirty="0" smtClean="0">
                <a:solidFill>
                  <a:srgbClr val="000000"/>
                </a:solidFill>
                <a:latin typeface="29LT Azer Bold"/>
                <a:ea typeface="29LT Azer Bold"/>
                <a:cs typeface="29LT Azer Bold"/>
                <a:sym typeface="29LT Azer Bold"/>
                <a:rtl/>
              </a:rPr>
              <a:t> </a:t>
            </a: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  <a:p>
            <a:pPr algn="ctr" rtl="1">
              <a:lnSpc>
                <a:spcPts val="6719"/>
              </a:lnSpc>
              <a:spcBef>
                <a:spcPct val="0"/>
              </a:spcBef>
            </a:pPr>
            <a:endParaRPr lang="ar-EG" sz="4800" b="1" dirty="0">
              <a:solidFill>
                <a:srgbClr val="000000"/>
              </a:solidFill>
              <a:latin typeface="29LT Azer Bold"/>
              <a:ea typeface="29LT Azer Bold"/>
              <a:cs typeface="29LT Azer Bold"/>
              <a:sym typeface="29LT Azer Bold"/>
              <a:rtl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1028700"/>
            <a:ext cx="11426578" cy="9006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1483" y="8472026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87180" y="-1049278"/>
            <a:ext cx="3390982" cy="3473072"/>
          </a:xfrm>
          <a:custGeom>
            <a:avLst/>
            <a:gdLst/>
            <a:ahLst/>
            <a:cxnLst/>
            <a:rect l="l" t="t" r="r" b="b"/>
            <a:pathLst>
              <a:path w="3390982" h="3473072">
                <a:moveTo>
                  <a:pt x="0" y="0"/>
                </a:moveTo>
                <a:lnTo>
                  <a:pt x="3390981" y="0"/>
                </a:lnTo>
                <a:lnTo>
                  <a:pt x="3390981" y="3473072"/>
                </a:lnTo>
                <a:lnTo>
                  <a:pt x="0" y="3473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253546" y="-730820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2923280" y="1924050"/>
                </a:moveTo>
                <a:lnTo>
                  <a:pt x="0" y="1924050"/>
                </a:lnTo>
                <a:lnTo>
                  <a:pt x="0" y="0"/>
                </a:lnTo>
                <a:lnTo>
                  <a:pt x="2923280" y="0"/>
                </a:lnTo>
                <a:lnTo>
                  <a:pt x="2923280" y="1924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64720" y="8989136"/>
            <a:ext cx="2923280" cy="1924050"/>
          </a:xfrm>
          <a:custGeom>
            <a:avLst/>
            <a:gdLst/>
            <a:ahLst/>
            <a:cxnLst/>
            <a:rect l="l" t="t" r="r" b="b"/>
            <a:pathLst>
              <a:path w="2923280" h="1924050">
                <a:moveTo>
                  <a:pt x="0" y="0"/>
                </a:moveTo>
                <a:lnTo>
                  <a:pt x="2923280" y="0"/>
                </a:lnTo>
                <a:lnTo>
                  <a:pt x="2923280" y="1924050"/>
                </a:lnTo>
                <a:lnTo>
                  <a:pt x="0" y="1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71828" y="3430129"/>
            <a:ext cx="10539268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5242"/>
              </a:lnSpc>
              <a:spcBef>
                <a:spcPct val="0"/>
              </a:spcBef>
            </a:pPr>
            <a:r>
              <a:rPr lang="ar-IQ" sz="18030" b="1" smtClean="0">
                <a:solidFill>
                  <a:srgbClr val="00000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تحياتي لكم</a:t>
            </a:r>
            <a:endParaRPr lang="ar-EG" sz="18030" b="1">
              <a:solidFill>
                <a:srgbClr val="00000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188</Words>
  <Application>Microsoft Office PowerPoint</Application>
  <PresentationFormat>مخصص</PresentationFormat>
  <Paragraphs>32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7" baseType="lpstr">
      <vt:lpstr>Arial</vt:lpstr>
      <vt:lpstr>Noto Kufi Arabic Bold</vt:lpstr>
      <vt:lpstr>Open Sans Bold</vt:lpstr>
      <vt:lpstr>29LT Azer Bold</vt:lpstr>
      <vt:lpstr>Calibri</vt:lpstr>
      <vt:lpstr>Simplified Arabic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from Template</dc:title>
  <dc:creator>du</dc:creator>
  <cp:lastModifiedBy>Maher</cp:lastModifiedBy>
  <cp:revision>12</cp:revision>
  <dcterms:created xsi:type="dcterms:W3CDTF">2006-08-16T00:00:00Z</dcterms:created>
  <dcterms:modified xsi:type="dcterms:W3CDTF">2026-09-16T19:28:04Z</dcterms:modified>
  <dc:identifier>DAHVTX1SaiU</dc:identifier>
</cp:coreProperties>
</file>